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369" r:id="rId2"/>
    <p:sldId id="505" r:id="rId3"/>
    <p:sldId id="367" r:id="rId4"/>
    <p:sldId id="356" r:id="rId5"/>
    <p:sldId id="370" r:id="rId6"/>
    <p:sldId id="372" r:id="rId7"/>
    <p:sldId id="380" r:id="rId8"/>
    <p:sldId id="374" r:id="rId9"/>
    <p:sldId id="375" r:id="rId10"/>
    <p:sldId id="399" r:id="rId11"/>
    <p:sldId id="376" r:id="rId12"/>
    <p:sldId id="265" r:id="rId13"/>
    <p:sldId id="267" r:id="rId14"/>
    <p:sldId id="377" r:id="rId15"/>
    <p:sldId id="269" r:id="rId16"/>
    <p:sldId id="270" r:id="rId17"/>
    <p:sldId id="358" r:id="rId18"/>
    <p:sldId id="359" r:id="rId19"/>
    <p:sldId id="379" r:id="rId20"/>
    <p:sldId id="275" r:id="rId21"/>
    <p:sldId id="276" r:id="rId22"/>
    <p:sldId id="277" r:id="rId23"/>
    <p:sldId id="363" r:id="rId24"/>
    <p:sldId id="279" r:id="rId25"/>
    <p:sldId id="281" r:id="rId26"/>
    <p:sldId id="382" r:id="rId27"/>
    <p:sldId id="283" r:id="rId28"/>
    <p:sldId id="383" r:id="rId29"/>
    <p:sldId id="384" r:id="rId30"/>
    <p:sldId id="406" r:id="rId31"/>
    <p:sldId id="393" r:id="rId32"/>
    <p:sldId id="394" r:id="rId33"/>
    <p:sldId id="395" r:id="rId34"/>
    <p:sldId id="396" r:id="rId35"/>
    <p:sldId id="297" r:id="rId36"/>
    <p:sldId id="299" r:id="rId37"/>
    <p:sldId id="397" r:id="rId38"/>
    <p:sldId id="398" r:id="rId39"/>
    <p:sldId id="407" r:id="rId40"/>
    <p:sldId id="400" r:id="rId41"/>
    <p:sldId id="408" r:id="rId42"/>
    <p:sldId id="409" r:id="rId43"/>
    <p:sldId id="410"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429" r:id="rId63"/>
    <p:sldId id="430" r:id="rId64"/>
    <p:sldId id="431" r:id="rId65"/>
    <p:sldId id="432" r:id="rId66"/>
    <p:sldId id="433" r:id="rId67"/>
    <p:sldId id="434" r:id="rId68"/>
    <p:sldId id="435" r:id="rId69"/>
    <p:sldId id="436" r:id="rId70"/>
    <p:sldId id="437" r:id="rId71"/>
    <p:sldId id="438"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59" r:id="rId93"/>
    <p:sldId id="460" r:id="rId94"/>
    <p:sldId id="461" r:id="rId95"/>
    <p:sldId id="462" r:id="rId96"/>
    <p:sldId id="463" r:id="rId97"/>
    <p:sldId id="464" r:id="rId98"/>
    <p:sldId id="465" r:id="rId99"/>
    <p:sldId id="466" r:id="rId100"/>
    <p:sldId id="467" r:id="rId101"/>
    <p:sldId id="468" r:id="rId102"/>
    <p:sldId id="469" r:id="rId103"/>
    <p:sldId id="470" r:id="rId104"/>
    <p:sldId id="471" r:id="rId105"/>
    <p:sldId id="472" r:id="rId106"/>
    <p:sldId id="473" r:id="rId107"/>
    <p:sldId id="474" r:id="rId108"/>
    <p:sldId id="475" r:id="rId109"/>
    <p:sldId id="476" r:id="rId110"/>
    <p:sldId id="477" r:id="rId111"/>
    <p:sldId id="478" r:id="rId112"/>
    <p:sldId id="479" r:id="rId113"/>
    <p:sldId id="480" r:id="rId114"/>
    <p:sldId id="481" r:id="rId115"/>
    <p:sldId id="482" r:id="rId116"/>
    <p:sldId id="483" r:id="rId117"/>
    <p:sldId id="484" r:id="rId118"/>
    <p:sldId id="485" r:id="rId119"/>
    <p:sldId id="486" r:id="rId120"/>
    <p:sldId id="487" r:id="rId121"/>
    <p:sldId id="488" r:id="rId122"/>
    <p:sldId id="489" r:id="rId123"/>
    <p:sldId id="490" r:id="rId124"/>
    <p:sldId id="491" r:id="rId125"/>
    <p:sldId id="492" r:id="rId126"/>
    <p:sldId id="493" r:id="rId127"/>
    <p:sldId id="494" r:id="rId128"/>
    <p:sldId id="495" r:id="rId129"/>
    <p:sldId id="496" r:id="rId130"/>
    <p:sldId id="497" r:id="rId131"/>
    <p:sldId id="498" r:id="rId132"/>
    <p:sldId id="499" r:id="rId133"/>
    <p:sldId id="500" r:id="rId134"/>
    <p:sldId id="501" r:id="rId135"/>
    <p:sldId id="502" r:id="rId136"/>
    <p:sldId id="503" r:id="rId137"/>
    <p:sldId id="504" r:id="rId138"/>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0749" autoAdjust="0"/>
  </p:normalViewPr>
  <p:slideViewPr>
    <p:cSldViewPr>
      <p:cViewPr varScale="1">
        <p:scale>
          <a:sx n="133" d="100"/>
          <a:sy n="133" d="100"/>
        </p:scale>
        <p:origin x="-1170" y="-78"/>
      </p:cViewPr>
      <p:guideLst>
        <p:guide orient="horz" pos="1800"/>
        <p:guide pos="2880"/>
      </p:guideLst>
    </p:cSldViewPr>
  </p:slideViewPr>
  <p:notesTextViewPr>
    <p:cViewPr>
      <p:scale>
        <a:sx n="1" d="1"/>
        <a:sy n="1" d="1"/>
      </p:scale>
      <p:origin x="0" y="0"/>
    </p:cViewPr>
  </p:notesTextViewPr>
  <p:sorterViewPr>
    <p:cViewPr>
      <p:scale>
        <a:sx n="120" d="100"/>
        <a:sy n="120" d="100"/>
      </p:scale>
      <p:origin x="0" y="13158"/>
    </p:cViewPr>
  </p:sorterViewPr>
  <p:notesViewPr>
    <p:cSldViewPr>
      <p:cViewPr varScale="1">
        <p:scale>
          <a:sx n="86" d="100"/>
          <a:sy n="86" d="100"/>
        </p:scale>
        <p:origin x="-5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D77AD1-AC92-4F66-A3F3-5D31E8EA33FC}"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8B028E-FB7B-4D5A-8FDF-AD5C5E67CB07}" type="slidenum">
              <a:rPr lang="zh-CN" altLang="en-US" smtClean="0"/>
              <a:t>‹#›</a:t>
            </a:fld>
            <a:endParaRPr lang="zh-CN" altLang="en-US"/>
          </a:p>
        </p:txBody>
      </p:sp>
    </p:spTree>
    <p:extLst>
      <p:ext uri="{BB962C8B-B14F-4D97-AF65-F5344CB8AC3E}">
        <p14:creationId xmlns:p14="http://schemas.microsoft.com/office/powerpoint/2010/main" val="124505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Charles Antony</a:t>
            </a:r>
            <a:r>
              <a:rPr lang="en-US" altLang="zh-CN" baseline="0" dirty="0" smtClean="0"/>
              <a:t> Richard Hoare, British Ceylon </a:t>
            </a:r>
          </a:p>
          <a:p>
            <a:r>
              <a:rPr lang="en-US" altLang="zh-CN" baseline="0" dirty="0" smtClean="0"/>
              <a:t>quick sort ; </a:t>
            </a:r>
            <a:r>
              <a:rPr lang="en-US" altLang="zh-CN" sz="1200" b="0" i="0" u="none" strike="noStrike" kern="1200" dirty="0" smtClean="0">
                <a:solidFill>
                  <a:schemeClr val="tx1"/>
                </a:solidFill>
                <a:effectLst/>
                <a:latin typeface="+mn-lt"/>
                <a:ea typeface="+mn-ea"/>
                <a:cs typeface="+mn-cs"/>
              </a:rPr>
              <a:t>Structured Programming</a:t>
            </a:r>
            <a:endParaRPr lang="en-US" altLang="zh-CN" baseline="0" dirty="0" smtClean="0"/>
          </a:p>
          <a:p>
            <a:endParaRPr lang="en-US" altLang="zh-CN" baseline="0" dirty="0" smtClean="0"/>
          </a:p>
          <a:p>
            <a:r>
              <a:rPr lang="en-US" altLang="zh-CN" baseline="0" dirty="0" smtClean="0"/>
              <a:t>Turing Award</a:t>
            </a:r>
          </a:p>
          <a:p>
            <a:endParaRPr lang="en-US" altLang="zh-CN" baseline="0" dirty="0" smtClean="0"/>
          </a:p>
          <a:p>
            <a:r>
              <a:rPr lang="en-US" altLang="zh-CN" sz="1200" b="1" dirty="0" err="1" smtClean="0">
                <a:solidFill>
                  <a:srgbClr val="7030A0"/>
                </a:solidFill>
                <a:latin typeface="Comic Sans MS" pitchFamily="66" charset="0"/>
                <a:ea typeface="楷体_GB2312" pitchFamily="49" charset="-122"/>
              </a:rPr>
              <a:t>N.Wirth</a:t>
            </a:r>
            <a:r>
              <a:rPr lang="en-US" altLang="zh-CN" sz="1200" b="1" dirty="0" smtClean="0">
                <a:solidFill>
                  <a:srgbClr val="7030A0"/>
                </a:solidFill>
                <a:latin typeface="Comic Sans MS" pitchFamily="66" charset="0"/>
                <a:ea typeface="楷体_GB2312" pitchFamily="49" charset="-122"/>
              </a:rPr>
              <a:t>  </a:t>
            </a:r>
            <a:r>
              <a:rPr lang="zh-CN" altLang="en-US" sz="1200" b="1" dirty="0" smtClean="0">
                <a:solidFill>
                  <a:srgbClr val="7030A0"/>
                </a:solidFill>
                <a:latin typeface="Comic Sans MS" pitchFamily="66" charset="0"/>
                <a:ea typeface="楷体_GB2312" pitchFamily="49" charset="-122"/>
              </a:rPr>
              <a:t>瑞士 </a:t>
            </a:r>
            <a:endParaRPr lang="zh-CN" altLang="en-US" dirty="0"/>
          </a:p>
        </p:txBody>
      </p:sp>
      <p:sp>
        <p:nvSpPr>
          <p:cNvPr id="4" name="灯片编号占位符 3"/>
          <p:cNvSpPr>
            <a:spLocks noGrp="1"/>
          </p:cNvSpPr>
          <p:nvPr>
            <p:ph type="sldNum" sz="quarter" idx="10"/>
          </p:nvPr>
        </p:nvSpPr>
        <p:spPr/>
        <p:txBody>
          <a:bodyPr/>
          <a:lstStyle/>
          <a:p>
            <a:fld id="{5986A053-E3E0-41CC-8CC4-B2D8AE2657CD}" type="slidenum">
              <a:rPr lang="zh-CN" altLang="en-US" smtClean="0"/>
              <a:t>13</a:t>
            </a:fld>
            <a:endParaRPr lang="zh-CN" altLang="en-US"/>
          </a:p>
        </p:txBody>
      </p:sp>
    </p:spTree>
    <p:extLst>
      <p:ext uri="{BB962C8B-B14F-4D97-AF65-F5344CB8AC3E}">
        <p14:creationId xmlns:p14="http://schemas.microsoft.com/office/powerpoint/2010/main" val="201276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第一次课讲到这之前？</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102</a:t>
            </a:fld>
            <a:endParaRPr lang="zh-CN" altLang="en-US"/>
          </a:p>
        </p:txBody>
      </p:sp>
    </p:spTree>
    <p:extLst>
      <p:ext uri="{BB962C8B-B14F-4D97-AF65-F5344CB8AC3E}">
        <p14:creationId xmlns:p14="http://schemas.microsoft.com/office/powerpoint/2010/main" val="219997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第二次课</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103</a:t>
            </a:fld>
            <a:endParaRPr lang="zh-CN" altLang="en-US"/>
          </a:p>
        </p:txBody>
      </p:sp>
    </p:spTree>
    <p:extLst>
      <p:ext uri="{BB962C8B-B14F-4D97-AF65-F5344CB8AC3E}">
        <p14:creationId xmlns:p14="http://schemas.microsoft.com/office/powerpoint/2010/main" val="375919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smtClean="0"/>
              <a:t>list =[</a:t>
            </a:r>
            <a:r>
              <a:rPr lang="en-US" altLang="zh-CN" sz="1200" kern="1200" dirty="0" smtClean="0">
                <a:solidFill>
                  <a:schemeClr val="tx1"/>
                </a:solidFill>
                <a:effectLst/>
                <a:latin typeface="+mn-lt"/>
                <a:ea typeface="+mn-ea"/>
                <a:cs typeface="+mn-cs"/>
              </a:rPr>
              <a:t>1 </a:t>
            </a:r>
            <a:r>
              <a:rPr lang="en-US" altLang="zh-CN" dirty="0" smtClean="0"/>
              <a:t>,</a:t>
            </a:r>
            <a:r>
              <a:rPr lang="en-US" altLang="zh-CN" sz="1200" kern="1200" dirty="0" smtClean="0">
                <a:solidFill>
                  <a:schemeClr val="tx1"/>
                </a:solidFill>
                <a:effectLst/>
                <a:latin typeface="+mn-lt"/>
                <a:ea typeface="+mn-ea"/>
                <a:cs typeface="+mn-cs"/>
              </a:rPr>
              <a:t>30 </a:t>
            </a:r>
            <a:r>
              <a:rPr lang="en-US" altLang="zh-CN" dirty="0" smtClean="0"/>
              <a:t>,</a:t>
            </a:r>
            <a:r>
              <a:rPr lang="en-US" altLang="zh-CN" sz="1200" kern="1200" dirty="0" smtClean="0">
                <a:solidFill>
                  <a:schemeClr val="tx1"/>
                </a:solidFill>
                <a:effectLst/>
                <a:latin typeface="+mn-lt"/>
                <a:ea typeface="+mn-ea"/>
                <a:cs typeface="+mn-cs"/>
              </a:rPr>
              <a:t>54 </a:t>
            </a:r>
            <a:r>
              <a:rPr lang="en-US" altLang="zh-CN" dirty="0" smtClean="0"/>
              <a:t>,</a:t>
            </a:r>
            <a:r>
              <a:rPr lang="en-US" altLang="zh-CN" sz="1200" kern="1200" dirty="0" smtClean="0">
                <a:solidFill>
                  <a:schemeClr val="tx1"/>
                </a:solidFill>
                <a:effectLst/>
                <a:latin typeface="+mn-lt"/>
                <a:ea typeface="+mn-ea"/>
                <a:cs typeface="+mn-cs"/>
              </a:rPr>
              <a:t>9</a:t>
            </a:r>
            <a:r>
              <a:rPr lang="en-US" altLang="zh-CN" dirty="0" smtClean="0"/>
              <a:t>]</a:t>
            </a:r>
            <a:br>
              <a:rPr lang="en-US" altLang="zh-CN" dirty="0" smtClean="0"/>
            </a:br>
            <a:r>
              <a:rPr lang="en-US" altLang="zh-CN" dirty="0" smtClean="0"/>
              <a:t>b=</a:t>
            </a:r>
            <a:r>
              <a:rPr lang="en-US" altLang="zh-CN" dirty="0" err="1" smtClean="0"/>
              <a:t>list.copy</a:t>
            </a:r>
            <a:r>
              <a:rPr lang="en-US" altLang="zh-CN" dirty="0" smtClean="0"/>
              <a:t>()   O(n)</a:t>
            </a:r>
            <a:br>
              <a:rPr lang="en-US" altLang="zh-CN" dirty="0" smtClean="0"/>
            </a:br>
            <a:r>
              <a:rPr lang="en-US" altLang="zh-CN" dirty="0" smtClean="0"/>
              <a:t>c=</a:t>
            </a:r>
            <a:r>
              <a:rPr lang="en-US" altLang="zh-CN" dirty="0" err="1" smtClean="0"/>
              <a:t>copy.deepcopy</a:t>
            </a:r>
            <a:r>
              <a:rPr lang="en-US" altLang="zh-CN" dirty="0" smtClean="0"/>
              <a:t>(b) O(n)</a:t>
            </a:r>
            <a:br>
              <a:rPr lang="en-US" altLang="zh-CN" dirty="0" smtClean="0"/>
            </a:br>
            <a:r>
              <a:rPr lang="en-US" altLang="zh-CN" dirty="0" err="1" smtClean="0"/>
              <a:t>list.sort</a:t>
            </a:r>
            <a:r>
              <a:rPr lang="en-US" altLang="zh-CN" dirty="0" smtClean="0"/>
              <a:t>() O(</a:t>
            </a:r>
            <a:r>
              <a:rPr lang="en-US" altLang="zh-CN" dirty="0" err="1" smtClean="0"/>
              <a:t>nlogn</a:t>
            </a:r>
            <a:r>
              <a:rPr lang="en-US" altLang="zh-CN" dirty="0" smtClean="0"/>
              <a:t>)</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5986A053-E3E0-41CC-8CC4-B2D8AE2657CD}" type="slidenum">
              <a:rPr lang="zh-CN" altLang="en-US" smtClean="0">
                <a:solidFill>
                  <a:prstClr val="black"/>
                </a:solidFill>
              </a:rPr>
              <a:pPr/>
              <a:t>105</a:t>
            </a:fld>
            <a:endParaRPr lang="zh-CN" altLang="en-US">
              <a:solidFill>
                <a:prstClr val="black"/>
              </a:solidFill>
            </a:endParaRPr>
          </a:p>
        </p:txBody>
      </p:sp>
    </p:spTree>
    <p:extLst>
      <p:ext uri="{BB962C8B-B14F-4D97-AF65-F5344CB8AC3E}">
        <p14:creationId xmlns:p14="http://schemas.microsoft.com/office/powerpoint/2010/main" val="2216234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pt-BR" altLang="zh-CN" dirty="0" smtClean="0"/>
              <a:t>list =[1 ,30 ,54 ,9]</a:t>
            </a:r>
            <a:br>
              <a:rPr lang="pt-BR" altLang="zh-CN" dirty="0" smtClean="0"/>
            </a:br>
            <a:r>
              <a:rPr lang="pt-BR" altLang="zh-CN" dirty="0" smtClean="0"/>
              <a:t>b=list.copy()   O(n)</a:t>
            </a:r>
            <a:br>
              <a:rPr lang="pt-BR" altLang="zh-CN" dirty="0" smtClean="0"/>
            </a:br>
            <a:r>
              <a:rPr lang="pt-BR" altLang="zh-CN" dirty="0" smtClean="0"/>
              <a:t>c=copy.deepcopy(b) O(n)</a:t>
            </a:r>
            <a:br>
              <a:rPr lang="pt-BR" altLang="zh-CN" dirty="0" smtClean="0"/>
            </a:br>
            <a:r>
              <a:rPr lang="pt-BR" altLang="zh-CN" dirty="0" smtClean="0"/>
              <a:t>list.sort() O(nlogn)</a:t>
            </a:r>
          </a:p>
          <a:p>
            <a:r>
              <a:rPr lang="en-US" altLang="zh-CN" sz="1200" dirty="0" err="1" smtClean="0">
                <a:solidFill>
                  <a:srgbClr val="4F4F4F"/>
                </a:solidFill>
                <a:latin typeface="Microsoft YaHei"/>
              </a:rPr>
              <a:t>TimSort</a:t>
            </a:r>
            <a:r>
              <a:rPr lang="zh-CN" altLang="en-US" sz="1200" dirty="0" smtClean="0">
                <a:solidFill>
                  <a:srgbClr val="4F4F4F"/>
                </a:solidFill>
                <a:latin typeface="Microsoft YaHei"/>
              </a:rPr>
              <a:t>算法是一种起源于归并排序和（折半）插入排序的混合排序算法</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106</a:t>
            </a:fld>
            <a:endParaRPr lang="zh-CN" altLang="en-US"/>
          </a:p>
        </p:txBody>
      </p:sp>
    </p:spTree>
    <p:extLst>
      <p:ext uri="{BB962C8B-B14F-4D97-AF65-F5344CB8AC3E}">
        <p14:creationId xmlns:p14="http://schemas.microsoft.com/office/powerpoint/2010/main" val="1261682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前提：</a:t>
            </a:r>
            <a:r>
              <a:rPr lang="en-US" altLang="zh-CN" dirty="0" smtClean="0"/>
              <a:t>s1</a:t>
            </a:r>
            <a:r>
              <a:rPr lang="zh-CN" altLang="en-US" dirty="0" smtClean="0"/>
              <a:t>和</a:t>
            </a:r>
            <a:r>
              <a:rPr lang="en-US" altLang="zh-CN" dirty="0" smtClean="0"/>
              <a:t>s2</a:t>
            </a:r>
            <a:r>
              <a:rPr lang="zh-CN" altLang="en-US" dirty="0" smtClean="0"/>
              <a:t>是等长的</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109</a:t>
            </a:fld>
            <a:endParaRPr lang="zh-CN" altLang="en-US"/>
          </a:p>
        </p:txBody>
      </p:sp>
    </p:spTree>
    <p:extLst>
      <p:ext uri="{BB962C8B-B14F-4D97-AF65-F5344CB8AC3E}">
        <p14:creationId xmlns:p14="http://schemas.microsoft.com/office/powerpoint/2010/main" val="204792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112</a:t>
            </a:fld>
            <a:endParaRPr lang="zh-CN" altLang="en-US"/>
          </a:p>
        </p:txBody>
      </p:sp>
    </p:spTree>
    <p:extLst>
      <p:ext uri="{BB962C8B-B14F-4D97-AF65-F5344CB8AC3E}">
        <p14:creationId xmlns:p14="http://schemas.microsoft.com/office/powerpoint/2010/main" val="2056440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O(n^2)</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113</a:t>
            </a:fld>
            <a:endParaRPr lang="zh-CN" altLang="en-US"/>
          </a:p>
        </p:txBody>
      </p:sp>
    </p:spTree>
    <p:extLst>
      <p:ext uri="{BB962C8B-B14F-4D97-AF65-F5344CB8AC3E}">
        <p14:creationId xmlns:p14="http://schemas.microsoft.com/office/powerpoint/2010/main" val="390854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效率陷阱</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115</a:t>
            </a:fld>
            <a:endParaRPr lang="zh-CN" altLang="en-US"/>
          </a:p>
        </p:txBody>
      </p:sp>
    </p:spTree>
    <p:extLst>
      <p:ext uri="{BB962C8B-B14F-4D97-AF65-F5344CB8AC3E}">
        <p14:creationId xmlns:p14="http://schemas.microsoft.com/office/powerpoint/2010/main" val="2441183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127</a:t>
            </a:fld>
            <a:endParaRPr lang="zh-CN" altLang="en-US"/>
          </a:p>
        </p:txBody>
      </p:sp>
    </p:spTree>
    <p:extLst>
      <p:ext uri="{BB962C8B-B14F-4D97-AF65-F5344CB8AC3E}">
        <p14:creationId xmlns:p14="http://schemas.microsoft.com/office/powerpoint/2010/main" val="188712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具体的表示，包括字节数、字符集等，在不同环境不同语言中有所不同</a:t>
            </a:r>
            <a:endParaRPr lang="zh-CN" altLang="en-US" dirty="0"/>
          </a:p>
        </p:txBody>
      </p:sp>
      <p:sp>
        <p:nvSpPr>
          <p:cNvPr id="4" name="灯片编号占位符 3"/>
          <p:cNvSpPr>
            <a:spLocks noGrp="1"/>
          </p:cNvSpPr>
          <p:nvPr>
            <p:ph type="sldNum" sz="quarter" idx="10"/>
          </p:nvPr>
        </p:nvSpPr>
        <p:spPr/>
        <p:txBody>
          <a:bodyPr/>
          <a:lstStyle/>
          <a:p>
            <a:fld id="{5986A053-E3E0-41CC-8CC4-B2D8AE2657CD}" type="slidenum">
              <a:rPr lang="zh-CN" altLang="en-US" smtClean="0"/>
              <a:t>20</a:t>
            </a:fld>
            <a:endParaRPr lang="zh-CN" altLang="en-US"/>
          </a:p>
        </p:txBody>
      </p:sp>
    </p:spTree>
    <p:extLst>
      <p:ext uri="{BB962C8B-B14F-4D97-AF65-F5344CB8AC3E}">
        <p14:creationId xmlns:p14="http://schemas.microsoft.com/office/powerpoint/2010/main" val="200865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8B028E-FB7B-4D5A-8FDF-AD5C5E67CB07}" type="slidenum">
              <a:rPr lang="zh-CN" altLang="en-US" smtClean="0"/>
              <a:t>31</a:t>
            </a:fld>
            <a:endParaRPr lang="zh-CN" altLang="en-US"/>
          </a:p>
        </p:txBody>
      </p:sp>
    </p:spTree>
    <p:extLst>
      <p:ext uri="{BB962C8B-B14F-4D97-AF65-F5344CB8AC3E}">
        <p14:creationId xmlns:p14="http://schemas.microsoft.com/office/powerpoint/2010/main" val="428037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fld id="{212F0091-6A3F-4B03-AB51-6C366A3054F8}" type="slidenum">
              <a:rPr lang="en-US" altLang="zh-CN" sz="1200" smtClean="0"/>
              <a:pPr/>
              <a:t>34</a:t>
            </a:fld>
            <a:endParaRPr lang="en-US" altLang="zh-CN" sz="1200" smtClean="0"/>
          </a:p>
        </p:txBody>
      </p:sp>
      <p:sp>
        <p:nvSpPr>
          <p:cNvPr id="93187" name="Rectangle 1026"/>
          <p:cNvSpPr>
            <a:spLocks noGrp="1" noRot="1" noChangeAspect="1" noChangeArrowheads="1" noTextEdit="1"/>
          </p:cNvSpPr>
          <p:nvPr>
            <p:ph type="sldImg"/>
          </p:nvPr>
        </p:nvSpPr>
        <p:spPr>
          <a:xfrm>
            <a:off x="687388" y="685800"/>
            <a:ext cx="5486400" cy="3429000"/>
          </a:xfrm>
        </p:spPr>
      </p:sp>
      <p:sp>
        <p:nvSpPr>
          <p:cNvPr id="93188" name="Rectangle 1027"/>
          <p:cNvSpPr>
            <a:spLocks noGrp="1" noChangeArrowheads="1"/>
          </p:cNvSpPr>
          <p:nvPr>
            <p:ph type="body" idx="1"/>
          </p:nvPr>
        </p:nvSpPr>
        <p:spPr>
          <a:noFill/>
        </p:spPr>
        <p:txBody>
          <a:bodyPr/>
          <a:lstStyle/>
          <a:p>
            <a:pPr eaLnBrk="1" hangingPunct="1"/>
            <a:r>
              <a:rPr lang="en-US" altLang="zh-CN" dirty="0" smtClean="0">
                <a:latin typeface="Arial" panose="020B0604020202020204" pitchFamily="34" charset="0"/>
                <a:ea typeface="宋体" panose="02010600030101010101" pitchFamily="2" charset="-122"/>
              </a:rPr>
              <a:t>To an application of real size, first we analyze  what the problem is, find out  what are the objects the question deal with and how to  operate the objects.</a:t>
            </a:r>
          </a:p>
          <a:p>
            <a:pPr eaLnBrk="1" hangingPunct="1"/>
            <a:endParaRPr lang="en-US" altLang="zh-CN" dirty="0" smtClean="0">
              <a:latin typeface="Arial" panose="020B0604020202020204" pitchFamily="34" charset="0"/>
              <a:ea typeface="宋体" panose="02010600030101010101" pitchFamily="2" charset="-122"/>
            </a:endParaRPr>
          </a:p>
          <a:p>
            <a:pPr eaLnBrk="1" hangingPunct="1"/>
            <a:r>
              <a:rPr lang="en-US" altLang="zh-CN" dirty="0" smtClean="0">
                <a:latin typeface="Arial" panose="020B0604020202020204" pitchFamily="34" charset="0"/>
                <a:ea typeface="宋体" panose="02010600030101010101" pitchFamily="2" charset="-122"/>
              </a:rPr>
              <a:t>Second ,we build  the logic model of the application, this is about the relation between the objects, and find out what are the basic operations for every objects.</a:t>
            </a:r>
          </a:p>
          <a:p>
            <a:pPr eaLnBrk="1" hangingPunct="1"/>
            <a:endParaRPr lang="en-US" altLang="zh-CN" dirty="0" smtClean="0">
              <a:latin typeface="Arial" panose="020B0604020202020204" pitchFamily="34" charset="0"/>
              <a:ea typeface="宋体" panose="02010600030101010101" pitchFamily="2" charset="-122"/>
            </a:endParaRPr>
          </a:p>
          <a:p>
            <a:pPr eaLnBrk="1" hangingPunct="1"/>
            <a:r>
              <a:rPr lang="en-US" altLang="zh-CN" dirty="0" smtClean="0">
                <a:latin typeface="Arial" panose="020B0604020202020204" pitchFamily="34" charset="0"/>
                <a:ea typeface="宋体" panose="02010600030101010101" pitchFamily="2" charset="-122"/>
              </a:rPr>
              <a:t>Third, it comes the stage of implementing, we must decide the details of how the data structures will be represented in computer memory and implement the base operation algorithms under the corresponding  storage structure.</a:t>
            </a:r>
          </a:p>
          <a:p>
            <a:pPr eaLnBrk="1" hangingPunct="1"/>
            <a:endParaRPr lang="en-US" altLang="zh-CN" dirty="0" smtClean="0">
              <a:latin typeface="Arial" panose="020B0604020202020204" pitchFamily="34" charset="0"/>
              <a:ea typeface="宋体" panose="02010600030101010101" pitchFamily="2" charset="-122"/>
            </a:endParaRPr>
          </a:p>
          <a:p>
            <a:pPr eaLnBrk="1" hangingPunct="1"/>
            <a:endParaRPr lang="en-US" altLang="zh-CN" dirty="0" smtClean="0">
              <a:latin typeface="Arial" panose="020B0604020202020204" pitchFamily="34" charset="0"/>
              <a:ea typeface="宋体" panose="02010600030101010101" pitchFamily="2" charset="-122"/>
            </a:endParaRPr>
          </a:p>
          <a:p>
            <a:pPr eaLnBrk="1" hangingPunct="1"/>
            <a:endParaRPr lang="en-US" altLang="zh-CN" dirty="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7458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71713" y="685800"/>
            <a:ext cx="231457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8B028E-FB7B-4D5A-8FDF-AD5C5E67CB07}" type="slidenum">
              <a:rPr lang="zh-CN" altLang="en-US" smtClean="0"/>
              <a:t>46</a:t>
            </a:fld>
            <a:endParaRPr lang="zh-CN" altLang="en-US"/>
          </a:p>
        </p:txBody>
      </p:sp>
    </p:spTree>
    <p:extLst>
      <p:ext uri="{BB962C8B-B14F-4D97-AF65-F5344CB8AC3E}">
        <p14:creationId xmlns:p14="http://schemas.microsoft.com/office/powerpoint/2010/main" val="2006613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time.clock</a:t>
            </a:r>
            <a:r>
              <a:rPr lang="en-US" altLang="zh-CN" dirty="0" smtClean="0"/>
              <a:t>()</a:t>
            </a:r>
            <a:r>
              <a:rPr lang="zh-CN" altLang="en-US" dirty="0" smtClean="0"/>
              <a:t>函数在</a:t>
            </a:r>
            <a:r>
              <a:rPr lang="en-US" altLang="zh-CN" dirty="0" smtClean="0"/>
              <a:t>3.8</a:t>
            </a:r>
            <a:r>
              <a:rPr lang="zh-CN" altLang="en-US" dirty="0" smtClean="0"/>
              <a:t>后被弃用。</a:t>
            </a:r>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80</a:t>
            </a:fld>
            <a:endParaRPr lang="zh-CN" altLang="en-US"/>
          </a:p>
        </p:txBody>
      </p:sp>
    </p:spTree>
    <p:extLst>
      <p:ext uri="{BB962C8B-B14F-4D97-AF65-F5344CB8AC3E}">
        <p14:creationId xmlns:p14="http://schemas.microsoft.com/office/powerpoint/2010/main" val="108801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97</a:t>
            </a:fld>
            <a:endParaRPr lang="zh-CN" altLang="en-US"/>
          </a:p>
        </p:txBody>
      </p:sp>
    </p:spTree>
    <p:extLst>
      <p:ext uri="{BB962C8B-B14F-4D97-AF65-F5344CB8AC3E}">
        <p14:creationId xmlns:p14="http://schemas.microsoft.com/office/powerpoint/2010/main" val="388088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[0, 'a', 'b', 'c', 'd', 'e', 3, 4, 5, 6, 7, 8, 9]</a:t>
            </a:r>
          </a:p>
          <a:p>
            <a:r>
              <a:rPr lang="en-US" altLang="zh-CN" dirty="0" smtClean="0"/>
              <a:t>n=10, </a:t>
            </a:r>
            <a:r>
              <a:rPr lang="en-US" altLang="zh-CN" dirty="0" err="1" smtClean="0"/>
              <a:t>i</a:t>
            </a:r>
            <a:r>
              <a:rPr lang="en-US" altLang="zh-CN" dirty="0" smtClean="0"/>
              <a:t>=1, j=3, m=2, k=5</a:t>
            </a:r>
            <a:r>
              <a:rPr lang="zh-CN" altLang="en-US" dirty="0" smtClean="0"/>
              <a:t>，</a:t>
            </a:r>
          </a:p>
          <a:p>
            <a:r>
              <a:rPr lang="zh-CN" altLang="en-US" dirty="0" smtClean="0"/>
              <a:t>由于</a:t>
            </a:r>
            <a:r>
              <a:rPr lang="en-US" altLang="zh-CN" dirty="0" smtClean="0"/>
              <a:t>k&gt;m</a:t>
            </a:r>
            <a:r>
              <a:rPr lang="zh-CN" altLang="en-US" dirty="0" smtClean="0"/>
              <a:t>，所以将</a:t>
            </a:r>
            <a:r>
              <a:rPr lang="en-US" altLang="zh-CN" dirty="0" smtClean="0"/>
              <a:t>n-1</a:t>
            </a:r>
            <a:r>
              <a:rPr lang="zh-CN" altLang="en-US" dirty="0" smtClean="0"/>
              <a:t>号开始一直到</a:t>
            </a:r>
            <a:r>
              <a:rPr lang="en-US" altLang="zh-CN" dirty="0" smtClean="0"/>
              <a:t>j</a:t>
            </a:r>
            <a:r>
              <a:rPr lang="zh-CN" altLang="en-US" dirty="0" smtClean="0"/>
              <a:t>号位置的元素依次后移</a:t>
            </a:r>
            <a:r>
              <a:rPr lang="en-US" altLang="zh-CN" dirty="0" smtClean="0"/>
              <a:t>k-m</a:t>
            </a:r>
            <a:r>
              <a:rPr lang="zh-CN" altLang="en-US" dirty="0" smtClean="0"/>
              <a:t>个位置，即从</a:t>
            </a:r>
            <a:r>
              <a:rPr lang="en-US" altLang="zh-CN" dirty="0" smtClean="0"/>
              <a:t>9</a:t>
            </a:r>
            <a:r>
              <a:rPr lang="zh-CN" altLang="en-US" dirty="0" smtClean="0"/>
              <a:t>开始到</a:t>
            </a:r>
            <a:r>
              <a:rPr lang="en-US" altLang="zh-CN" dirty="0" smtClean="0"/>
              <a:t>3</a:t>
            </a:r>
            <a:r>
              <a:rPr lang="zh-CN" altLang="en-US" dirty="0" smtClean="0"/>
              <a:t>的全部元素后移</a:t>
            </a:r>
            <a:r>
              <a:rPr lang="en-US" altLang="zh-CN" dirty="0" smtClean="0"/>
              <a:t>3</a:t>
            </a:r>
            <a:r>
              <a:rPr lang="zh-CN" altLang="en-US" dirty="0" smtClean="0"/>
              <a:t>个位置，再将</a:t>
            </a:r>
            <a:r>
              <a:rPr lang="en-US" altLang="zh-CN" dirty="0" smtClean="0"/>
              <a:t>, ‘a’, ‘b’, ‘c’, ‘d’, ‘e’,</a:t>
            </a:r>
            <a:r>
              <a:rPr lang="zh-CN" altLang="en-US" dirty="0" smtClean="0"/>
              <a:t>依次赋给</a:t>
            </a:r>
            <a:r>
              <a:rPr lang="en-US" altLang="zh-CN" dirty="0" err="1" smtClean="0"/>
              <a:t>a_list</a:t>
            </a:r>
            <a:r>
              <a:rPr lang="en-US" altLang="zh-CN" dirty="0" smtClean="0"/>
              <a:t>[1]---</a:t>
            </a:r>
            <a:r>
              <a:rPr lang="en-US" altLang="zh-CN" dirty="0" err="1" smtClean="0"/>
              <a:t>a_list</a:t>
            </a:r>
            <a:r>
              <a:rPr lang="en-US" altLang="zh-CN" dirty="0" smtClean="0"/>
              <a:t>[5]</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98</a:t>
            </a:fld>
            <a:endParaRPr lang="zh-CN" altLang="en-US"/>
          </a:p>
        </p:txBody>
      </p:sp>
    </p:spTree>
    <p:extLst>
      <p:ext uri="{BB962C8B-B14F-4D97-AF65-F5344CB8AC3E}">
        <p14:creationId xmlns:p14="http://schemas.microsoft.com/office/powerpoint/2010/main" val="81985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1ADA4E6-DBF2-4B22-AEBC-299FDD4ED234}" type="slidenum">
              <a:rPr lang="zh-CN" altLang="en-US" smtClean="0"/>
              <a:t>101</a:t>
            </a:fld>
            <a:endParaRPr lang="zh-CN" altLang="en-US"/>
          </a:p>
        </p:txBody>
      </p:sp>
    </p:spTree>
    <p:extLst>
      <p:ext uri="{BB962C8B-B14F-4D97-AF65-F5344CB8AC3E}">
        <p14:creationId xmlns:p14="http://schemas.microsoft.com/office/powerpoint/2010/main" val="3803735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1" y="1112373"/>
            <a:ext cx="8979446" cy="3005267"/>
          </a:xfrm>
          <a:prstGeom prst="rect">
            <a:avLst/>
          </a:prstGeom>
          <a:pattFill prst="pct5">
            <a:fgClr>
              <a:schemeClr val="bg1">
                <a:lumMod val="75000"/>
              </a:schemeClr>
            </a:fgClr>
            <a:bgClr>
              <a:schemeClr val="bg1"/>
            </a:bgClr>
          </a:pattFill>
          <a:effectLst>
            <a:reflection blurRad="12700" stA="30000" endPos="36000" dir="5400000" sy="-100000" algn="bl" rotWithShape="0"/>
          </a:effectLst>
        </p:spPr>
      </p:pic>
      <p:sp>
        <p:nvSpPr>
          <p:cNvPr id="3" name="日期占位符 2"/>
          <p:cNvSpPr>
            <a:spLocks noGrp="1"/>
          </p:cNvSpPr>
          <p:nvPr>
            <p:ph type="dt" sz="half" idx="10"/>
          </p:nvPr>
        </p:nvSpPr>
        <p:spPr>
          <a:xfrm>
            <a:off x="457200" y="5301848"/>
            <a:ext cx="2133600" cy="304271"/>
          </a:xfrm>
        </p:spPr>
        <p:txBody>
          <a:bodyPr/>
          <a:lstStyle/>
          <a:p>
            <a:fld id="{A50C5AAE-0B16-46AE-9118-13DD8FB9120E}" type="datetimeFigureOut">
              <a:rPr lang="zh-CN" altLang="en-US" smtClean="0"/>
              <a:t>2020/6/10</a:t>
            </a:fld>
            <a:endParaRPr lang="zh-CN" altLang="en-US"/>
          </a:p>
        </p:txBody>
      </p:sp>
      <p:sp>
        <p:nvSpPr>
          <p:cNvPr id="4" name="页脚占位符 3"/>
          <p:cNvSpPr>
            <a:spLocks noGrp="1"/>
          </p:cNvSpPr>
          <p:nvPr>
            <p:ph type="ftr" sz="quarter" idx="11"/>
          </p:nvPr>
        </p:nvSpPr>
        <p:spPr>
          <a:xfrm>
            <a:off x="3124200" y="5301848"/>
            <a:ext cx="2895600" cy="304271"/>
          </a:xfrm>
        </p:spPr>
        <p:txBody>
          <a:bodyPr/>
          <a:lstStyle/>
          <a:p>
            <a:endParaRPr lang="zh-CN" altLang="en-US"/>
          </a:p>
        </p:txBody>
      </p:sp>
      <p:sp>
        <p:nvSpPr>
          <p:cNvPr id="6" name="矩形 5"/>
          <p:cNvSpPr/>
          <p:nvPr/>
        </p:nvSpPr>
        <p:spPr>
          <a:xfrm>
            <a:off x="0" y="0"/>
            <a:ext cx="9144000" cy="877280"/>
          </a:xfrm>
          <a:prstGeom prst="rect">
            <a:avLst/>
          </a:prstGeom>
          <a:gradFill flip="none" rotWithShape="1">
            <a:gsLst>
              <a:gs pos="0">
                <a:srgbClr val="6A1E1C"/>
              </a:gs>
              <a:gs pos="0">
                <a:schemeClr val="accent2">
                  <a:lumMod val="75000"/>
                  <a:shade val="30000"/>
                  <a:satMod val="115000"/>
                </a:schemeClr>
              </a:gs>
              <a:gs pos="32000">
                <a:schemeClr val="accent2">
                  <a:lumMod val="75000"/>
                  <a:shade val="100000"/>
                  <a:satMod val="115000"/>
                </a:schemeClr>
              </a:gs>
            </a:gsLst>
            <a:lin ang="0" scaled="1"/>
            <a:tileRect/>
          </a:gradFill>
          <a:ln>
            <a:solidFill>
              <a:srgbClr val="C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400" dirty="0" smtClean="0"/>
              <a:t>数据结构（</a:t>
            </a:r>
            <a:r>
              <a:rPr lang="en-US" altLang="zh-CN" sz="2400" dirty="0" smtClean="0"/>
              <a:t>Python</a:t>
            </a:r>
            <a:r>
              <a:rPr lang="zh-CN" altLang="en-US" sz="2400" dirty="0" smtClean="0"/>
              <a:t>语言版）</a:t>
            </a:r>
            <a:endParaRPr lang="zh-CN" altLang="en-US" sz="24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5" y="51030"/>
            <a:ext cx="936104" cy="775226"/>
          </a:xfrm>
          <a:prstGeom prst="rect">
            <a:avLst/>
          </a:prstGeom>
        </p:spPr>
      </p:pic>
      <p:sp>
        <p:nvSpPr>
          <p:cNvPr id="11" name="矩形 10"/>
          <p:cNvSpPr/>
          <p:nvPr/>
        </p:nvSpPr>
        <p:spPr>
          <a:xfrm flipV="1">
            <a:off x="1665" y="5167067"/>
            <a:ext cx="9144000" cy="547374"/>
          </a:xfrm>
          <a:prstGeom prst="rect">
            <a:avLst/>
          </a:prstGeom>
          <a:pattFill prst="pct20">
            <a:fgClr>
              <a:schemeClr val="bg1">
                <a:lumMod val="50000"/>
              </a:schemeClr>
            </a:fgClr>
            <a:bgClr>
              <a:schemeClr val="bg1">
                <a:lumMod val="65000"/>
              </a:schemeClr>
            </a:bgClr>
          </a:pattFill>
          <a:ln>
            <a:noFill/>
          </a:ln>
          <a:scene3d>
            <a:camera prst="orthographicFront">
              <a:rot lat="0" lon="0" rev="10799999"/>
            </a:camera>
            <a:lightRig rig="threePt" dir="t"/>
          </a:scene3d>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solidFill>
                <a:schemeClr val="tx1"/>
              </a:solidFill>
            </a:endParaRPr>
          </a:p>
        </p:txBody>
      </p:sp>
      <p:sp>
        <p:nvSpPr>
          <p:cNvPr id="15" name="矩形 14"/>
          <p:cNvSpPr/>
          <p:nvPr/>
        </p:nvSpPr>
        <p:spPr>
          <a:xfrm>
            <a:off x="1665" y="955356"/>
            <a:ext cx="9144000" cy="4320480"/>
          </a:xfrm>
          <a:prstGeom prst="rect">
            <a:avLst/>
          </a:prstGeom>
          <a:gradFill flip="none" rotWithShape="1">
            <a:gsLst>
              <a:gs pos="43000">
                <a:schemeClr val="bg1">
                  <a:alpha val="65000"/>
                </a:schemeClr>
              </a:gs>
              <a:gs pos="0">
                <a:schemeClr val="tx2">
                  <a:lumMod val="40000"/>
                  <a:lumOff val="60000"/>
                  <a:alpha val="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800" b="1" dirty="0">
              <a:effectLst>
                <a:outerShdw blurRad="38100" dist="38100" dir="2700000" algn="tl">
                  <a:srgbClr val="000000">
                    <a:alpha val="43137"/>
                  </a:srgbClr>
                </a:outerShdw>
              </a:effectLst>
            </a:endParaRPr>
          </a:p>
        </p:txBody>
      </p:sp>
      <p:sp>
        <p:nvSpPr>
          <p:cNvPr id="7" name="矩形 6"/>
          <p:cNvSpPr/>
          <p:nvPr/>
        </p:nvSpPr>
        <p:spPr>
          <a:xfrm flipV="1">
            <a:off x="0" y="877280"/>
            <a:ext cx="9144000" cy="180020"/>
          </a:xfrm>
          <a:prstGeom prst="rect">
            <a:avLst/>
          </a:prstGeom>
          <a:pattFill prst="pct20">
            <a:fgClr>
              <a:schemeClr val="bg1">
                <a:lumMod val="50000"/>
              </a:schemeClr>
            </a:fgClr>
            <a:bgClr>
              <a:schemeClr val="bg1">
                <a:lumMod val="65000"/>
              </a:schemeClr>
            </a:bgClr>
          </a:patt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800"/>
          </a:p>
        </p:txBody>
      </p:sp>
      <p:sp>
        <p:nvSpPr>
          <p:cNvPr id="16" name="内容占位符 22"/>
          <p:cNvSpPr>
            <a:spLocks noGrp="1"/>
          </p:cNvSpPr>
          <p:nvPr>
            <p:ph sz="quarter" idx="13"/>
          </p:nvPr>
        </p:nvSpPr>
        <p:spPr>
          <a:xfrm>
            <a:off x="1043609" y="1777380"/>
            <a:ext cx="7056784" cy="1620180"/>
          </a:xfrm>
        </p:spPr>
        <p:txBody>
          <a:bodyPr anchor="ctr">
            <a:normAutofit/>
          </a:bodyPr>
          <a:lstStyle>
            <a:lvl1pPr marL="0" indent="0" algn="ctr">
              <a:buNone/>
              <a:defRPr sz="6000" b="0">
                <a:solidFill>
                  <a:srgbClr val="E21D08"/>
                </a:solidFill>
                <a:effectLst/>
                <a:latin typeface="华文新魏" panose="02010800040101010101" pitchFamily="2" charset="-122"/>
                <a:ea typeface="华文新魏" panose="02010800040101010101" pitchFamily="2" charset="-122"/>
              </a:defRPr>
            </a:lvl1pPr>
          </a:lstStyle>
          <a:p>
            <a:pPr lvl="0"/>
            <a:r>
              <a:rPr lang="zh-CN" altLang="en-US" smtClean="0"/>
              <a:t>单击此处编辑母版文本样式</a:t>
            </a:r>
          </a:p>
        </p:txBody>
      </p:sp>
      <p:sp>
        <p:nvSpPr>
          <p:cNvPr id="17" name="内容占位符 24"/>
          <p:cNvSpPr>
            <a:spLocks noGrp="1"/>
          </p:cNvSpPr>
          <p:nvPr>
            <p:ph sz="quarter" idx="14"/>
          </p:nvPr>
        </p:nvSpPr>
        <p:spPr>
          <a:xfrm>
            <a:off x="2087565" y="3577171"/>
            <a:ext cx="4968875" cy="1336364"/>
          </a:xfrm>
        </p:spPr>
        <p:txBody>
          <a:bodyPr anchor="ctr">
            <a:normAutofit/>
          </a:bodyPr>
          <a:lstStyle>
            <a:lvl1pPr marL="0" indent="0" algn="ctr">
              <a:buNone/>
              <a:defRPr sz="3600" b="1">
                <a:solidFill>
                  <a:srgbClr val="E21D08"/>
                </a:solidFill>
                <a:effectLst/>
                <a:latin typeface="+mj-lt"/>
                <a:ea typeface="楷体" panose="02010609060101010101" pitchFamily="49"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38777815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标题幻灯片">
    <p:spTree>
      <p:nvGrpSpPr>
        <p:cNvPr id="1" name=""/>
        <p:cNvGrpSpPr/>
        <p:nvPr/>
      </p:nvGrpSpPr>
      <p:grpSpPr>
        <a:xfrm>
          <a:off x="0" y="0"/>
          <a:ext cx="0" cy="0"/>
          <a:chOff x="0" y="0"/>
          <a:chExt cx="0" cy="0"/>
        </a:xfrm>
      </p:grpSpPr>
      <p:sp>
        <p:nvSpPr>
          <p:cNvPr id="8" name="Rectangle 36"/>
          <p:cNvSpPr>
            <a:spLocks noChangeArrowheads="1"/>
          </p:cNvSpPr>
          <p:nvPr/>
        </p:nvSpPr>
        <p:spPr bwMode="auto">
          <a:xfrm>
            <a:off x="1441450" y="5498042"/>
            <a:ext cx="7702550"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16" name="标题 1"/>
          <p:cNvSpPr>
            <a:spLocks noGrp="1"/>
          </p:cNvSpPr>
          <p:nvPr>
            <p:ph type="title"/>
          </p:nvPr>
        </p:nvSpPr>
        <p:spPr>
          <a:xfrm>
            <a:off x="971601" y="1770044"/>
            <a:ext cx="7594059" cy="1791339"/>
          </a:xfrm>
          <a:noFill/>
        </p:spPr>
        <p:txBody>
          <a:bodyPr>
            <a:normAutofit/>
          </a:bodyPr>
          <a:lstStyle>
            <a:lvl1pPr algn="ctr">
              <a:defRPr sz="3600" b="0" baseline="0">
                <a:solidFill>
                  <a:srgbClr val="0000FF"/>
                </a:solidFill>
                <a:effectLst/>
                <a:latin typeface="黑体" panose="02010609060101010101" pitchFamily="49" charset="-122"/>
                <a:ea typeface="黑体" panose="02010609060101010101" pitchFamily="49" charset="-122"/>
              </a:defRPr>
            </a:lvl1pPr>
          </a:lstStyle>
          <a:p>
            <a:r>
              <a:rPr lang="zh-CN" altLang="en-US" smtClean="0"/>
              <a:t>单击此处编辑母版标题样式</a:t>
            </a:r>
            <a:endParaRPr lang="zh-CN" altLang="en-US" dirty="0"/>
          </a:p>
        </p:txBody>
      </p:sp>
      <p:sp>
        <p:nvSpPr>
          <p:cNvPr id="11" name="灯片编号占位符 10"/>
          <p:cNvSpPr>
            <a:spLocks noGrp="1"/>
          </p:cNvSpPr>
          <p:nvPr>
            <p:ph type="sldNum" sz="quarter" idx="13"/>
          </p:nvPr>
        </p:nvSpPr>
        <p:spPr>
          <a:xfrm>
            <a:off x="6512692" y="5498042"/>
            <a:ext cx="2133600" cy="216958"/>
          </a:xfrm>
        </p:spPr>
        <p:txBody>
          <a:bodyPr/>
          <a:lstStyle>
            <a:lvl1pPr>
              <a:defRPr>
                <a:solidFill>
                  <a:schemeClr val="bg1"/>
                </a:solidFill>
              </a:defRPr>
            </a:lvl1pPr>
          </a:lstStyle>
          <a:p>
            <a:fld id="{2D6CD9D1-4DF3-4DC0-A8DC-E2282698A5F5}" type="slidenum">
              <a:rPr lang="zh-CN" altLang="en-US" smtClean="0"/>
              <a:t>‹#›</a:t>
            </a:fld>
            <a:endParaRPr lang="zh-CN" altLang="en-US"/>
          </a:p>
        </p:txBody>
      </p:sp>
      <p:sp>
        <p:nvSpPr>
          <p:cNvPr id="14" name="Rectangle 36"/>
          <p:cNvSpPr>
            <a:spLocks noChangeArrowheads="1"/>
          </p:cNvSpPr>
          <p:nvPr/>
        </p:nvSpPr>
        <p:spPr bwMode="auto">
          <a:xfrm>
            <a:off x="5403186" y="364668"/>
            <a:ext cx="3504934"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17" name="Rectangle 36"/>
          <p:cNvSpPr>
            <a:spLocks noChangeArrowheads="1"/>
          </p:cNvSpPr>
          <p:nvPr/>
        </p:nvSpPr>
        <p:spPr bwMode="auto">
          <a:xfrm>
            <a:off x="563010" y="395155"/>
            <a:ext cx="3504934"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11960" y="51030"/>
            <a:ext cx="936104" cy="775226"/>
          </a:xfrm>
          <a:prstGeom prst="rect">
            <a:avLst/>
          </a:prstGeom>
        </p:spPr>
      </p:pic>
    </p:spTree>
    <p:extLst>
      <p:ext uri="{BB962C8B-B14F-4D97-AF65-F5344CB8AC3E}">
        <p14:creationId xmlns:p14="http://schemas.microsoft.com/office/powerpoint/2010/main" val="839632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Rectangle 36"/>
          <p:cNvSpPr>
            <a:spLocks noChangeArrowheads="1"/>
          </p:cNvSpPr>
          <p:nvPr userDrawn="1"/>
        </p:nvSpPr>
        <p:spPr bwMode="auto">
          <a:xfrm>
            <a:off x="1441450" y="5498042"/>
            <a:ext cx="7702550"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4" name="Rectangle 33"/>
          <p:cNvSpPr>
            <a:spLocks noChangeArrowheads="1"/>
          </p:cNvSpPr>
          <p:nvPr userDrawn="1"/>
        </p:nvSpPr>
        <p:spPr bwMode="auto">
          <a:xfrm flipV="1">
            <a:off x="809625" y="740773"/>
            <a:ext cx="7974448" cy="38365"/>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5" name="Oval 34"/>
          <p:cNvSpPr>
            <a:spLocks noChangeArrowheads="1"/>
          </p:cNvSpPr>
          <p:nvPr userDrawn="1"/>
        </p:nvSpPr>
        <p:spPr bwMode="auto">
          <a:xfrm>
            <a:off x="309188" y="212459"/>
            <a:ext cx="699457" cy="600664"/>
          </a:xfrm>
          <a:prstGeom prst="ellipse">
            <a:avLst/>
          </a:prstGeom>
          <a:solidFill>
            <a:srgbClr val="8F22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9" name="文本占位符 8"/>
          <p:cNvSpPr>
            <a:spLocks noGrp="1"/>
          </p:cNvSpPr>
          <p:nvPr>
            <p:ph type="body" sz="quarter" idx="10"/>
          </p:nvPr>
        </p:nvSpPr>
        <p:spPr>
          <a:xfrm>
            <a:off x="730415" y="956618"/>
            <a:ext cx="8053659" cy="4055893"/>
          </a:xfrm>
        </p:spPr>
        <p:txBody>
          <a:bodyPr>
            <a:normAutofit/>
          </a:bodyPr>
          <a:lstStyle>
            <a:lvl1pPr algn="just">
              <a:spcBef>
                <a:spcPts val="600"/>
              </a:spcBef>
              <a:spcAft>
                <a:spcPts val="600"/>
              </a:spcAft>
              <a:defRPr sz="2400" b="1" baseline="0">
                <a:effectLst/>
                <a:latin typeface="Calibri" panose="020F0502020204030204" pitchFamily="34" charset="0"/>
              </a:defRPr>
            </a:lvl1pPr>
            <a:lvl2pPr algn="just">
              <a:spcBef>
                <a:spcPts val="600"/>
              </a:spcBef>
              <a:spcAft>
                <a:spcPts val="600"/>
              </a:spcAft>
              <a:defRPr sz="2000" b="0" baseline="0">
                <a:effectLst/>
                <a:latin typeface="Calibri" panose="020F0502020204030204" pitchFamily="34" charset="0"/>
              </a:defRPr>
            </a:lvl2pPr>
            <a:lvl3pPr algn="just">
              <a:spcBef>
                <a:spcPts val="600"/>
              </a:spcBef>
              <a:spcAft>
                <a:spcPts val="600"/>
              </a:spcAft>
              <a:defRPr b="0" baseline="0">
                <a:effectLst/>
                <a:latin typeface="Calibri" panose="020F0502020204030204" pitchFamily="34" charset="0"/>
              </a:defRPr>
            </a:lvl3pPr>
            <a:lvl4pPr algn="just">
              <a:spcBef>
                <a:spcPts val="600"/>
              </a:spcBef>
              <a:spcAft>
                <a:spcPts val="600"/>
              </a:spcAft>
              <a:defRPr b="0" baseline="0">
                <a:effectLst/>
                <a:latin typeface="Calibri" panose="020F0502020204030204" pitchFamily="34" charset="0"/>
              </a:defRPr>
            </a:lvl4pPr>
            <a:lvl5pPr algn="just">
              <a:spcBef>
                <a:spcPts val="600"/>
              </a:spcBef>
              <a:spcAft>
                <a:spcPts val="600"/>
              </a:spcAft>
              <a:defRPr b="0" baseline="0">
                <a:effectLst/>
                <a:latin typeface="Calibri" panose="020F050202020403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标题 1"/>
          <p:cNvSpPr>
            <a:spLocks noGrp="1"/>
          </p:cNvSpPr>
          <p:nvPr>
            <p:ph type="title"/>
          </p:nvPr>
        </p:nvSpPr>
        <p:spPr>
          <a:xfrm>
            <a:off x="1107969" y="156946"/>
            <a:ext cx="7676104" cy="540314"/>
          </a:xfrm>
          <a:noFill/>
        </p:spPr>
        <p:txBody>
          <a:bodyPr>
            <a:normAutofit/>
          </a:bodyPr>
          <a:lstStyle>
            <a:lvl1pPr algn="just">
              <a:defRPr sz="3600" b="0" baseline="0">
                <a:solidFill>
                  <a:srgbClr val="0000FF"/>
                </a:solidFill>
                <a:effectLst/>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11" name="灯片编号占位符 10"/>
          <p:cNvSpPr>
            <a:spLocks noGrp="1"/>
          </p:cNvSpPr>
          <p:nvPr>
            <p:ph type="sldNum" sz="quarter" idx="13"/>
          </p:nvPr>
        </p:nvSpPr>
        <p:spPr>
          <a:xfrm>
            <a:off x="6444208" y="5485636"/>
            <a:ext cx="2133600" cy="216958"/>
          </a:xfrm>
        </p:spPr>
        <p:txBody>
          <a:bodyPr/>
          <a:lstStyle>
            <a:lvl1pPr>
              <a:defRPr>
                <a:solidFill>
                  <a:schemeClr val="bg1"/>
                </a:solidFill>
              </a:defRPr>
            </a:lvl1pPr>
          </a:lstStyle>
          <a:p>
            <a:pPr>
              <a:defRPr/>
            </a:pPr>
            <a:fld id="{7615FCAC-EDCB-4B76-AAED-BDCB9B34DD4B}" type="slidenum">
              <a:rPr lang="en-US" altLang="zh-CN" smtClean="0"/>
              <a:pPr>
                <a:defRPr/>
              </a:pPr>
              <a:t>‹#›</a:t>
            </a:fld>
            <a:endParaRPr lang="en-US" altLang="zh-CN" dirty="0"/>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846" y="49188"/>
            <a:ext cx="936104" cy="775226"/>
          </a:xfrm>
          <a:prstGeom prst="rect">
            <a:avLst/>
          </a:prstGeom>
        </p:spPr>
      </p:pic>
    </p:spTree>
    <p:extLst>
      <p:ext uri="{BB962C8B-B14F-4D97-AF65-F5344CB8AC3E}">
        <p14:creationId xmlns:p14="http://schemas.microsoft.com/office/powerpoint/2010/main" val="17835568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36"/>
          <p:cNvSpPr>
            <a:spLocks noChangeArrowheads="1"/>
          </p:cNvSpPr>
          <p:nvPr/>
        </p:nvSpPr>
        <p:spPr bwMode="auto">
          <a:xfrm>
            <a:off x="5403186" y="364668"/>
            <a:ext cx="3504934"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3" name="Rectangle 36"/>
          <p:cNvSpPr>
            <a:spLocks noChangeArrowheads="1"/>
          </p:cNvSpPr>
          <p:nvPr/>
        </p:nvSpPr>
        <p:spPr bwMode="auto">
          <a:xfrm>
            <a:off x="563010" y="395155"/>
            <a:ext cx="3504934"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5" name="Rectangle 36"/>
          <p:cNvSpPr>
            <a:spLocks noChangeArrowheads="1"/>
          </p:cNvSpPr>
          <p:nvPr/>
        </p:nvSpPr>
        <p:spPr bwMode="auto">
          <a:xfrm>
            <a:off x="1441450" y="5498042"/>
            <a:ext cx="7702550" cy="216958"/>
          </a:xfrm>
          <a:prstGeom prst="rect">
            <a:avLst/>
          </a:prstGeom>
          <a:solidFill>
            <a:srgbClr val="8F22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i="1">
                <a:solidFill>
                  <a:schemeClr val="tx1"/>
                </a:solidFill>
                <a:latin typeface="Arial" panose="020B0604020202020204" pitchFamily="34" charset="0"/>
                <a:ea typeface="宋体" panose="02010600030101010101" pitchFamily="2" charset="-122"/>
              </a:defRPr>
            </a:lvl1pPr>
            <a:lvl2pPr marL="742950" indent="-285750">
              <a:defRPr i="1">
                <a:solidFill>
                  <a:schemeClr val="tx1"/>
                </a:solidFill>
                <a:latin typeface="Arial" panose="020B0604020202020204" pitchFamily="34" charset="0"/>
                <a:ea typeface="宋体" panose="02010600030101010101" pitchFamily="2" charset="-122"/>
              </a:defRPr>
            </a:lvl2pPr>
            <a:lvl3pPr marL="1143000" indent="-228600">
              <a:defRPr i="1">
                <a:solidFill>
                  <a:schemeClr val="tx1"/>
                </a:solidFill>
                <a:latin typeface="Arial" panose="020B0604020202020204" pitchFamily="34" charset="0"/>
                <a:ea typeface="宋体" panose="02010600030101010101" pitchFamily="2" charset="-122"/>
              </a:defRPr>
            </a:lvl3pPr>
            <a:lvl4pPr marL="1600200" indent="-228600">
              <a:defRPr i="1">
                <a:solidFill>
                  <a:schemeClr val="tx1"/>
                </a:solidFill>
                <a:latin typeface="Arial" panose="020B0604020202020204" pitchFamily="34" charset="0"/>
                <a:ea typeface="宋体" panose="02010600030101010101" pitchFamily="2" charset="-122"/>
              </a:defRPr>
            </a:lvl4pPr>
            <a:lvl5pPr marL="2057400" indent="-22860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z="1800" smtClean="0">
              <a:latin typeface="Calibri" panose="020F0502020204030204" pitchFamily="34" charset="0"/>
            </a:endParaRPr>
          </a:p>
        </p:txBody>
      </p:sp>
      <p:sp>
        <p:nvSpPr>
          <p:cNvPr id="14" name="灯片编号占位符 13"/>
          <p:cNvSpPr>
            <a:spLocks noGrp="1"/>
          </p:cNvSpPr>
          <p:nvPr>
            <p:ph type="sldNum" sz="quarter" idx="12"/>
          </p:nvPr>
        </p:nvSpPr>
        <p:spPr>
          <a:xfrm>
            <a:off x="6588224" y="5434697"/>
            <a:ext cx="2133600" cy="304271"/>
          </a:xfrm>
        </p:spPr>
        <p:txBody>
          <a:bodyPr/>
          <a:lstStyle>
            <a:lvl1pPr>
              <a:defRPr>
                <a:solidFill>
                  <a:schemeClr val="bg1"/>
                </a:solidFill>
              </a:defRPr>
            </a:lvl1pPr>
          </a:lstStyle>
          <a:p>
            <a:fld id="{2D6CD9D1-4DF3-4DC0-A8DC-E2282698A5F5}" type="slidenum">
              <a:rPr lang="zh-CN" altLang="en-US" smtClean="0"/>
              <a:pPr/>
              <a:t>‹#›</a:t>
            </a:fld>
            <a:endParaRPr lang="zh-CN" altLang="en-US" dirty="0"/>
          </a:p>
        </p:txBody>
      </p:sp>
    </p:spTree>
    <p:extLst>
      <p:ext uri="{BB962C8B-B14F-4D97-AF65-F5344CB8AC3E}">
        <p14:creationId xmlns:p14="http://schemas.microsoft.com/office/powerpoint/2010/main" val="20268933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4823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4155941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eaLnBrk="1" latinLnBrk="0" hangingPunct="1"/>
            <a:fld id="{11DF6C85-580E-49AA-8C0F-7282E851D184}" type="datetimeFigureOut">
              <a:rPr lang="en-US" smtClean="0"/>
              <a:pPr eaLnBrk="1" latinLnBrk="0" hangingPunct="1"/>
              <a:t>6/10/2020</a:t>
            </a:fld>
            <a:endParaRPr lang="en-US"/>
          </a:p>
        </p:txBody>
      </p:sp>
      <p:sp>
        <p:nvSpPr>
          <p:cNvPr id="4" name="页脚占位符 3"/>
          <p:cNvSpPr>
            <a:spLocks noGrp="1"/>
          </p:cNvSpPr>
          <p:nvPr>
            <p:ph type="ftr" sz="quarter" idx="11"/>
          </p:nvPr>
        </p:nvSpPr>
        <p:spPr/>
        <p:txBody>
          <a:bodyPr/>
          <a:lstStyle/>
          <a:p>
            <a:endParaRPr kumimoji="0" lang="zh-CN" altLang="en-US"/>
          </a:p>
        </p:txBody>
      </p:sp>
      <p:sp>
        <p:nvSpPr>
          <p:cNvPr id="5" name="灯片编号占位符 4"/>
          <p:cNvSpPr>
            <a:spLocks noGrp="1"/>
          </p:cNvSpPr>
          <p:nvPr>
            <p:ph type="sldNum" sz="quarter" idx="12"/>
          </p:nvPr>
        </p:nvSpPr>
        <p:spPr/>
        <p:txBody>
          <a:bodyPr/>
          <a:lstStyle/>
          <a:p>
            <a:fld id="{6D95434A-1094-4C26-ADA4-1AB6210859AE}" type="slidenum">
              <a:rPr kumimoji="0" lang="en-US" smtClean="0"/>
              <a:pPr eaLnBrk="1" latinLnBrk="0" hangingPunct="1"/>
              <a:t>‹#›</a:t>
            </a:fld>
            <a:endParaRPr kumimoji="0" lang="zh-CN" altLang="en-US"/>
          </a:p>
        </p:txBody>
      </p:sp>
    </p:spTree>
    <p:extLst>
      <p:ext uri="{BB962C8B-B14F-4D97-AF65-F5344CB8AC3E}">
        <p14:creationId xmlns:p14="http://schemas.microsoft.com/office/powerpoint/2010/main" val="1243677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454749"/>
                </a:solidFill>
                <a:latin typeface="GWMonospace"/>
                <a:cs typeface="GWMonospac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6/10/2020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835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333505"/>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50C5AAE-0B16-46AE-9118-13DD8FB9120E}" type="datetimeFigureOut">
              <a:rPr lang="zh-CN" altLang="en-US" smtClean="0"/>
              <a:t>2020/6/10</a:t>
            </a:fld>
            <a:endParaRPr lang="zh-CN" altLang="en-US"/>
          </a:p>
        </p:txBody>
      </p:sp>
      <p:sp>
        <p:nvSpPr>
          <p:cNvPr id="5" name="Footer Placeholder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1"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2D6CD9D1-4DF3-4DC0-A8DC-E2282698A5F5}" type="slidenum">
              <a:rPr lang="zh-CN" altLang="en-US" smtClean="0"/>
              <a:t>‹#›</a:t>
            </a:fld>
            <a:endParaRPr lang="zh-CN" altLang="en-US"/>
          </a:p>
        </p:txBody>
      </p:sp>
    </p:spTree>
    <p:extLst>
      <p:ext uri="{BB962C8B-B14F-4D97-AF65-F5344CB8AC3E}">
        <p14:creationId xmlns:p14="http://schemas.microsoft.com/office/powerpoint/2010/main" val="41885321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5" r:id="rId4"/>
    <p:sldLayoutId id="2147483666" r:id="rId5"/>
    <p:sldLayoutId id="2147483667" r:id="rId6"/>
    <p:sldLayoutId id="2147483668" r:id="rId7"/>
    <p:sldLayoutId id="2147483670" r:id="rId8"/>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fontScale="92500" lnSpcReduction="20000"/>
          </a:bodyPr>
          <a:lstStyle/>
          <a:p>
            <a:r>
              <a:rPr lang="zh-CN" altLang="en-US" dirty="0" smtClean="0"/>
              <a:t>数据结构</a:t>
            </a:r>
            <a:r>
              <a:rPr lang="en-US" altLang="zh-CN" dirty="0" smtClean="0"/>
              <a:t>Python</a:t>
            </a:r>
            <a:r>
              <a:rPr lang="zh-CN" altLang="en-US" dirty="0" smtClean="0"/>
              <a:t>语言实现</a:t>
            </a:r>
            <a:endParaRPr lang="zh-CN" altLang="en-US" dirty="0"/>
          </a:p>
        </p:txBody>
      </p:sp>
      <p:sp>
        <p:nvSpPr>
          <p:cNvPr id="4" name="内容占位符 3"/>
          <p:cNvSpPr>
            <a:spLocks noGrp="1"/>
          </p:cNvSpPr>
          <p:nvPr>
            <p:ph sz="quarter" idx="14"/>
          </p:nvPr>
        </p:nvSpPr>
        <p:spPr/>
        <p:txBody>
          <a:bodyPr/>
          <a:lstStyle/>
          <a:p>
            <a:r>
              <a:rPr lang="zh-CN" altLang="en-US" dirty="0" smtClean="0">
                <a:solidFill>
                  <a:schemeClr val="tx1"/>
                </a:solidFill>
              </a:rPr>
              <a:t>苏州大学 张玉华</a:t>
            </a:r>
            <a:endParaRPr lang="zh-CN" altLang="en-US" dirty="0">
              <a:solidFill>
                <a:schemeClr val="tx1"/>
              </a:solidFill>
            </a:endParaRPr>
          </a:p>
        </p:txBody>
      </p:sp>
    </p:spTree>
    <p:extLst>
      <p:ext uri="{BB962C8B-B14F-4D97-AF65-F5344CB8AC3E}">
        <p14:creationId xmlns:p14="http://schemas.microsoft.com/office/powerpoint/2010/main" val="34838894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smtClean="0"/>
              <a:t>数据结构</a:t>
            </a:r>
            <a:endParaRPr lang="en-US" altLang="zh-CN" dirty="0" smtClean="0"/>
          </a:p>
          <a:p>
            <a:pPr lvl="1"/>
            <a:r>
              <a:rPr lang="zh-CN" altLang="en-US" dirty="0" smtClean="0">
                <a:solidFill>
                  <a:srgbClr val="FF0000"/>
                </a:solidFill>
              </a:rPr>
              <a:t>逻辑结构</a:t>
            </a:r>
            <a:endParaRPr lang="en-US" altLang="zh-CN" dirty="0" smtClean="0">
              <a:solidFill>
                <a:srgbClr val="FF0000"/>
              </a:solidFill>
            </a:endParaRPr>
          </a:p>
          <a:p>
            <a:pPr lvl="2"/>
            <a:r>
              <a:rPr lang="zh-CN" altLang="en-US" sz="2000" dirty="0" smtClean="0"/>
              <a:t>线性表</a:t>
            </a:r>
            <a:endParaRPr lang="en-US" altLang="zh-CN" sz="2000" dirty="0" smtClean="0"/>
          </a:p>
          <a:p>
            <a:pPr lvl="2"/>
            <a:r>
              <a:rPr lang="zh-CN" altLang="en-US" sz="2000" dirty="0" smtClean="0"/>
              <a:t>树</a:t>
            </a:r>
            <a:endParaRPr lang="en-US" altLang="zh-CN" sz="2000" dirty="0" smtClean="0"/>
          </a:p>
          <a:p>
            <a:pPr lvl="2"/>
            <a:r>
              <a:rPr lang="zh-CN" altLang="en-US" sz="2000" dirty="0" smtClean="0"/>
              <a:t>图</a:t>
            </a:r>
            <a:endParaRPr lang="en-US" altLang="zh-CN" sz="2000" dirty="0" smtClean="0"/>
          </a:p>
          <a:p>
            <a:pPr lvl="2"/>
            <a:r>
              <a:rPr lang="zh-CN" altLang="en-US" sz="2000" dirty="0"/>
              <a:t>集合</a:t>
            </a:r>
            <a:endParaRPr lang="en-US" altLang="zh-CN" sz="2000" dirty="0" smtClean="0"/>
          </a:p>
          <a:p>
            <a:pPr lvl="1"/>
            <a:r>
              <a:rPr lang="zh-CN" altLang="en-US" dirty="0" smtClean="0">
                <a:solidFill>
                  <a:srgbClr val="FF0000"/>
                </a:solidFill>
              </a:rPr>
              <a:t>存储结构</a:t>
            </a:r>
            <a:endParaRPr lang="en-US" altLang="zh-CN" dirty="0" smtClean="0">
              <a:solidFill>
                <a:srgbClr val="FF0000"/>
              </a:solidFill>
            </a:endParaRPr>
          </a:p>
          <a:p>
            <a:pPr marL="0" indent="0">
              <a:buNone/>
            </a:pPr>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概念</a:t>
            </a:r>
            <a:r>
              <a:rPr lang="en-US" altLang="zh-CN" dirty="0" smtClean="0"/>
              <a:t>2</a:t>
            </a:r>
            <a:endParaRPr lang="zh-CN" altLang="en-US" dirty="0"/>
          </a:p>
        </p:txBody>
      </p:sp>
    </p:spTree>
    <p:extLst>
      <p:ext uri="{BB962C8B-B14F-4D97-AF65-F5344CB8AC3E}">
        <p14:creationId xmlns:p14="http://schemas.microsoft.com/office/powerpoint/2010/main" val="12181266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899593" y="3411078"/>
            <a:ext cx="5156463" cy="132343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anose="020B0609020204030204" pitchFamily="49" charset="0"/>
                <a:ea typeface="宋体" pitchFamily="2" charset="-122"/>
                <a:cs typeface="宋体" pitchFamily="2" charset="-122"/>
              </a:rPr>
              <a:t>def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prime(n):</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2</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(math.sqrt(n))+</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 % i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b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True</a:t>
            </a:r>
            <a:endParaRPr kumimoji="0" lang="zh-CN" altLang="zh-CN" sz="1600" b="0" i="0" u="none" strike="noStrike" cap="none" normalizeH="0" baseline="0" dirty="0" smtClean="0">
              <a:ln>
                <a:noFill/>
              </a:ln>
              <a:solidFill>
                <a:schemeClr val="tx1"/>
              </a:solidFill>
              <a:effectLst/>
              <a:latin typeface="Consolas" panose="020B0609020204030204" pitchFamily="49" charset="0"/>
              <a:ea typeface="宋体" pitchFamily="2" charset="-122"/>
              <a:cs typeface="宋体" pitchFamily="2" charset="-122"/>
            </a:endParaRPr>
          </a:p>
        </p:txBody>
      </p:sp>
      <p:sp>
        <p:nvSpPr>
          <p:cNvPr id="6" name="标题 2"/>
          <p:cNvSpPr>
            <a:spLocks noGrp="1"/>
          </p:cNvSpPr>
          <p:nvPr>
            <p:ph type="title"/>
          </p:nvPr>
        </p:nvSpPr>
        <p:spPr>
          <a:xfrm>
            <a:off x="1107969" y="156946"/>
            <a:ext cx="7676104" cy="540314"/>
          </a:xfrm>
        </p:spPr>
        <p:txBody>
          <a:bodyPr>
            <a:normAutofit fontScale="90000"/>
          </a:bodyPr>
          <a:lstStyle/>
          <a:p>
            <a:r>
              <a:rPr lang="zh-CN" altLang="en-US" dirty="0"/>
              <a:t>其它</a:t>
            </a:r>
            <a:r>
              <a:rPr lang="zh-CN" altLang="en-US" dirty="0" smtClean="0"/>
              <a:t>情况</a:t>
            </a:r>
            <a:endParaRPr lang="zh-CN" altLang="en-US" dirty="0"/>
          </a:p>
        </p:txBody>
      </p:sp>
      <p:sp>
        <p:nvSpPr>
          <p:cNvPr id="8" name="矩形 7"/>
          <p:cNvSpPr/>
          <p:nvPr/>
        </p:nvSpPr>
        <p:spPr>
          <a:xfrm>
            <a:off x="971600" y="937286"/>
            <a:ext cx="5040560" cy="1569660"/>
          </a:xfrm>
          <a:prstGeom prst="rect">
            <a:avLst/>
          </a:prstGeom>
          <a:solidFill>
            <a:schemeClr val="tx2">
              <a:lumMod val="20000"/>
              <a:lumOff val="80000"/>
            </a:schemeClr>
          </a:solid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600" b="1" kern="0" dirty="0" err="1">
                <a:solidFill>
                  <a:srgbClr val="000080"/>
                </a:solidFill>
                <a:latin typeface="Consolas"/>
                <a:cs typeface="宋体"/>
              </a:rPr>
              <a:t>def</a:t>
            </a:r>
            <a:r>
              <a:rPr lang="en-US" altLang="zh-CN" sz="1600" b="1" kern="0" dirty="0">
                <a:solidFill>
                  <a:srgbClr val="000080"/>
                </a:solidFill>
                <a:latin typeface="Consolas"/>
                <a:cs typeface="宋体"/>
              </a:rPr>
              <a:t> </a:t>
            </a:r>
            <a:r>
              <a:rPr lang="en-US" altLang="zh-CN" sz="1600" kern="0" dirty="0">
                <a:solidFill>
                  <a:srgbClr val="000000"/>
                </a:solidFill>
                <a:latin typeface="Consolas"/>
                <a:cs typeface="宋体"/>
              </a:rPr>
              <a:t>find(</a:t>
            </a:r>
            <a:r>
              <a:rPr lang="en-US" altLang="zh-CN" sz="1600" kern="0" dirty="0" err="1">
                <a:solidFill>
                  <a:srgbClr val="000000"/>
                </a:solidFill>
                <a:latin typeface="Consolas"/>
                <a:cs typeface="宋体"/>
              </a:rPr>
              <a:t>lst</a:t>
            </a:r>
            <a:r>
              <a:rPr lang="en-US" altLang="zh-CN" sz="1600" kern="0" dirty="0">
                <a:solidFill>
                  <a:srgbClr val="000000"/>
                </a:solidFill>
                <a:latin typeface="Consolas"/>
                <a:cs typeface="宋体"/>
              </a:rPr>
              <a:t>, x):</a:t>
            </a:r>
            <a:br>
              <a:rPr lang="en-US" altLang="zh-CN" sz="1600" kern="0" dirty="0">
                <a:solidFill>
                  <a:srgbClr val="000000"/>
                </a:solidFill>
                <a:latin typeface="Consolas"/>
                <a:cs typeface="宋体"/>
              </a:rPr>
            </a:br>
            <a:r>
              <a:rPr lang="en-US" altLang="zh-CN" sz="1600" kern="0" dirty="0">
                <a:solidFill>
                  <a:srgbClr val="000000"/>
                </a:solidFill>
                <a:latin typeface="Consolas"/>
                <a:cs typeface="宋体"/>
              </a:rPr>
              <a:t>    n = </a:t>
            </a:r>
            <a:r>
              <a:rPr lang="en-US" altLang="zh-CN" sz="1600" kern="0" dirty="0" err="1">
                <a:solidFill>
                  <a:srgbClr val="000080"/>
                </a:solidFill>
                <a:latin typeface="Consolas"/>
                <a:cs typeface="宋体"/>
              </a:rPr>
              <a:t>len</a:t>
            </a:r>
            <a:r>
              <a:rPr lang="en-US" altLang="zh-CN" sz="1600" kern="0" dirty="0">
                <a:solidFill>
                  <a:srgbClr val="000000"/>
                </a:solidFill>
                <a:latin typeface="Consolas"/>
                <a:cs typeface="宋体"/>
              </a:rPr>
              <a:t>(</a:t>
            </a:r>
            <a:r>
              <a:rPr lang="en-US" altLang="zh-CN" sz="1600" kern="0" dirty="0" err="1">
                <a:solidFill>
                  <a:srgbClr val="000000"/>
                </a:solidFill>
                <a:latin typeface="Consolas"/>
                <a:cs typeface="宋体"/>
              </a:rPr>
              <a:t>lst</a:t>
            </a:r>
            <a:r>
              <a:rPr lang="en-US" altLang="zh-CN" sz="1600" kern="0" dirty="0">
                <a:solidFill>
                  <a:srgbClr val="000000"/>
                </a:solidFill>
                <a:latin typeface="Consolas"/>
                <a:cs typeface="宋体"/>
              </a:rPr>
              <a:t>)</a:t>
            </a:r>
            <a:br>
              <a:rPr lang="en-US" altLang="zh-CN" sz="1600" kern="0" dirty="0">
                <a:solidFill>
                  <a:srgbClr val="000000"/>
                </a:solidFill>
                <a:latin typeface="Consolas"/>
                <a:cs typeface="宋体"/>
              </a:rPr>
            </a:br>
            <a:r>
              <a:rPr lang="en-US" altLang="zh-CN" sz="1600" kern="0" dirty="0">
                <a:solidFill>
                  <a:srgbClr val="000000"/>
                </a:solidFill>
                <a:latin typeface="Consolas"/>
                <a:cs typeface="宋体"/>
              </a:rPr>
              <a:t>    </a:t>
            </a:r>
            <a:r>
              <a:rPr lang="en-US" altLang="zh-CN" sz="1600" b="1" kern="0" dirty="0">
                <a:solidFill>
                  <a:srgbClr val="000080"/>
                </a:solidFill>
                <a:latin typeface="Consolas"/>
                <a:cs typeface="宋体"/>
              </a:rPr>
              <a:t>for </a:t>
            </a:r>
            <a:r>
              <a:rPr lang="en-US" altLang="zh-CN" sz="1600" kern="0" dirty="0" err="1">
                <a:solidFill>
                  <a:srgbClr val="000000"/>
                </a:solidFill>
                <a:latin typeface="Consolas"/>
                <a:cs typeface="宋体"/>
              </a:rPr>
              <a:t>i</a:t>
            </a:r>
            <a:r>
              <a:rPr lang="en-US" altLang="zh-CN" sz="1600" kern="0" dirty="0">
                <a:solidFill>
                  <a:srgbClr val="000000"/>
                </a:solidFill>
                <a:latin typeface="Consolas"/>
                <a:cs typeface="宋体"/>
              </a:rPr>
              <a:t> </a:t>
            </a:r>
            <a:r>
              <a:rPr lang="en-US" altLang="zh-CN" sz="1600" b="1" kern="0" dirty="0">
                <a:solidFill>
                  <a:srgbClr val="000080"/>
                </a:solidFill>
                <a:latin typeface="Consolas"/>
                <a:cs typeface="宋体"/>
              </a:rPr>
              <a:t>in </a:t>
            </a:r>
            <a:r>
              <a:rPr lang="en-US" altLang="zh-CN" sz="1600" kern="0" dirty="0">
                <a:solidFill>
                  <a:srgbClr val="000080"/>
                </a:solidFill>
                <a:latin typeface="Consolas"/>
                <a:cs typeface="宋体"/>
              </a:rPr>
              <a:t>range</a:t>
            </a:r>
            <a:r>
              <a:rPr lang="en-US" altLang="zh-CN" sz="1600" kern="0" dirty="0">
                <a:solidFill>
                  <a:srgbClr val="000000"/>
                </a:solidFill>
                <a:latin typeface="Consolas"/>
                <a:cs typeface="宋体"/>
              </a:rPr>
              <a:t>(n):</a:t>
            </a:r>
            <a:br>
              <a:rPr lang="en-US" altLang="zh-CN" sz="1600" kern="0" dirty="0">
                <a:solidFill>
                  <a:srgbClr val="000000"/>
                </a:solidFill>
                <a:latin typeface="Consolas"/>
                <a:cs typeface="宋体"/>
              </a:rPr>
            </a:br>
            <a:r>
              <a:rPr lang="en-US" altLang="zh-CN" sz="1600" kern="0" dirty="0">
                <a:solidFill>
                  <a:srgbClr val="000000"/>
                </a:solidFill>
                <a:latin typeface="Consolas"/>
                <a:cs typeface="宋体"/>
              </a:rPr>
              <a:t>        </a:t>
            </a:r>
            <a:r>
              <a:rPr lang="en-US" altLang="zh-CN" sz="1600" b="1" kern="0" dirty="0">
                <a:solidFill>
                  <a:srgbClr val="000080"/>
                </a:solidFill>
                <a:latin typeface="Consolas"/>
                <a:cs typeface="宋体"/>
              </a:rPr>
              <a:t>if </a:t>
            </a:r>
            <a:r>
              <a:rPr lang="en-US" altLang="zh-CN" sz="1600" kern="0" dirty="0" err="1">
                <a:solidFill>
                  <a:srgbClr val="000000"/>
                </a:solidFill>
                <a:latin typeface="Consolas"/>
                <a:cs typeface="宋体"/>
              </a:rPr>
              <a:t>lst</a:t>
            </a:r>
            <a:r>
              <a:rPr lang="en-US" altLang="zh-CN" sz="1600" kern="0" dirty="0">
                <a:solidFill>
                  <a:srgbClr val="000000"/>
                </a:solidFill>
                <a:latin typeface="Consolas"/>
                <a:cs typeface="宋体"/>
              </a:rPr>
              <a:t>[</a:t>
            </a:r>
            <a:r>
              <a:rPr lang="en-US" altLang="zh-CN" sz="1600" kern="0" dirty="0" err="1">
                <a:solidFill>
                  <a:srgbClr val="000000"/>
                </a:solidFill>
                <a:latin typeface="Consolas"/>
                <a:cs typeface="宋体"/>
              </a:rPr>
              <a:t>i</a:t>
            </a:r>
            <a:r>
              <a:rPr lang="en-US" altLang="zh-CN" sz="1600" kern="0" dirty="0">
                <a:solidFill>
                  <a:srgbClr val="000000"/>
                </a:solidFill>
                <a:latin typeface="Consolas"/>
                <a:cs typeface="宋体"/>
              </a:rPr>
              <a:t>] == x:</a:t>
            </a:r>
            <a:br>
              <a:rPr lang="en-US" altLang="zh-CN" sz="1600" kern="0" dirty="0">
                <a:solidFill>
                  <a:srgbClr val="000000"/>
                </a:solidFill>
                <a:latin typeface="Consolas"/>
                <a:cs typeface="宋体"/>
              </a:rPr>
            </a:br>
            <a:r>
              <a:rPr lang="en-US" altLang="zh-CN" sz="1600" kern="0" dirty="0">
                <a:solidFill>
                  <a:srgbClr val="000000"/>
                </a:solidFill>
                <a:latin typeface="Consolas"/>
                <a:cs typeface="宋体"/>
              </a:rPr>
              <a:t>            </a:t>
            </a:r>
            <a:r>
              <a:rPr lang="en-US" altLang="zh-CN" sz="1600" b="1" kern="0" dirty="0">
                <a:solidFill>
                  <a:srgbClr val="000080"/>
                </a:solidFill>
                <a:latin typeface="Consolas"/>
                <a:cs typeface="宋体"/>
              </a:rPr>
              <a:t>return </a:t>
            </a:r>
            <a:r>
              <a:rPr lang="en-US" altLang="zh-CN" sz="1600" kern="0" dirty="0" err="1">
                <a:solidFill>
                  <a:srgbClr val="000000"/>
                </a:solidFill>
                <a:latin typeface="Consolas"/>
                <a:cs typeface="宋体"/>
              </a:rPr>
              <a:t>i</a:t>
            </a:r>
            <a:r>
              <a:rPr lang="en-US" altLang="zh-CN" sz="1600" kern="0" dirty="0">
                <a:solidFill>
                  <a:srgbClr val="000000"/>
                </a:solidFill>
                <a:latin typeface="Consolas"/>
                <a:cs typeface="宋体"/>
              </a:rPr>
              <a:t/>
            </a:r>
            <a:br>
              <a:rPr lang="en-US" altLang="zh-CN" sz="1600" kern="0" dirty="0">
                <a:solidFill>
                  <a:srgbClr val="000000"/>
                </a:solidFill>
                <a:latin typeface="Consolas"/>
                <a:cs typeface="宋体"/>
              </a:rPr>
            </a:br>
            <a:r>
              <a:rPr lang="en-US" altLang="zh-CN" sz="1600" kern="0" dirty="0">
                <a:solidFill>
                  <a:srgbClr val="000000"/>
                </a:solidFill>
                <a:latin typeface="Consolas"/>
                <a:cs typeface="宋体"/>
              </a:rPr>
              <a:t>    </a:t>
            </a:r>
            <a:r>
              <a:rPr lang="en-US" altLang="zh-CN" sz="1600" b="1" kern="0" dirty="0">
                <a:solidFill>
                  <a:srgbClr val="000080"/>
                </a:solidFill>
                <a:latin typeface="Consolas"/>
                <a:cs typeface="宋体"/>
              </a:rPr>
              <a:t>return </a:t>
            </a:r>
            <a:r>
              <a:rPr lang="en-US" altLang="zh-CN" sz="1600" kern="0" dirty="0">
                <a:solidFill>
                  <a:srgbClr val="000000"/>
                </a:solidFill>
                <a:latin typeface="Consolas"/>
                <a:cs typeface="宋体"/>
              </a:rPr>
              <a:t>-</a:t>
            </a:r>
            <a:r>
              <a:rPr lang="en-US" altLang="zh-CN" sz="1600" kern="0" dirty="0">
                <a:solidFill>
                  <a:srgbClr val="0000FF"/>
                </a:solidFill>
                <a:latin typeface="Consolas"/>
                <a:cs typeface="宋体"/>
              </a:rPr>
              <a:t>1</a:t>
            </a:r>
            <a:endParaRPr lang="zh-CN" altLang="zh-CN" sz="1600" kern="100" dirty="0">
              <a:latin typeface="Times New Roman"/>
            </a:endParaRPr>
          </a:p>
        </p:txBody>
      </p:sp>
    </p:spTree>
    <p:extLst>
      <p:ext uri="{BB962C8B-B14F-4D97-AF65-F5344CB8AC3E}">
        <p14:creationId xmlns:p14="http://schemas.microsoft.com/office/powerpoint/2010/main" val="953407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quarter" idx="10"/>
          </p:nvPr>
        </p:nvSpPr>
        <p:spPr/>
        <p:txBody>
          <a:bodyPr>
            <a:normAutofit/>
          </a:bodyPr>
          <a:lstStyle/>
          <a:p>
            <a:pPr eaLnBrk="1" hangingPunct="1"/>
            <a:r>
              <a:rPr lang="zh-CN" altLang="en-US" dirty="0" smtClean="0"/>
              <a:t>最好情况，意义不大（世界上没有那么多好事）。</a:t>
            </a:r>
            <a:endParaRPr lang="en-US" altLang="zh-CN" dirty="0" smtClean="0"/>
          </a:p>
          <a:p>
            <a:pPr eaLnBrk="1" hangingPunct="1"/>
            <a:r>
              <a:rPr lang="zh-CN" altLang="en-US" dirty="0" smtClean="0">
                <a:solidFill>
                  <a:srgbClr val="FF0000"/>
                </a:solidFill>
              </a:rPr>
              <a:t>最坏情况，它给出一种保证：算法在该时间期限内一定能完成工作</a:t>
            </a:r>
            <a:r>
              <a:rPr lang="zh-CN" altLang="en-US" dirty="0">
                <a:solidFill>
                  <a:srgbClr val="FF0000"/>
                </a:solidFill>
              </a:rPr>
              <a:t>，</a:t>
            </a:r>
            <a:r>
              <a:rPr lang="zh-CN" altLang="en-US" dirty="0" smtClean="0">
                <a:solidFill>
                  <a:srgbClr val="FF0000"/>
                </a:solidFill>
              </a:rPr>
              <a:t>称为最坏情况时间复杂度。</a:t>
            </a:r>
            <a:endParaRPr lang="en-US" altLang="zh-CN" dirty="0" smtClean="0">
              <a:solidFill>
                <a:srgbClr val="FF0000"/>
              </a:solidFill>
            </a:endParaRPr>
          </a:p>
          <a:p>
            <a:pPr eaLnBrk="1" hangingPunct="1"/>
            <a:r>
              <a:rPr lang="zh-CN" altLang="en-US" dirty="0" smtClean="0"/>
              <a:t>平均情况时间复杂度，依赖于实例的分布，需要做假设，而且不易计算。</a:t>
            </a:r>
          </a:p>
          <a:p>
            <a:pPr eaLnBrk="1" hangingPunct="1"/>
            <a:r>
              <a:rPr lang="zh-CN" altLang="en-US" dirty="0" smtClean="0"/>
              <a:t>通常计算</a:t>
            </a:r>
            <a:r>
              <a:rPr lang="zh-CN" altLang="en-US" dirty="0" smtClean="0">
                <a:solidFill>
                  <a:srgbClr val="FF0000"/>
                </a:solidFill>
              </a:rPr>
              <a:t>最坏情况和平均情况</a:t>
            </a:r>
            <a:r>
              <a:rPr lang="zh-CN" altLang="en-US" dirty="0" smtClean="0">
                <a:solidFill>
                  <a:srgbClr val="003366"/>
                </a:solidFill>
              </a:rPr>
              <a:t>。</a:t>
            </a:r>
          </a:p>
        </p:txBody>
      </p:sp>
      <p:sp>
        <p:nvSpPr>
          <p:cNvPr id="39938" name="Rectangle 2"/>
          <p:cNvSpPr>
            <a:spLocks noGrp="1" noChangeArrowheads="1"/>
          </p:cNvSpPr>
          <p:nvPr>
            <p:ph type="title"/>
          </p:nvPr>
        </p:nvSpPr>
        <p:spPr/>
        <p:txBody>
          <a:bodyPr>
            <a:normAutofit fontScale="90000"/>
          </a:bodyPr>
          <a:lstStyle/>
          <a:p>
            <a:r>
              <a:rPr lang="zh-CN" altLang="en-US" dirty="0" smtClean="0">
                <a:solidFill>
                  <a:srgbClr val="FF0000"/>
                </a:solidFill>
              </a:rPr>
              <a:t>平均和最坏情况</a:t>
            </a:r>
            <a:r>
              <a:rPr lang="zh-CN" altLang="en-US" dirty="0" smtClean="0"/>
              <a:t>时间复杂度</a:t>
            </a:r>
          </a:p>
        </p:txBody>
      </p:sp>
      <p:sp>
        <p:nvSpPr>
          <p:cNvPr id="2" name="左箭头 1">
            <a:hlinkClick r:id="rId3" action="ppaction://hlinksldjump"/>
          </p:cNvPr>
          <p:cNvSpPr/>
          <p:nvPr/>
        </p:nvSpPr>
        <p:spPr>
          <a:xfrm>
            <a:off x="3491880" y="4857722"/>
            <a:ext cx="864096" cy="40004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5858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normAutofit lnSpcReduction="10000"/>
          </a:bodyPr>
          <a:lstStyle/>
          <a:p>
            <a:r>
              <a:rPr lang="zh-CN" altLang="en-US" dirty="0" smtClean="0"/>
              <a:t>若</a:t>
            </a:r>
            <a:r>
              <a:rPr lang="zh-CN" altLang="en-US" dirty="0"/>
              <a:t>算法中不存在</a:t>
            </a:r>
            <a:r>
              <a:rPr lang="zh-CN" altLang="en-US" dirty="0" smtClean="0"/>
              <a:t>循环</a:t>
            </a:r>
            <a:r>
              <a:rPr lang="en-US" altLang="zh-CN" dirty="0" smtClean="0"/>
              <a:t>----O(1)?</a:t>
            </a:r>
          </a:p>
          <a:p>
            <a:pPr lvl="1"/>
            <a:r>
              <a:rPr lang="zh-CN" altLang="en-US" dirty="0" smtClean="0">
                <a:solidFill>
                  <a:srgbClr val="FF0000"/>
                </a:solidFill>
              </a:rPr>
              <a:t>如算法中的每一句语句都为原操作</a:t>
            </a:r>
            <a:r>
              <a:rPr lang="zh-CN" altLang="en-US" dirty="0" smtClean="0"/>
              <a:t>，则</a:t>
            </a:r>
            <a:r>
              <a:rPr lang="zh-CN" altLang="en-US" dirty="0"/>
              <a:t>算法时间复杂度为</a:t>
            </a:r>
            <a:r>
              <a:rPr lang="zh-CN" altLang="en-US" dirty="0" smtClean="0"/>
              <a:t>常量阶；</a:t>
            </a:r>
            <a:endParaRPr lang="zh-CN" altLang="en-US" dirty="0"/>
          </a:p>
          <a:p>
            <a:r>
              <a:rPr lang="zh-CN" altLang="en-US" dirty="0"/>
              <a:t>若算法中仅</a:t>
            </a:r>
            <a:r>
              <a:rPr lang="zh-CN" altLang="en-US" dirty="0" smtClean="0"/>
              <a:t>存在一重循环</a:t>
            </a:r>
            <a:r>
              <a:rPr lang="en-US" altLang="zh-CN" dirty="0" smtClean="0"/>
              <a:t>---O(n)?</a:t>
            </a:r>
          </a:p>
          <a:p>
            <a:pPr lvl="1"/>
            <a:r>
              <a:rPr lang="zh-CN" altLang="en-US" dirty="0" smtClean="0"/>
              <a:t>决定</a:t>
            </a:r>
            <a:r>
              <a:rPr lang="zh-CN" altLang="en-US" dirty="0"/>
              <a:t>算法时间复杂度的</a:t>
            </a:r>
            <a:r>
              <a:rPr lang="zh-CN" altLang="en-US" dirty="0" smtClean="0"/>
              <a:t>是该</a:t>
            </a:r>
            <a:r>
              <a:rPr lang="zh-CN" altLang="en-US" dirty="0"/>
              <a:t>循环中关键语句的原操作执行次数</a:t>
            </a:r>
            <a:r>
              <a:rPr lang="zh-CN" altLang="en-US" dirty="0" smtClean="0"/>
              <a:t>；</a:t>
            </a:r>
            <a:endParaRPr lang="en-US" altLang="zh-CN" dirty="0" smtClean="0"/>
          </a:p>
          <a:p>
            <a:pPr lvl="1"/>
            <a:r>
              <a:rPr lang="zh-CN" altLang="en-US" dirty="0" smtClean="0"/>
              <a:t>如循环变量以常数递增或递减，。。。</a:t>
            </a:r>
            <a:endParaRPr lang="en-US" altLang="zh-CN" dirty="0" smtClean="0"/>
          </a:p>
          <a:p>
            <a:pPr lvl="1"/>
            <a:r>
              <a:rPr lang="zh-CN" altLang="en-US" dirty="0" smtClean="0"/>
              <a:t>循环体内仅包含原操作</a:t>
            </a:r>
            <a:endParaRPr lang="zh-CN" altLang="en-US" dirty="0"/>
          </a:p>
          <a:p>
            <a:r>
              <a:rPr lang="zh-CN" altLang="en-US" dirty="0"/>
              <a:t>若算法中</a:t>
            </a:r>
            <a:r>
              <a:rPr lang="zh-CN" altLang="en-US" dirty="0" smtClean="0"/>
              <a:t>存在</a:t>
            </a:r>
            <a:r>
              <a:rPr lang="en-US" altLang="zh-CN" dirty="0" smtClean="0"/>
              <a:t>m</a:t>
            </a:r>
            <a:r>
              <a:rPr lang="zh-CN" altLang="en-US" dirty="0" smtClean="0"/>
              <a:t>重循环</a:t>
            </a:r>
            <a:r>
              <a:rPr lang="en-US" altLang="zh-CN" dirty="0" smtClean="0"/>
              <a:t>---O(n</a:t>
            </a:r>
            <a:r>
              <a:rPr lang="en-US" altLang="zh-CN" baseline="30000" dirty="0" smtClean="0"/>
              <a:t>m</a:t>
            </a:r>
            <a:r>
              <a:rPr lang="en-US" altLang="zh-CN" dirty="0" smtClean="0"/>
              <a:t>)?</a:t>
            </a:r>
          </a:p>
          <a:p>
            <a:pPr lvl="1"/>
            <a:r>
              <a:rPr lang="zh-CN" altLang="en-US" dirty="0" smtClean="0"/>
              <a:t>决定</a:t>
            </a:r>
            <a:r>
              <a:rPr lang="zh-CN" altLang="en-US" dirty="0"/>
              <a:t>算法时间复杂度的是循环嵌套层数最深的关键语句的原操作的执行次数。</a:t>
            </a:r>
          </a:p>
          <a:p>
            <a:endParaRPr lang="zh-CN" altLang="en-US" dirty="0"/>
          </a:p>
        </p:txBody>
      </p:sp>
      <p:sp>
        <p:nvSpPr>
          <p:cNvPr id="4" name="标题 3"/>
          <p:cNvSpPr>
            <a:spLocks noGrp="1"/>
          </p:cNvSpPr>
          <p:nvPr>
            <p:ph type="title"/>
          </p:nvPr>
        </p:nvSpPr>
        <p:spPr/>
        <p:txBody>
          <a:bodyPr>
            <a:normAutofit fontScale="90000"/>
          </a:bodyPr>
          <a:lstStyle/>
          <a:p>
            <a:r>
              <a:rPr lang="zh-CN" altLang="en-US" dirty="0" smtClean="0"/>
              <a:t>问题？</a:t>
            </a:r>
            <a:endParaRPr lang="zh-CN" altLang="en-US" dirty="0"/>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102</a:t>
            </a:fld>
            <a:endParaRPr lang="zh-CN" altLang="en-US">
              <a:solidFill>
                <a:prstClr val="white"/>
              </a:solidFill>
            </a:endParaRPr>
          </a:p>
        </p:txBody>
      </p:sp>
    </p:spTree>
    <p:extLst>
      <p:ext uri="{BB962C8B-B14F-4D97-AF65-F5344CB8AC3E}">
        <p14:creationId xmlns:p14="http://schemas.microsoft.com/office/powerpoint/2010/main" val="22132165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Python</a:t>
            </a:r>
            <a:r>
              <a:rPr lang="zh-CN" altLang="en-US" dirty="0" smtClean="0"/>
              <a:t>内置类型的性能</a:t>
            </a:r>
            <a:endParaRPr lang="zh-CN" altLang="en-US" dirty="0"/>
          </a:p>
        </p:txBody>
      </p:sp>
    </p:spTree>
    <p:extLst>
      <p:ext uri="{BB962C8B-B14F-4D97-AF65-F5344CB8AC3E}">
        <p14:creationId xmlns:p14="http://schemas.microsoft.com/office/powerpoint/2010/main" val="125559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例</a:t>
            </a:r>
            <a:r>
              <a:rPr lang="en-US" altLang="zh-CN" dirty="0" smtClean="0"/>
              <a:t>4</a:t>
            </a:r>
            <a:endParaRPr lang="zh-CN" altLang="en-US" dirty="0"/>
          </a:p>
        </p:txBody>
      </p:sp>
      <p:sp>
        <p:nvSpPr>
          <p:cNvPr id="4" name="Rectangle 1"/>
          <p:cNvSpPr>
            <a:spLocks noChangeArrowheads="1"/>
          </p:cNvSpPr>
          <p:nvPr/>
        </p:nvSpPr>
        <p:spPr bwMode="auto">
          <a:xfrm>
            <a:off x="827584" y="1151811"/>
            <a:ext cx="6336704" cy="12772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err="1" smtClean="0">
                <a:ln>
                  <a:noFill/>
                </a:ln>
                <a:solidFill>
                  <a:srgbClr val="000080"/>
                </a:solidFill>
                <a:effectLst/>
                <a:latin typeface="Consolas" pitchFamily="49" charset="0"/>
                <a:ea typeface="宋体" pitchFamily="2" charset="-122"/>
                <a:cs typeface="宋体" pitchFamily="2" charset="-122"/>
              </a:rPr>
              <a:t>def</a:t>
            </a:r>
            <a:r>
              <a:rPr kumimoji="0" lang="en-US"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a:t>
            </a: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f7(n):</a:t>
            </a:r>
            <a:b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b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data = []</a:t>
            </a:r>
            <a:b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b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a:t>
            </a:r>
            <a:r>
              <a:rPr kumimoji="0" lang="en-US"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en-US" altLang="zh-CN" sz="1600" b="0" i="0" u="none" strike="noStrike" cap="none" normalizeH="0" baseline="0" dirty="0" err="1" smtClean="0">
                <a:ln>
                  <a:noFill/>
                </a:ln>
                <a:solidFill>
                  <a:schemeClr val="tx1"/>
                </a:solidFill>
                <a:effectLst/>
                <a:latin typeface="Consolas" pitchFamily="49" charset="0"/>
                <a:ea typeface="宋体" pitchFamily="2" charset="-122"/>
                <a:cs typeface="宋体" pitchFamily="2" charset="-122"/>
              </a:rPr>
              <a:t>i</a:t>
            </a: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a:t>
            </a:r>
            <a:r>
              <a:rPr kumimoji="0" lang="en-US"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en-US"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(n):</a:t>
            </a:r>
            <a:b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b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a:t>
            </a:r>
            <a:r>
              <a:rPr kumimoji="0" lang="en-US" altLang="zh-CN" sz="1600" b="0" i="0" u="sng" strike="noStrike" cap="none" normalizeH="0" baseline="0" dirty="0" err="1" smtClean="0">
                <a:ln>
                  <a:noFill/>
                </a:ln>
                <a:solidFill>
                  <a:schemeClr val="tx1"/>
                </a:solidFill>
                <a:effectLst/>
                <a:latin typeface="Consolas" pitchFamily="49" charset="0"/>
                <a:ea typeface="宋体" pitchFamily="2" charset="-122"/>
                <a:cs typeface="宋体" pitchFamily="2" charset="-122"/>
              </a:rPr>
              <a:t>data.insert</a:t>
            </a:r>
            <a:r>
              <a:rPr kumimoji="0" lang="en-US" altLang="zh-CN" sz="1600" b="0" i="0" u="sng" strike="noStrike" cap="none" normalizeH="0" baseline="0" dirty="0" smtClean="0">
                <a:ln>
                  <a:noFill/>
                </a:ln>
                <a:solidFill>
                  <a:schemeClr val="tx1"/>
                </a:solidFill>
                <a:effectLst/>
                <a:latin typeface="Consolas" pitchFamily="49" charset="0"/>
                <a:ea typeface="宋体" pitchFamily="2" charset="-122"/>
                <a:cs typeface="宋体" pitchFamily="2" charset="-122"/>
              </a:rPr>
              <a:t>(</a:t>
            </a:r>
            <a:r>
              <a:rPr kumimoji="0" lang="en-US" altLang="zh-CN" sz="1600" b="0" i="0" u="sng"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en-US" altLang="zh-CN" sz="1600" b="0" i="0" u="sng" strike="noStrike" cap="none" normalizeH="0" baseline="0" dirty="0" smtClean="0">
                <a:ln>
                  <a:noFill/>
                </a:ln>
                <a:solidFill>
                  <a:schemeClr val="tx1"/>
                </a:solidFill>
                <a:effectLst/>
                <a:latin typeface="Consolas" pitchFamily="49" charset="0"/>
                <a:ea typeface="宋体" pitchFamily="2" charset="-122"/>
                <a:cs typeface="宋体" pitchFamily="2" charset="-122"/>
              </a:rPr>
              <a:t>, </a:t>
            </a:r>
            <a:r>
              <a:rPr kumimoji="0" lang="en-US" altLang="zh-CN" sz="1600" b="0" i="0" u="sng" strike="noStrike" cap="none" normalizeH="0" baseline="0" dirty="0" err="1" smtClean="0">
                <a:ln>
                  <a:noFill/>
                </a:ln>
                <a:solidFill>
                  <a:schemeClr val="tx1"/>
                </a:solidFill>
                <a:effectLst/>
                <a:latin typeface="Consolas" pitchFamily="49" charset="0"/>
                <a:ea typeface="宋体" pitchFamily="2" charset="-122"/>
                <a:cs typeface="宋体" pitchFamily="2" charset="-122"/>
              </a:rPr>
              <a:t>i</a:t>
            </a:r>
            <a:r>
              <a:rPr kumimoji="0" lang="en-US" altLang="zh-CN" sz="1600" b="0" i="0" u="sng" strike="noStrike" cap="none" normalizeH="0" baseline="0" dirty="0" smtClean="0">
                <a:ln>
                  <a:noFill/>
                </a:ln>
                <a:solidFill>
                  <a:schemeClr val="tx1"/>
                </a:solidFill>
                <a:effectLst/>
                <a:latin typeface="Consolas" pitchFamily="49" charset="0"/>
                <a:ea typeface="宋体" pitchFamily="2" charset="-122"/>
                <a:cs typeface="宋体" pitchFamily="2" charset="-122"/>
              </a:rPr>
              <a:t>)</a:t>
            </a: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a:r>
            <a:b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b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    </a:t>
            </a:r>
            <a:r>
              <a:rPr kumimoji="0" lang="en-US"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en-US" altLang="zh-CN" sz="1600" b="0" i="0" u="none" strike="noStrike" cap="none" normalizeH="0" baseline="0" dirty="0" smtClean="0">
                <a:ln>
                  <a:noFill/>
                </a:ln>
                <a:solidFill>
                  <a:schemeClr val="tx1"/>
                </a:solidFill>
                <a:effectLst/>
                <a:latin typeface="Consolas" pitchFamily="49" charset="0"/>
                <a:ea typeface="宋体" pitchFamily="2" charset="-122"/>
                <a:cs typeface="宋体" pitchFamily="2" charset="-122"/>
              </a:rPr>
              <a:t>data</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p>
        </p:txBody>
      </p:sp>
      <p:sp>
        <p:nvSpPr>
          <p:cNvPr id="5" name="Rectangle 2"/>
          <p:cNvSpPr>
            <a:spLocks noChangeArrowheads="1"/>
          </p:cNvSpPr>
          <p:nvPr/>
        </p:nvSpPr>
        <p:spPr bwMode="auto">
          <a:xfrm>
            <a:off x="971600" y="3009843"/>
            <a:ext cx="6624736"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f8(n):</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 = []</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sng" strike="noStrike" cap="none" normalizeH="0" baseline="0" dirty="0" smtClean="0">
                <a:ln>
                  <a:noFill/>
                </a:ln>
                <a:solidFill>
                  <a:srgbClr val="000000"/>
                </a:solidFill>
                <a:effectLst/>
                <a:latin typeface="Consolas" pitchFamily="49" charset="0"/>
                <a:ea typeface="宋体" pitchFamily="2" charset="-122"/>
                <a:cs typeface="宋体" pitchFamily="2" charset="-122"/>
              </a:rPr>
              <a:t>data.insert(</a:t>
            </a:r>
            <a:r>
              <a:rPr kumimoji="0" lang="en-US" altLang="zh-CN" sz="1600" b="0" i="0" u="sng" strike="noStrike" cap="none" normalizeH="0" baseline="0" dirty="0" err="1" smtClean="0">
                <a:ln>
                  <a:noFill/>
                </a:ln>
                <a:solidFill>
                  <a:srgbClr val="000000"/>
                </a:solidFill>
                <a:effectLst/>
                <a:latin typeface="Consolas" pitchFamily="49" charset="0"/>
                <a:ea typeface="宋体" pitchFamily="2" charset="-122"/>
                <a:cs typeface="宋体" pitchFamily="2" charset="-122"/>
              </a:rPr>
              <a:t>i</a:t>
            </a:r>
            <a:r>
              <a:rPr kumimoji="0" lang="zh-CN" altLang="zh-CN" sz="1600" b="0" i="0" u="sng" strike="noStrike" cap="none" normalizeH="0" baseline="0" dirty="0" smtClean="0">
                <a:ln>
                  <a:noFill/>
                </a:ln>
                <a:solidFill>
                  <a:srgbClr val="000000"/>
                </a:solidFill>
                <a:effectLst/>
                <a:latin typeface="Consolas" pitchFamily="49" charset="0"/>
                <a:ea typeface="宋体" pitchFamily="2" charset="-122"/>
                <a:cs typeface="宋体" pitchFamily="2" charset="-122"/>
              </a:rPr>
              <a:t>, i)</a:t>
            </a:r>
            <a:br>
              <a:rPr kumimoji="0" lang="zh-CN" altLang="zh-CN" sz="1600" b="0" i="0" u="sng"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data</a:t>
            </a:r>
            <a:endParaRPr kumimoji="0" lang="zh-CN"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5292080" y="1577358"/>
            <a:ext cx="2376264" cy="646331"/>
          </a:xfrm>
          <a:prstGeom prst="rect">
            <a:avLst/>
          </a:prstGeom>
        </p:spPr>
        <p:txBody>
          <a:bodyPr wrap="square">
            <a:spAutoFit/>
          </a:bodyPr>
          <a:lstStyle/>
          <a:p>
            <a:r>
              <a:rPr lang="en-US" altLang="zh-CN" dirty="0"/>
              <a:t>T(n)=O(n)</a:t>
            </a:r>
            <a:endParaRPr lang="zh-CN" altLang="zh-CN" dirty="0"/>
          </a:p>
          <a:p>
            <a:r>
              <a:rPr lang="zh-CN" altLang="zh-CN" dirty="0"/>
              <a:t>线性阶时间复杂度</a:t>
            </a:r>
            <a:endParaRPr lang="zh-CN" altLang="en-US" dirty="0"/>
          </a:p>
        </p:txBody>
      </p:sp>
      <p:sp>
        <p:nvSpPr>
          <p:cNvPr id="7" name="矩形 6"/>
          <p:cNvSpPr/>
          <p:nvPr/>
        </p:nvSpPr>
        <p:spPr>
          <a:xfrm>
            <a:off x="5553236" y="3097527"/>
            <a:ext cx="2286000" cy="646331"/>
          </a:xfrm>
          <a:prstGeom prst="rect">
            <a:avLst/>
          </a:prstGeom>
        </p:spPr>
        <p:txBody>
          <a:bodyPr wrap="square">
            <a:spAutoFit/>
          </a:bodyPr>
          <a:lstStyle/>
          <a:p>
            <a:pPr algn="just">
              <a:spcAft>
                <a:spcPts val="0"/>
              </a:spcAft>
            </a:pPr>
            <a:r>
              <a:rPr lang="en-US" altLang="zh-CN" kern="100" dirty="0">
                <a:latin typeface="Arial"/>
                <a:cs typeface="Times New Roman"/>
              </a:rPr>
              <a:t>T(n)=O(n</a:t>
            </a:r>
            <a:r>
              <a:rPr lang="en-US" altLang="zh-CN" kern="100" baseline="30000" dirty="0">
                <a:latin typeface="Arial"/>
                <a:cs typeface="Times New Roman"/>
              </a:rPr>
              <a:t>2</a:t>
            </a:r>
            <a:r>
              <a:rPr lang="en-US" altLang="zh-CN" kern="100" dirty="0">
                <a:latin typeface="Arial"/>
                <a:cs typeface="Times New Roman"/>
              </a:rPr>
              <a:t>)</a:t>
            </a:r>
            <a:endParaRPr lang="zh-CN" altLang="zh-CN" kern="100" dirty="0">
              <a:latin typeface="Times New Roman"/>
            </a:endParaRPr>
          </a:p>
          <a:p>
            <a:r>
              <a:rPr lang="zh-CN" altLang="zh-CN" kern="100" dirty="0">
                <a:latin typeface="Arial"/>
                <a:cs typeface="Times New Roman"/>
              </a:rPr>
              <a:t>平方阶时间复杂度</a:t>
            </a:r>
            <a:endParaRPr lang="zh-CN" altLang="en-US" dirty="0"/>
          </a:p>
        </p:txBody>
      </p:sp>
    </p:spTree>
    <p:extLst>
      <p:ext uri="{BB962C8B-B14F-4D97-AF65-F5344CB8AC3E}">
        <p14:creationId xmlns:p14="http://schemas.microsoft.com/office/powerpoint/2010/main" val="1210890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p:txBody>
          <a:bodyPr>
            <a:normAutofit fontScale="85000" lnSpcReduction="20000"/>
          </a:bodyPr>
          <a:lstStyle/>
          <a:p>
            <a:r>
              <a:rPr lang="en-US" altLang="zh-CN" dirty="0" smtClean="0">
                <a:solidFill>
                  <a:srgbClr val="FF0000"/>
                </a:solidFill>
              </a:rPr>
              <a:t>Python </a:t>
            </a:r>
            <a:r>
              <a:rPr lang="zh-CN" altLang="en-US" dirty="0">
                <a:solidFill>
                  <a:srgbClr val="FF0000"/>
                </a:solidFill>
              </a:rPr>
              <a:t>的很多基本操作不是原操作</a:t>
            </a:r>
            <a:r>
              <a:rPr lang="zh-CN" altLang="en-US" dirty="0" smtClean="0"/>
              <a:t>！有些</a:t>
            </a:r>
            <a:r>
              <a:rPr lang="zh-CN" altLang="en-US" dirty="0"/>
              <a:t>是常量时间的，有些不是</a:t>
            </a:r>
            <a:r>
              <a:rPr lang="zh-CN" altLang="en-US" dirty="0" smtClean="0"/>
              <a:t>。</a:t>
            </a:r>
            <a:endParaRPr lang="en-US" altLang="zh-CN" dirty="0" smtClean="0"/>
          </a:p>
          <a:p>
            <a:pPr marL="0" indent="0">
              <a:buNone/>
            </a:pPr>
            <a:r>
              <a:rPr lang="zh-CN" altLang="en-US" dirty="0" smtClean="0"/>
              <a:t>（</a:t>
            </a:r>
            <a:r>
              <a:rPr lang="en-US" altLang="zh-CN" dirty="0" smtClean="0"/>
              <a:t>1</a:t>
            </a:r>
            <a:r>
              <a:rPr lang="zh-CN" altLang="en-US" dirty="0" smtClean="0"/>
              <a:t>）构造</a:t>
            </a:r>
            <a:r>
              <a:rPr lang="zh-CN" altLang="en-US" dirty="0"/>
              <a:t>一个包含 </a:t>
            </a:r>
            <a:r>
              <a:rPr lang="en-US" altLang="zh-CN" dirty="0"/>
              <a:t>n </a:t>
            </a:r>
            <a:r>
              <a:rPr lang="zh-CN" altLang="en-US" dirty="0"/>
              <a:t>个元素的</a:t>
            </a:r>
            <a:r>
              <a:rPr lang="zh-CN" altLang="en-US" dirty="0" smtClean="0"/>
              <a:t>结构</a:t>
            </a:r>
            <a:endParaRPr lang="en-US" altLang="zh-CN" dirty="0" smtClean="0"/>
          </a:p>
          <a:p>
            <a:pPr marL="0" indent="0">
              <a:buNone/>
            </a:pPr>
            <a:r>
              <a:rPr lang="zh-CN" altLang="en-US" dirty="0" smtClean="0"/>
              <a:t>（</a:t>
            </a:r>
            <a:r>
              <a:rPr lang="en-US" altLang="zh-CN" dirty="0" smtClean="0"/>
              <a:t>2</a:t>
            </a:r>
            <a:r>
              <a:rPr lang="zh-CN" altLang="en-US" dirty="0" smtClean="0"/>
              <a:t>）</a:t>
            </a:r>
            <a:r>
              <a:rPr lang="en-US" altLang="zh-CN" dirty="0" smtClean="0"/>
              <a:t>list </a:t>
            </a:r>
            <a:r>
              <a:rPr lang="zh-CN" altLang="en-US" dirty="0"/>
              <a:t>操作的效率，如</a:t>
            </a:r>
          </a:p>
          <a:p>
            <a:pPr lvl="1"/>
            <a:r>
              <a:rPr lang="zh-CN" altLang="en-US" dirty="0" smtClean="0"/>
              <a:t>元素</a:t>
            </a:r>
            <a:r>
              <a:rPr lang="zh-CN" altLang="en-US" dirty="0"/>
              <a:t>访问和元素赋值</a:t>
            </a:r>
            <a:r>
              <a:rPr lang="zh-CN" altLang="en-US" dirty="0" smtClean="0"/>
              <a:t>，</a:t>
            </a:r>
            <a:endParaRPr lang="en-US" altLang="zh-CN" dirty="0" smtClean="0"/>
          </a:p>
          <a:p>
            <a:pPr lvl="1"/>
            <a:r>
              <a:rPr lang="zh-CN" altLang="en-US" dirty="0" smtClean="0"/>
              <a:t>加入</a:t>
            </a:r>
            <a:r>
              <a:rPr lang="zh-CN" altLang="en-US" dirty="0"/>
              <a:t>删除元素</a:t>
            </a:r>
            <a:r>
              <a:rPr lang="zh-CN" altLang="en-US" dirty="0" smtClean="0"/>
              <a:t>等   ？</a:t>
            </a:r>
            <a:endParaRPr lang="zh-CN" altLang="en-US" dirty="0"/>
          </a:p>
          <a:p>
            <a:pPr lvl="1"/>
            <a:r>
              <a:rPr lang="zh-CN" altLang="en-US" dirty="0" smtClean="0"/>
              <a:t>复制</a:t>
            </a:r>
            <a:r>
              <a:rPr lang="zh-CN" altLang="en-US" dirty="0"/>
              <a:t>和切片</a:t>
            </a:r>
            <a:r>
              <a:rPr lang="zh-CN" altLang="en-US" dirty="0" smtClean="0"/>
              <a:t>操作</a:t>
            </a:r>
            <a:r>
              <a:rPr lang="zh-CN" altLang="en-US" dirty="0"/>
              <a:t>？</a:t>
            </a:r>
            <a:endParaRPr lang="en-US" altLang="zh-CN" dirty="0" smtClean="0"/>
          </a:p>
          <a:p>
            <a:pPr marL="57150" indent="0">
              <a:buNone/>
            </a:pPr>
            <a:r>
              <a:rPr lang="zh-CN" altLang="en-US" dirty="0" smtClean="0"/>
              <a:t>（</a:t>
            </a:r>
            <a:r>
              <a:rPr lang="en-US" altLang="zh-CN" dirty="0"/>
              <a:t>3</a:t>
            </a:r>
            <a:r>
              <a:rPr lang="zh-CN" altLang="en-US" dirty="0" smtClean="0"/>
              <a:t>）字典 </a:t>
            </a:r>
            <a:r>
              <a:rPr lang="en-US" altLang="zh-CN" dirty="0" err="1"/>
              <a:t>dict</a:t>
            </a:r>
            <a:r>
              <a:rPr lang="en-US" altLang="zh-CN" dirty="0"/>
              <a:t> </a:t>
            </a:r>
            <a:r>
              <a:rPr lang="zh-CN" altLang="en-US" dirty="0"/>
              <a:t>操作的效率</a:t>
            </a:r>
          </a:p>
          <a:p>
            <a:pPr lvl="1"/>
            <a:r>
              <a:rPr lang="zh-CN" altLang="en-US" dirty="0"/>
              <a:t>加入新的关键码</a:t>
            </a:r>
            <a:r>
              <a:rPr lang="en-US" altLang="zh-CN" dirty="0"/>
              <a:t>-</a:t>
            </a:r>
            <a:r>
              <a:rPr lang="zh-CN" altLang="en-US" dirty="0"/>
              <a:t>值对，关键码查找等</a:t>
            </a:r>
          </a:p>
          <a:p>
            <a:r>
              <a:rPr lang="zh-CN" altLang="en-US" dirty="0"/>
              <a:t>程序里经常用到这些</a:t>
            </a:r>
            <a:r>
              <a:rPr lang="zh-CN" altLang="en-US" dirty="0" smtClean="0"/>
              <a:t>操作，它们</a:t>
            </a:r>
            <a:r>
              <a:rPr lang="zh-CN" altLang="en-US" dirty="0"/>
              <a:t>的效率对程序效率有重大影响</a:t>
            </a:r>
          </a:p>
          <a:p>
            <a:r>
              <a:rPr lang="zh-CN" altLang="en-US" dirty="0"/>
              <a:t>有些操作效率更高，应该优先选用</a:t>
            </a:r>
          </a:p>
          <a:p>
            <a:pPr lvl="1"/>
            <a:endParaRPr lang="zh-CN" altLang="en-US" dirty="0"/>
          </a:p>
          <a:p>
            <a:endParaRPr lang="zh-CN" altLang="en-US" dirty="0"/>
          </a:p>
          <a:p>
            <a:endParaRPr lang="zh-CN" altLang="en-US"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smtClean="0"/>
              <a:t>Python</a:t>
            </a:r>
            <a:r>
              <a:rPr lang="zh-CN" altLang="en-US" dirty="0" smtClean="0"/>
              <a:t>对象常见</a:t>
            </a:r>
            <a:r>
              <a:rPr lang="zh-CN" altLang="en-US" dirty="0"/>
              <a:t>操作时间复杂</a:t>
            </a:r>
            <a:r>
              <a:rPr lang="zh-CN" altLang="en-US" dirty="0" smtClean="0"/>
              <a:t>度</a:t>
            </a:r>
            <a:endParaRPr lang="zh-CN" altLang="en-US" dirty="0"/>
          </a:p>
        </p:txBody>
      </p:sp>
      <p:sp>
        <p:nvSpPr>
          <p:cNvPr id="3" name="灯片编号占位符 2"/>
          <p:cNvSpPr>
            <a:spLocks noGrp="1"/>
          </p:cNvSpPr>
          <p:nvPr>
            <p:ph type="sldNum" sz="quarter" idx="13"/>
          </p:nvPr>
        </p:nvSpPr>
        <p:spPr>
          <a:prstGeom prst="rect">
            <a:avLst/>
          </a:prstGeom>
        </p:spPr>
        <p:txBody>
          <a:bodyPr/>
          <a:lstStyle/>
          <a:p>
            <a:fld id="{03393B65-40D7-4763-93B6-B3A5C3BD0019}" type="slidenum">
              <a:rPr lang="zh-CN" altLang="en-US" smtClean="0">
                <a:solidFill>
                  <a:prstClr val="black">
                    <a:tint val="75000"/>
                  </a:prstClr>
                </a:solidFill>
              </a:rPr>
              <a:pPr/>
              <a:t>105</a:t>
            </a:fld>
            <a:endParaRPr lang="zh-CN" altLang="en-US">
              <a:solidFill>
                <a:prstClr val="black">
                  <a:tint val="75000"/>
                </a:prstClr>
              </a:solidFill>
            </a:endParaRPr>
          </a:p>
        </p:txBody>
      </p:sp>
      <p:sp>
        <p:nvSpPr>
          <p:cNvPr id="4" name="矩形 3"/>
          <p:cNvSpPr/>
          <p:nvPr/>
        </p:nvSpPr>
        <p:spPr>
          <a:xfrm>
            <a:off x="4860032" y="2209428"/>
            <a:ext cx="601447" cy="369332"/>
          </a:xfrm>
          <a:prstGeom prst="rect">
            <a:avLst/>
          </a:prstGeom>
        </p:spPr>
        <p:txBody>
          <a:bodyPr wrap="none">
            <a:spAutoFit/>
          </a:bodyPr>
          <a:lstStyle/>
          <a:p>
            <a:r>
              <a:rPr lang="en-US" altLang="zh-CN" b="1" dirty="0">
                <a:solidFill>
                  <a:prstClr val="black"/>
                </a:solidFill>
                <a:latin typeface="Calibri" panose="020F0502020204030204" pitchFamily="34" charset="0"/>
              </a:rPr>
              <a:t>O(1)</a:t>
            </a:r>
            <a:endParaRPr lang="zh-CN" altLang="en-US" sz="1400" dirty="0"/>
          </a:p>
        </p:txBody>
      </p:sp>
      <p:sp>
        <p:nvSpPr>
          <p:cNvPr id="5" name="矩形 4"/>
          <p:cNvSpPr/>
          <p:nvPr/>
        </p:nvSpPr>
        <p:spPr>
          <a:xfrm>
            <a:off x="5580112" y="1289733"/>
            <a:ext cx="607859" cy="369332"/>
          </a:xfrm>
          <a:prstGeom prst="rect">
            <a:avLst/>
          </a:prstGeom>
        </p:spPr>
        <p:txBody>
          <a:bodyPr wrap="none">
            <a:spAutoFit/>
          </a:bodyPr>
          <a:lstStyle/>
          <a:p>
            <a:r>
              <a:rPr lang="en-US" altLang="zh-CN" b="1" dirty="0">
                <a:solidFill>
                  <a:prstClr val="black"/>
                </a:solidFill>
                <a:latin typeface="Calibri" panose="020F0502020204030204" pitchFamily="34" charset="0"/>
              </a:rPr>
              <a:t>O(n)</a:t>
            </a:r>
            <a:endParaRPr lang="zh-CN" altLang="en-US" sz="1400" dirty="0"/>
          </a:p>
        </p:txBody>
      </p:sp>
      <p:sp>
        <p:nvSpPr>
          <p:cNvPr id="7" name="矩形 6"/>
          <p:cNvSpPr/>
          <p:nvPr/>
        </p:nvSpPr>
        <p:spPr>
          <a:xfrm>
            <a:off x="5586524" y="3487561"/>
            <a:ext cx="601447" cy="369332"/>
          </a:xfrm>
          <a:prstGeom prst="rect">
            <a:avLst/>
          </a:prstGeom>
        </p:spPr>
        <p:txBody>
          <a:bodyPr wrap="none">
            <a:spAutoFit/>
          </a:bodyPr>
          <a:lstStyle/>
          <a:p>
            <a:r>
              <a:rPr lang="en-US" altLang="zh-CN" b="1" dirty="0">
                <a:solidFill>
                  <a:prstClr val="black"/>
                </a:solidFill>
                <a:latin typeface="Calibri" panose="020F0502020204030204" pitchFamily="34" charset="0"/>
              </a:rPr>
              <a:t>O(1)</a:t>
            </a:r>
            <a:endParaRPr lang="zh-CN" altLang="en-US" sz="1400" dirty="0"/>
          </a:p>
        </p:txBody>
      </p:sp>
    </p:spTree>
    <p:extLst>
      <p:ext uri="{BB962C8B-B14F-4D97-AF65-F5344CB8AC3E}">
        <p14:creationId xmlns:p14="http://schemas.microsoft.com/office/powerpoint/2010/main" val="1627330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Python</a:t>
            </a:r>
            <a:r>
              <a:rPr lang="zh-CN" altLang="en-US" dirty="0"/>
              <a:t>列表常见操作时间复杂度</a:t>
            </a:r>
          </a:p>
        </p:txBody>
      </p:sp>
      <p:graphicFrame>
        <p:nvGraphicFramePr>
          <p:cNvPr id="4" name="表格 3"/>
          <p:cNvGraphicFramePr>
            <a:graphicFrameLocks noGrp="1"/>
          </p:cNvGraphicFramePr>
          <p:nvPr>
            <p:extLst>
              <p:ext uri="{D42A27DB-BD31-4B8C-83A1-F6EECF244321}">
                <p14:modId xmlns:p14="http://schemas.microsoft.com/office/powerpoint/2010/main" val="633665023"/>
              </p:ext>
            </p:extLst>
          </p:nvPr>
        </p:nvGraphicFramePr>
        <p:xfrm>
          <a:off x="971600" y="857278"/>
          <a:ext cx="6203032" cy="4727787"/>
        </p:xfrm>
        <a:graphic>
          <a:graphicData uri="http://schemas.openxmlformats.org/drawingml/2006/table">
            <a:tbl>
              <a:tblPr firstRow="1" firstCol="1" bandRow="1"/>
              <a:tblGrid>
                <a:gridCol w="1882552"/>
                <a:gridCol w="2581944"/>
                <a:gridCol w="1738536"/>
              </a:tblGrid>
              <a:tr h="270933">
                <a:tc>
                  <a:txBody>
                    <a:bodyPr/>
                    <a:lstStyle/>
                    <a:p>
                      <a:pPr algn="just"/>
                      <a:r>
                        <a:rPr lang="zh-CN" sz="1800" b="1" dirty="0">
                          <a:effectLst/>
                          <a:latin typeface="Arial"/>
                          <a:ea typeface="宋体"/>
                          <a:cs typeface="宋体"/>
                        </a:rPr>
                        <a:t>基本操作</a:t>
                      </a:r>
                      <a:r>
                        <a:rPr lang="zh-CN" sz="1800" dirty="0">
                          <a:effectLst/>
                          <a:latin typeface="宋体"/>
                          <a:ea typeface="Arial"/>
                          <a:cs typeface="宋体"/>
                        </a:rPr>
                        <a:t> </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b="1">
                          <a:effectLst/>
                          <a:latin typeface="Arial"/>
                          <a:ea typeface="宋体"/>
                          <a:cs typeface="宋体"/>
                        </a:rPr>
                        <a:t>说明</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altLang="en-US" sz="1800" b="1" dirty="0" smtClean="0">
                          <a:solidFill>
                            <a:srgbClr val="FF0000"/>
                          </a:solidFill>
                          <a:effectLst/>
                          <a:latin typeface="Arial"/>
                          <a:ea typeface="宋体"/>
                          <a:cs typeface="宋体"/>
                        </a:rPr>
                        <a:t>平均</a:t>
                      </a:r>
                      <a:r>
                        <a:rPr lang="zh-CN" sz="1800" b="1" dirty="0" smtClean="0">
                          <a:effectLst/>
                          <a:latin typeface="Arial"/>
                          <a:ea typeface="宋体"/>
                          <a:cs typeface="宋体"/>
                        </a:rPr>
                        <a:t>时间</a:t>
                      </a:r>
                      <a:r>
                        <a:rPr lang="zh-CN" sz="1800" b="1" dirty="0">
                          <a:effectLst/>
                          <a:latin typeface="Arial"/>
                          <a:ea typeface="宋体"/>
                          <a:cs typeface="宋体"/>
                        </a:rPr>
                        <a:t>复杂度</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667">
                <a:tc>
                  <a:txBody>
                    <a:bodyPr/>
                    <a:lstStyle/>
                    <a:p>
                      <a:pPr algn="just"/>
                      <a:r>
                        <a:rPr lang="en-US" sz="1800" dirty="0">
                          <a:effectLst/>
                          <a:latin typeface="Arial"/>
                          <a:cs typeface="宋体"/>
                        </a:rPr>
                        <a:t>Copy </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复制</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endParaRPr lang="zh-CN" sz="2200" dirty="0">
                        <a:solidFill>
                          <a:srgbClr val="FF0000"/>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dirty="0">
                          <a:effectLst/>
                          <a:latin typeface="Arial"/>
                          <a:cs typeface="宋体"/>
                        </a:rPr>
                        <a:t>Append </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尾部插入</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O(1)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dirty="0">
                          <a:effectLst/>
                          <a:latin typeface="Arial"/>
                          <a:cs typeface="宋体"/>
                        </a:rPr>
                        <a:t>Pop last </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删除最后一个元素</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O(1)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Pop intermediate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dirty="0">
                          <a:effectLst/>
                          <a:latin typeface="Arial"/>
                          <a:cs typeface="宋体"/>
                        </a:rPr>
                        <a:t>删除非尾部位置的元素</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O(k)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Insert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dirty="0">
                          <a:effectLst/>
                          <a:latin typeface="Arial"/>
                          <a:cs typeface="宋体"/>
                        </a:rPr>
                        <a:t>插入</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Get Item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dirty="0">
                          <a:effectLst/>
                          <a:latin typeface="Arial"/>
                          <a:cs typeface="宋体"/>
                        </a:rPr>
                        <a:t>元素值的读取</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O(1)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Set Item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dirty="0">
                          <a:effectLst/>
                          <a:latin typeface="Arial"/>
                          <a:cs typeface="宋体"/>
                        </a:rPr>
                        <a:t>元素值的写入</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O(1)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Delete Item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dirty="0">
                          <a:effectLst/>
                          <a:latin typeface="Arial"/>
                          <a:cs typeface="宋体"/>
                        </a:rPr>
                        <a:t>删除值为</a:t>
                      </a:r>
                      <a:r>
                        <a:rPr lang="en-US" sz="1800" dirty="0">
                          <a:effectLst/>
                          <a:latin typeface="Arial"/>
                          <a:cs typeface="宋体"/>
                        </a:rPr>
                        <a:t>item</a:t>
                      </a:r>
                      <a:r>
                        <a:rPr lang="zh-CN" sz="1800" dirty="0">
                          <a:effectLst/>
                          <a:latin typeface="Arial"/>
                          <a:cs typeface="宋体"/>
                        </a:rPr>
                        <a:t>的元素</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dirty="0">
                          <a:effectLst/>
                          <a:latin typeface="Arial"/>
                          <a:cs typeface="宋体"/>
                        </a:rPr>
                        <a:t>Set Slice</a:t>
                      </a:r>
                      <a:endParaRPr lang="zh-CN" sz="2200" dirty="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设置切片</a:t>
                      </a:r>
                      <a:r>
                        <a:rPr lang="en-US" sz="1800">
                          <a:effectLst/>
                          <a:latin typeface="Arial"/>
                          <a:cs typeface="宋体"/>
                        </a:rPr>
                        <a:t>(</a:t>
                      </a:r>
                      <a:r>
                        <a:rPr lang="zh-CN" sz="1800">
                          <a:effectLst/>
                          <a:latin typeface="Arial"/>
                          <a:cs typeface="宋体"/>
                        </a:rPr>
                        <a:t>切片长度为</a:t>
                      </a:r>
                      <a:r>
                        <a:rPr lang="en-US" sz="1800">
                          <a:effectLst/>
                          <a:latin typeface="Arial"/>
                          <a:cs typeface="宋体"/>
                        </a:rPr>
                        <a:t>k)</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O(n+k)</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Get Slice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切片</a:t>
                      </a:r>
                      <a:r>
                        <a:rPr lang="en-US" sz="1800">
                          <a:effectLst/>
                          <a:latin typeface="Arial"/>
                          <a:cs typeface="宋体"/>
                        </a:rPr>
                        <a:t>k</a:t>
                      </a:r>
                      <a:r>
                        <a:rPr lang="zh-CN" sz="1800">
                          <a:effectLst/>
                          <a:latin typeface="Arial"/>
                          <a:cs typeface="宋体"/>
                        </a:rPr>
                        <a:t>个元素</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O(k)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Sort</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排序</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O(nlogn)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Multiply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乘</a:t>
                      </a:r>
                      <a:r>
                        <a:rPr lang="en-US" sz="1800">
                          <a:effectLst/>
                          <a:latin typeface="Arial"/>
                          <a:cs typeface="宋体"/>
                        </a:rPr>
                        <a:t>k</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O(nk)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x in s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判断</a:t>
                      </a:r>
                      <a:r>
                        <a:rPr lang="en-US" sz="1800">
                          <a:effectLst/>
                          <a:latin typeface="Arial"/>
                          <a:cs typeface="宋体"/>
                        </a:rPr>
                        <a:t>x</a:t>
                      </a:r>
                      <a:r>
                        <a:rPr lang="zh-CN" sz="1800">
                          <a:effectLst/>
                          <a:latin typeface="Arial"/>
                          <a:cs typeface="宋体"/>
                        </a:rPr>
                        <a:t>是否在表</a:t>
                      </a:r>
                      <a:r>
                        <a:rPr lang="en-US" sz="1800">
                          <a:effectLst/>
                          <a:latin typeface="Arial"/>
                          <a:cs typeface="宋体"/>
                        </a:rPr>
                        <a:t>s</a:t>
                      </a:r>
                      <a:r>
                        <a:rPr lang="zh-CN" sz="1800">
                          <a:effectLst/>
                          <a:latin typeface="Arial"/>
                          <a:cs typeface="宋体"/>
                        </a:rPr>
                        <a:t>中</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min(s), max(s)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查找表</a:t>
                      </a:r>
                      <a:r>
                        <a:rPr lang="en-US" sz="1800">
                          <a:effectLst/>
                          <a:latin typeface="Arial"/>
                          <a:cs typeface="宋体"/>
                        </a:rPr>
                        <a:t>s</a:t>
                      </a:r>
                      <a:r>
                        <a:rPr lang="zh-CN" sz="1800">
                          <a:effectLst/>
                          <a:latin typeface="Arial"/>
                          <a:cs typeface="宋体"/>
                        </a:rPr>
                        <a:t>的最小、最大值</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smtClean="0">
                          <a:solidFill>
                            <a:schemeClr val="bg1"/>
                          </a:solidFill>
                          <a:effectLst/>
                          <a:latin typeface="Arial"/>
                          <a:cs typeface="宋体"/>
                        </a:rPr>
                        <a:t>O(n)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33">
                <a:tc>
                  <a:txBody>
                    <a:bodyPr/>
                    <a:lstStyle/>
                    <a:p>
                      <a:pPr algn="just"/>
                      <a:r>
                        <a:rPr lang="en-US" sz="1800">
                          <a:effectLst/>
                          <a:latin typeface="Arial"/>
                          <a:cs typeface="宋体"/>
                        </a:rPr>
                        <a:t>Get Length </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a:effectLst/>
                          <a:latin typeface="Arial"/>
                          <a:cs typeface="宋体"/>
                        </a:rPr>
                        <a:t>求表长</a:t>
                      </a:r>
                      <a:endParaRPr lang="zh-CN" sz="2200">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dirty="0" smtClean="0">
                          <a:solidFill>
                            <a:schemeClr val="bg1"/>
                          </a:solidFill>
                          <a:effectLst/>
                          <a:latin typeface="Arial"/>
                          <a:cs typeface="宋体"/>
                        </a:rPr>
                        <a:t>O(1) </a:t>
                      </a:r>
                      <a:endParaRPr lang="zh-CN" sz="2200" dirty="0">
                        <a:solidFill>
                          <a:schemeClr val="bg1"/>
                        </a:solidFill>
                        <a:effectLst/>
                        <a:latin typeface="宋体"/>
                        <a:cs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4296171" y="121196"/>
            <a:ext cx="4557530" cy="369332"/>
          </a:xfrm>
          <a:prstGeom prst="rect">
            <a:avLst/>
          </a:prstGeom>
        </p:spPr>
        <p:txBody>
          <a:bodyPr wrap="none">
            <a:spAutoFit/>
          </a:bodyPr>
          <a:lstStyle/>
          <a:p>
            <a:r>
              <a:rPr lang="en-US" altLang="zh-CN" dirty="0">
                <a:solidFill>
                  <a:srgbClr val="FF0000"/>
                </a:solidFill>
              </a:rPr>
              <a:t>https://wiki.python.org/moin/TimeComplexity</a:t>
            </a:r>
            <a:endParaRPr lang="zh-CN" altLang="en-US" dirty="0">
              <a:solidFill>
                <a:srgbClr val="FF0000"/>
              </a:solidFill>
            </a:endParaRPr>
          </a:p>
        </p:txBody>
      </p:sp>
      <p:sp>
        <p:nvSpPr>
          <p:cNvPr id="5" name="矩形 4"/>
          <p:cNvSpPr/>
          <p:nvPr/>
        </p:nvSpPr>
        <p:spPr>
          <a:xfrm>
            <a:off x="5896196" y="1435859"/>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
        <p:nvSpPr>
          <p:cNvPr id="6" name="矩形 5"/>
          <p:cNvSpPr/>
          <p:nvPr/>
        </p:nvSpPr>
        <p:spPr>
          <a:xfrm>
            <a:off x="6058677" y="1745828"/>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8" name="矩形 7"/>
          <p:cNvSpPr/>
          <p:nvPr/>
        </p:nvSpPr>
        <p:spPr>
          <a:xfrm>
            <a:off x="6211077" y="2009728"/>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9" name="矩形 8"/>
          <p:cNvSpPr/>
          <p:nvPr/>
        </p:nvSpPr>
        <p:spPr>
          <a:xfrm>
            <a:off x="6161787" y="2291333"/>
            <a:ext cx="643125" cy="338554"/>
          </a:xfrm>
          <a:prstGeom prst="rect">
            <a:avLst/>
          </a:prstGeom>
        </p:spPr>
        <p:txBody>
          <a:bodyPr wrap="none">
            <a:spAutoFit/>
          </a:bodyPr>
          <a:lstStyle/>
          <a:p>
            <a:pPr algn="just"/>
            <a:r>
              <a:rPr lang="en-US" altLang="zh-CN" sz="1600" dirty="0" smtClean="0">
                <a:solidFill>
                  <a:srgbClr val="FF0000"/>
                </a:solidFill>
                <a:latin typeface="Arial"/>
                <a:cs typeface="宋体"/>
              </a:rPr>
              <a:t>O(k) </a:t>
            </a:r>
            <a:endParaRPr lang="zh-CN" altLang="zh-CN" sz="2000" dirty="0">
              <a:solidFill>
                <a:srgbClr val="FF0000"/>
              </a:solidFill>
              <a:latin typeface="宋体"/>
              <a:cs typeface="宋体"/>
            </a:endParaRPr>
          </a:p>
        </p:txBody>
      </p:sp>
      <p:sp>
        <p:nvSpPr>
          <p:cNvPr id="10" name="矩形 9"/>
          <p:cNvSpPr/>
          <p:nvPr/>
        </p:nvSpPr>
        <p:spPr>
          <a:xfrm>
            <a:off x="6201531" y="2545917"/>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O(n) </a:t>
            </a:r>
            <a:endParaRPr lang="zh-CN" altLang="zh-CN" sz="2000" dirty="0">
              <a:solidFill>
                <a:srgbClr val="FF0000"/>
              </a:solidFill>
              <a:latin typeface="宋体"/>
              <a:cs typeface="宋体"/>
            </a:endParaRPr>
          </a:p>
        </p:txBody>
      </p:sp>
      <p:sp>
        <p:nvSpPr>
          <p:cNvPr id="11" name="矩形 10"/>
          <p:cNvSpPr/>
          <p:nvPr/>
        </p:nvSpPr>
        <p:spPr>
          <a:xfrm>
            <a:off x="6191032" y="2811557"/>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12" name="矩形 11"/>
          <p:cNvSpPr/>
          <p:nvPr/>
        </p:nvSpPr>
        <p:spPr>
          <a:xfrm>
            <a:off x="6243599" y="3105979"/>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13" name="矩形 12"/>
          <p:cNvSpPr/>
          <p:nvPr/>
        </p:nvSpPr>
        <p:spPr>
          <a:xfrm>
            <a:off x="6247763" y="3346006"/>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
        <p:nvSpPr>
          <p:cNvPr id="14" name="矩形 13"/>
          <p:cNvSpPr/>
          <p:nvPr/>
        </p:nvSpPr>
        <p:spPr>
          <a:xfrm>
            <a:off x="6248278" y="3609906"/>
            <a:ext cx="877163" cy="338554"/>
          </a:xfrm>
          <a:prstGeom prst="rect">
            <a:avLst/>
          </a:prstGeom>
        </p:spPr>
        <p:txBody>
          <a:bodyPr wrap="none">
            <a:spAutoFit/>
          </a:bodyPr>
          <a:lstStyle/>
          <a:p>
            <a:pPr algn="just"/>
            <a:r>
              <a:rPr lang="en-US" altLang="zh-CN" sz="1600" dirty="0" smtClean="0">
                <a:solidFill>
                  <a:srgbClr val="FF0000"/>
                </a:solidFill>
                <a:latin typeface="Arial"/>
                <a:cs typeface="宋体"/>
              </a:rPr>
              <a:t>O(</a:t>
            </a:r>
            <a:r>
              <a:rPr lang="en-US" altLang="zh-CN" sz="1600" dirty="0" err="1" smtClean="0">
                <a:solidFill>
                  <a:srgbClr val="FF0000"/>
                </a:solidFill>
                <a:latin typeface="Arial"/>
                <a:cs typeface="宋体"/>
              </a:rPr>
              <a:t>n+k</a:t>
            </a:r>
            <a:r>
              <a:rPr lang="en-US" altLang="zh-CN" sz="1600" dirty="0" smtClean="0">
                <a:solidFill>
                  <a:srgbClr val="FF0000"/>
                </a:solidFill>
                <a:latin typeface="Arial"/>
                <a:cs typeface="宋体"/>
              </a:rPr>
              <a:t>) </a:t>
            </a:r>
            <a:endParaRPr lang="zh-CN" altLang="zh-CN" sz="2000" dirty="0">
              <a:solidFill>
                <a:srgbClr val="FF0000"/>
              </a:solidFill>
              <a:latin typeface="宋体"/>
              <a:cs typeface="宋体"/>
            </a:endParaRPr>
          </a:p>
        </p:txBody>
      </p:sp>
      <p:sp>
        <p:nvSpPr>
          <p:cNvPr id="15" name="矩形 14"/>
          <p:cNvSpPr/>
          <p:nvPr/>
        </p:nvSpPr>
        <p:spPr>
          <a:xfrm>
            <a:off x="6365295" y="3906068"/>
            <a:ext cx="643125" cy="338554"/>
          </a:xfrm>
          <a:prstGeom prst="rect">
            <a:avLst/>
          </a:prstGeom>
        </p:spPr>
        <p:txBody>
          <a:bodyPr wrap="none">
            <a:spAutoFit/>
          </a:bodyPr>
          <a:lstStyle/>
          <a:p>
            <a:pPr algn="just"/>
            <a:r>
              <a:rPr lang="en-US" altLang="zh-CN" sz="1600" dirty="0" smtClean="0">
                <a:solidFill>
                  <a:srgbClr val="FF0000"/>
                </a:solidFill>
                <a:latin typeface="Arial"/>
                <a:cs typeface="宋体"/>
              </a:rPr>
              <a:t>O(k) </a:t>
            </a:r>
            <a:endParaRPr lang="zh-CN" altLang="zh-CN" sz="2000" dirty="0">
              <a:solidFill>
                <a:srgbClr val="FF0000"/>
              </a:solidFill>
              <a:latin typeface="宋体"/>
              <a:cs typeface="宋体"/>
            </a:endParaRPr>
          </a:p>
        </p:txBody>
      </p:sp>
      <p:sp>
        <p:nvSpPr>
          <p:cNvPr id="16" name="矩形 15"/>
          <p:cNvSpPr/>
          <p:nvPr/>
        </p:nvSpPr>
        <p:spPr>
          <a:xfrm>
            <a:off x="6263723" y="4146095"/>
            <a:ext cx="1040670" cy="338554"/>
          </a:xfrm>
          <a:prstGeom prst="rect">
            <a:avLst/>
          </a:prstGeom>
        </p:spPr>
        <p:txBody>
          <a:bodyPr wrap="none">
            <a:spAutoFit/>
          </a:bodyPr>
          <a:lstStyle/>
          <a:p>
            <a:pPr algn="just"/>
            <a:r>
              <a:rPr lang="en-US" altLang="zh-CN" sz="1600" dirty="0" smtClean="0">
                <a:solidFill>
                  <a:srgbClr val="FF0000"/>
                </a:solidFill>
                <a:latin typeface="Arial"/>
                <a:cs typeface="宋体"/>
              </a:rPr>
              <a:t>O(</a:t>
            </a:r>
            <a:r>
              <a:rPr lang="en-US" altLang="zh-CN" sz="1600" dirty="0" err="1" smtClean="0">
                <a:solidFill>
                  <a:srgbClr val="FF0000"/>
                </a:solidFill>
                <a:latin typeface="Arial"/>
                <a:cs typeface="宋体"/>
              </a:rPr>
              <a:t>nlogn</a:t>
            </a:r>
            <a:r>
              <a:rPr lang="en-US" altLang="zh-CN" sz="1600" dirty="0" smtClean="0">
                <a:solidFill>
                  <a:srgbClr val="FF0000"/>
                </a:solidFill>
                <a:latin typeface="Arial"/>
                <a:cs typeface="宋体"/>
              </a:rPr>
              <a:t>) </a:t>
            </a:r>
            <a:endParaRPr lang="zh-CN" altLang="zh-CN" sz="2000" dirty="0">
              <a:solidFill>
                <a:srgbClr val="FF0000"/>
              </a:solidFill>
              <a:latin typeface="宋体"/>
              <a:cs typeface="宋体"/>
            </a:endParaRPr>
          </a:p>
        </p:txBody>
      </p:sp>
      <p:sp>
        <p:nvSpPr>
          <p:cNvPr id="17" name="矩形 16"/>
          <p:cNvSpPr/>
          <p:nvPr/>
        </p:nvSpPr>
        <p:spPr>
          <a:xfrm>
            <a:off x="6419798" y="4466130"/>
            <a:ext cx="756938" cy="338554"/>
          </a:xfrm>
          <a:prstGeom prst="rect">
            <a:avLst/>
          </a:prstGeom>
        </p:spPr>
        <p:txBody>
          <a:bodyPr wrap="none">
            <a:spAutoFit/>
          </a:bodyPr>
          <a:lstStyle/>
          <a:p>
            <a:pPr algn="just"/>
            <a:r>
              <a:rPr lang="en-US" altLang="zh-CN" sz="1600" dirty="0" smtClean="0">
                <a:solidFill>
                  <a:srgbClr val="FF0000"/>
                </a:solidFill>
                <a:latin typeface="Arial"/>
                <a:cs typeface="宋体"/>
              </a:rPr>
              <a:t>O(</a:t>
            </a:r>
            <a:r>
              <a:rPr lang="en-US" altLang="zh-CN" sz="1600" dirty="0" err="1" smtClean="0">
                <a:solidFill>
                  <a:srgbClr val="FF0000"/>
                </a:solidFill>
                <a:latin typeface="Arial"/>
                <a:cs typeface="宋体"/>
              </a:rPr>
              <a:t>nk</a:t>
            </a:r>
            <a:r>
              <a:rPr lang="en-US" altLang="zh-CN" sz="1600" dirty="0" smtClean="0">
                <a:solidFill>
                  <a:srgbClr val="FF0000"/>
                </a:solidFill>
                <a:latin typeface="Arial"/>
                <a:cs typeface="宋体"/>
              </a:rPr>
              <a:t>) </a:t>
            </a:r>
            <a:endParaRPr lang="zh-CN" altLang="zh-CN" sz="2000" dirty="0">
              <a:solidFill>
                <a:srgbClr val="FF0000"/>
              </a:solidFill>
              <a:latin typeface="宋体"/>
              <a:cs typeface="宋体"/>
            </a:endParaRPr>
          </a:p>
        </p:txBody>
      </p:sp>
      <p:sp>
        <p:nvSpPr>
          <p:cNvPr id="18" name="矩形 17"/>
          <p:cNvSpPr/>
          <p:nvPr/>
        </p:nvSpPr>
        <p:spPr>
          <a:xfrm>
            <a:off x="6277115" y="4730030"/>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
        <p:nvSpPr>
          <p:cNvPr id="19" name="矩形 18"/>
          <p:cNvSpPr/>
          <p:nvPr/>
        </p:nvSpPr>
        <p:spPr>
          <a:xfrm>
            <a:off x="6356960" y="4970057"/>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
        <p:nvSpPr>
          <p:cNvPr id="20" name="矩形 19"/>
          <p:cNvSpPr/>
          <p:nvPr/>
        </p:nvSpPr>
        <p:spPr>
          <a:xfrm>
            <a:off x="6347300" y="5255250"/>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Tree>
    <p:extLst>
      <p:ext uri="{BB962C8B-B14F-4D97-AF65-F5344CB8AC3E}">
        <p14:creationId xmlns:p14="http://schemas.microsoft.com/office/powerpoint/2010/main" val="236428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919205621"/>
              </p:ext>
            </p:extLst>
          </p:nvPr>
        </p:nvGraphicFramePr>
        <p:xfrm>
          <a:off x="1259632" y="1337331"/>
          <a:ext cx="5760640" cy="2539998"/>
        </p:xfrm>
        <a:graphic>
          <a:graphicData uri="http://schemas.openxmlformats.org/drawingml/2006/table">
            <a:tbl>
              <a:tblPr firstRow="1" firstCol="1" bandRow="1">
                <a:tableStyleId>{5940675A-B579-460E-94D1-54222C63F5DA}</a:tableStyleId>
              </a:tblPr>
              <a:tblGrid>
                <a:gridCol w="1872208"/>
                <a:gridCol w="1224136"/>
                <a:gridCol w="2664296"/>
              </a:tblGrid>
              <a:tr h="423333">
                <a:tc>
                  <a:txBody>
                    <a:bodyPr/>
                    <a:lstStyle/>
                    <a:p>
                      <a:pPr algn="l">
                        <a:spcAft>
                          <a:spcPts val="0"/>
                        </a:spcAft>
                      </a:pPr>
                      <a:r>
                        <a:rPr lang="zh-CN" sz="2200" kern="100" dirty="0">
                          <a:effectLst/>
                        </a:rPr>
                        <a:t>基本操作 </a:t>
                      </a:r>
                      <a:endParaRPr lang="zh-CN" sz="2200" kern="100" dirty="0">
                        <a:effectLst/>
                        <a:latin typeface="Times New Roman"/>
                        <a:ea typeface="宋体"/>
                      </a:endParaRPr>
                    </a:p>
                  </a:txBody>
                  <a:tcPr marL="76200" marR="76200" marT="42333" marB="42333"/>
                </a:tc>
                <a:tc>
                  <a:txBody>
                    <a:bodyPr/>
                    <a:lstStyle/>
                    <a:p>
                      <a:pPr algn="l">
                        <a:spcAft>
                          <a:spcPts val="0"/>
                        </a:spcAft>
                      </a:pPr>
                      <a:r>
                        <a:rPr lang="zh-CN" sz="2200" kern="100">
                          <a:effectLst/>
                        </a:rPr>
                        <a:t>说明</a:t>
                      </a:r>
                      <a:endParaRPr lang="zh-CN" sz="2200" kern="100">
                        <a:effectLst/>
                        <a:latin typeface="Times New Roman"/>
                        <a:ea typeface="宋体"/>
                      </a:endParaRPr>
                    </a:p>
                  </a:txBody>
                  <a:tcPr marL="9525" marR="9525" marT="10583" marB="10583"/>
                </a:tc>
                <a:tc>
                  <a:txBody>
                    <a:bodyPr/>
                    <a:lstStyle/>
                    <a:p>
                      <a:pPr algn="l">
                        <a:spcAft>
                          <a:spcPts val="0"/>
                        </a:spcAft>
                      </a:pPr>
                      <a:r>
                        <a:rPr lang="zh-CN" sz="2200" kern="100" dirty="0">
                          <a:solidFill>
                            <a:srgbClr val="FF0000"/>
                          </a:solidFill>
                          <a:effectLst/>
                        </a:rPr>
                        <a:t>平均</a:t>
                      </a:r>
                      <a:r>
                        <a:rPr lang="zh-CN" sz="2200" kern="100" dirty="0">
                          <a:effectLst/>
                        </a:rPr>
                        <a:t>时间复杂度</a:t>
                      </a:r>
                      <a:endParaRPr lang="zh-CN" sz="2200" kern="100" dirty="0">
                        <a:effectLst/>
                        <a:latin typeface="Times New Roman"/>
                        <a:ea typeface="宋体"/>
                      </a:endParaRPr>
                    </a:p>
                  </a:txBody>
                  <a:tcPr marL="76200" marR="76200" marT="42333" marB="42333"/>
                </a:tc>
              </a:tr>
              <a:tr h="423333">
                <a:tc>
                  <a:txBody>
                    <a:bodyPr/>
                    <a:lstStyle/>
                    <a:p>
                      <a:pPr algn="l">
                        <a:spcAft>
                          <a:spcPts val="0"/>
                        </a:spcAft>
                      </a:pPr>
                      <a:r>
                        <a:rPr lang="en-US" sz="2200" kern="0">
                          <a:effectLst/>
                        </a:rPr>
                        <a:t>Copy </a:t>
                      </a:r>
                      <a:endParaRPr lang="zh-CN" sz="2200" kern="100">
                        <a:effectLst/>
                        <a:latin typeface="Times New Roman"/>
                        <a:ea typeface="宋体"/>
                      </a:endParaRPr>
                    </a:p>
                  </a:txBody>
                  <a:tcPr marL="76200" marR="76200" marT="42333" marB="42333" anchor="ctr"/>
                </a:tc>
                <a:tc>
                  <a:txBody>
                    <a:bodyPr/>
                    <a:lstStyle/>
                    <a:p>
                      <a:pPr algn="l">
                        <a:spcAft>
                          <a:spcPts val="0"/>
                        </a:spcAft>
                      </a:pPr>
                      <a:r>
                        <a:rPr lang="zh-CN" sz="2200" kern="0">
                          <a:effectLst/>
                        </a:rPr>
                        <a:t>复制</a:t>
                      </a:r>
                      <a:endParaRPr lang="zh-CN" sz="2200" kern="100">
                        <a:effectLst/>
                        <a:latin typeface="Times New Roman"/>
                        <a:ea typeface="宋体"/>
                      </a:endParaRPr>
                    </a:p>
                  </a:txBody>
                  <a:tcPr marL="9525" marR="9525" marT="10583" marB="10583"/>
                </a:tc>
                <a:tc>
                  <a:txBody>
                    <a:bodyPr/>
                    <a:lstStyle/>
                    <a:p>
                      <a:pPr algn="l">
                        <a:spcAft>
                          <a:spcPts val="0"/>
                        </a:spcAft>
                      </a:pPr>
                      <a:r>
                        <a:rPr lang="en-US" sz="2200" kern="0" dirty="0">
                          <a:solidFill>
                            <a:schemeClr val="bg1"/>
                          </a:solidFill>
                          <a:effectLst/>
                        </a:rPr>
                        <a:t>O(n) </a:t>
                      </a:r>
                      <a:endParaRPr lang="zh-CN" sz="2200" kern="100" dirty="0">
                        <a:solidFill>
                          <a:schemeClr val="bg1"/>
                        </a:solidFill>
                        <a:effectLst/>
                        <a:latin typeface="Times New Roman"/>
                        <a:ea typeface="宋体"/>
                      </a:endParaRPr>
                    </a:p>
                  </a:txBody>
                  <a:tcPr marL="76200" marR="76200" marT="42333" marB="42333" anchor="ctr"/>
                </a:tc>
              </a:tr>
              <a:tr h="423333">
                <a:tc>
                  <a:txBody>
                    <a:bodyPr/>
                    <a:lstStyle/>
                    <a:p>
                      <a:pPr algn="l">
                        <a:spcAft>
                          <a:spcPts val="0"/>
                        </a:spcAft>
                      </a:pPr>
                      <a:r>
                        <a:rPr lang="en-US" sz="2200" kern="0">
                          <a:effectLst/>
                        </a:rPr>
                        <a:t>Get Item </a:t>
                      </a:r>
                      <a:endParaRPr lang="zh-CN" sz="2200" kern="100">
                        <a:effectLst/>
                        <a:latin typeface="Times New Roman"/>
                        <a:ea typeface="宋体"/>
                      </a:endParaRPr>
                    </a:p>
                  </a:txBody>
                  <a:tcPr marL="76200" marR="76200" marT="42333" marB="42333" anchor="ctr"/>
                </a:tc>
                <a:tc>
                  <a:txBody>
                    <a:bodyPr/>
                    <a:lstStyle/>
                    <a:p>
                      <a:pPr algn="l">
                        <a:spcAft>
                          <a:spcPts val="0"/>
                        </a:spcAft>
                      </a:pPr>
                      <a:r>
                        <a:rPr lang="zh-CN" sz="2200" kern="0">
                          <a:effectLst/>
                        </a:rPr>
                        <a:t>读取元素</a:t>
                      </a:r>
                      <a:endParaRPr lang="zh-CN" sz="2200" kern="100">
                        <a:effectLst/>
                        <a:latin typeface="Times New Roman"/>
                        <a:ea typeface="宋体"/>
                      </a:endParaRPr>
                    </a:p>
                  </a:txBody>
                  <a:tcPr marL="9525" marR="9525" marT="10583" marB="10583"/>
                </a:tc>
                <a:tc>
                  <a:txBody>
                    <a:bodyPr/>
                    <a:lstStyle/>
                    <a:p>
                      <a:pPr algn="l">
                        <a:spcAft>
                          <a:spcPts val="0"/>
                        </a:spcAft>
                      </a:pPr>
                      <a:r>
                        <a:rPr lang="en-US" sz="2200" kern="0" dirty="0">
                          <a:solidFill>
                            <a:schemeClr val="bg1"/>
                          </a:solidFill>
                          <a:effectLst/>
                        </a:rPr>
                        <a:t>O(1) </a:t>
                      </a:r>
                      <a:endParaRPr lang="zh-CN" sz="2200" kern="100" dirty="0">
                        <a:solidFill>
                          <a:schemeClr val="bg1"/>
                        </a:solidFill>
                        <a:effectLst/>
                        <a:latin typeface="Times New Roman"/>
                        <a:ea typeface="宋体"/>
                      </a:endParaRPr>
                    </a:p>
                  </a:txBody>
                  <a:tcPr marL="76200" marR="76200" marT="42333" marB="42333" anchor="ctr"/>
                </a:tc>
              </a:tr>
              <a:tr h="423333">
                <a:tc>
                  <a:txBody>
                    <a:bodyPr/>
                    <a:lstStyle/>
                    <a:p>
                      <a:pPr algn="l">
                        <a:spcAft>
                          <a:spcPts val="0"/>
                        </a:spcAft>
                      </a:pPr>
                      <a:r>
                        <a:rPr lang="en-US" sz="2200" kern="0">
                          <a:effectLst/>
                        </a:rPr>
                        <a:t>Set Item </a:t>
                      </a:r>
                      <a:endParaRPr lang="zh-CN" sz="2200" kern="100">
                        <a:effectLst/>
                        <a:latin typeface="Times New Roman"/>
                        <a:ea typeface="宋体"/>
                      </a:endParaRPr>
                    </a:p>
                  </a:txBody>
                  <a:tcPr marL="76200" marR="76200" marT="42333" marB="42333" anchor="ctr"/>
                </a:tc>
                <a:tc>
                  <a:txBody>
                    <a:bodyPr/>
                    <a:lstStyle/>
                    <a:p>
                      <a:pPr algn="l">
                        <a:spcAft>
                          <a:spcPts val="0"/>
                        </a:spcAft>
                      </a:pPr>
                      <a:r>
                        <a:rPr lang="zh-CN" sz="2200" kern="0">
                          <a:effectLst/>
                        </a:rPr>
                        <a:t>写入元素</a:t>
                      </a:r>
                      <a:endParaRPr lang="zh-CN" sz="2200" kern="100">
                        <a:effectLst/>
                        <a:latin typeface="Times New Roman"/>
                        <a:ea typeface="宋体"/>
                      </a:endParaRPr>
                    </a:p>
                  </a:txBody>
                  <a:tcPr marL="9525" marR="9525" marT="10583" marB="10583"/>
                </a:tc>
                <a:tc>
                  <a:txBody>
                    <a:bodyPr/>
                    <a:lstStyle/>
                    <a:p>
                      <a:pPr algn="l">
                        <a:spcAft>
                          <a:spcPts val="0"/>
                        </a:spcAft>
                      </a:pPr>
                      <a:r>
                        <a:rPr lang="en-US" sz="2200" kern="0" dirty="0">
                          <a:solidFill>
                            <a:schemeClr val="bg1"/>
                          </a:solidFill>
                          <a:effectLst/>
                        </a:rPr>
                        <a:t>O(1) </a:t>
                      </a:r>
                      <a:endParaRPr lang="zh-CN" sz="2200" kern="100" dirty="0">
                        <a:solidFill>
                          <a:schemeClr val="bg1"/>
                        </a:solidFill>
                        <a:effectLst/>
                        <a:latin typeface="Times New Roman"/>
                        <a:ea typeface="宋体"/>
                      </a:endParaRPr>
                    </a:p>
                  </a:txBody>
                  <a:tcPr marL="76200" marR="76200" marT="42333" marB="42333" anchor="ctr"/>
                </a:tc>
              </a:tr>
              <a:tr h="423333">
                <a:tc>
                  <a:txBody>
                    <a:bodyPr/>
                    <a:lstStyle/>
                    <a:p>
                      <a:pPr algn="l">
                        <a:spcAft>
                          <a:spcPts val="0"/>
                        </a:spcAft>
                      </a:pPr>
                      <a:r>
                        <a:rPr lang="en-US" sz="2200" kern="0">
                          <a:effectLst/>
                        </a:rPr>
                        <a:t>Delete Item </a:t>
                      </a:r>
                      <a:endParaRPr lang="zh-CN" sz="2200" kern="100">
                        <a:effectLst/>
                        <a:latin typeface="Times New Roman"/>
                        <a:ea typeface="宋体"/>
                      </a:endParaRPr>
                    </a:p>
                  </a:txBody>
                  <a:tcPr marL="76200" marR="76200" marT="42333" marB="42333" anchor="ctr"/>
                </a:tc>
                <a:tc>
                  <a:txBody>
                    <a:bodyPr/>
                    <a:lstStyle/>
                    <a:p>
                      <a:pPr algn="l">
                        <a:spcAft>
                          <a:spcPts val="0"/>
                        </a:spcAft>
                      </a:pPr>
                      <a:r>
                        <a:rPr lang="zh-CN" sz="2200" kern="0">
                          <a:effectLst/>
                        </a:rPr>
                        <a:t>删除元素</a:t>
                      </a:r>
                      <a:endParaRPr lang="zh-CN" sz="2200" kern="100">
                        <a:effectLst/>
                        <a:latin typeface="Times New Roman"/>
                        <a:ea typeface="宋体"/>
                      </a:endParaRPr>
                    </a:p>
                  </a:txBody>
                  <a:tcPr marL="9525" marR="9525" marT="10583" marB="10583"/>
                </a:tc>
                <a:tc>
                  <a:txBody>
                    <a:bodyPr/>
                    <a:lstStyle/>
                    <a:p>
                      <a:pPr algn="l">
                        <a:spcAft>
                          <a:spcPts val="0"/>
                        </a:spcAft>
                      </a:pPr>
                      <a:r>
                        <a:rPr lang="en-US" sz="2200" kern="0" dirty="0">
                          <a:solidFill>
                            <a:schemeClr val="bg1"/>
                          </a:solidFill>
                          <a:effectLst/>
                        </a:rPr>
                        <a:t>O(1) </a:t>
                      </a:r>
                      <a:endParaRPr lang="zh-CN" sz="2200" kern="100" dirty="0">
                        <a:solidFill>
                          <a:schemeClr val="bg1"/>
                        </a:solidFill>
                        <a:effectLst/>
                        <a:latin typeface="Times New Roman"/>
                        <a:ea typeface="宋体"/>
                      </a:endParaRPr>
                    </a:p>
                  </a:txBody>
                  <a:tcPr marL="76200" marR="76200" marT="42333" marB="42333" anchor="ctr"/>
                </a:tc>
              </a:tr>
              <a:tr h="423333">
                <a:tc>
                  <a:txBody>
                    <a:bodyPr/>
                    <a:lstStyle/>
                    <a:p>
                      <a:pPr algn="l">
                        <a:spcAft>
                          <a:spcPts val="0"/>
                        </a:spcAft>
                      </a:pPr>
                      <a:r>
                        <a:rPr lang="en-US" sz="2200" kern="0">
                          <a:effectLst/>
                        </a:rPr>
                        <a:t>Iteration </a:t>
                      </a:r>
                      <a:endParaRPr lang="zh-CN" sz="2200" kern="100">
                        <a:effectLst/>
                        <a:latin typeface="Times New Roman"/>
                        <a:ea typeface="宋体"/>
                      </a:endParaRPr>
                    </a:p>
                  </a:txBody>
                  <a:tcPr marL="76200" marR="76200" marT="42333" marB="42333" anchor="ctr"/>
                </a:tc>
                <a:tc>
                  <a:txBody>
                    <a:bodyPr/>
                    <a:lstStyle/>
                    <a:p>
                      <a:pPr algn="l">
                        <a:spcAft>
                          <a:spcPts val="0"/>
                        </a:spcAft>
                      </a:pPr>
                      <a:r>
                        <a:rPr lang="zh-CN" sz="2200" kern="0">
                          <a:effectLst/>
                        </a:rPr>
                        <a:t>遍历</a:t>
                      </a:r>
                      <a:endParaRPr lang="zh-CN" sz="2200" kern="100">
                        <a:effectLst/>
                        <a:latin typeface="Times New Roman"/>
                        <a:ea typeface="宋体"/>
                      </a:endParaRPr>
                    </a:p>
                  </a:txBody>
                  <a:tcPr marL="9525" marR="9525" marT="10583" marB="10583"/>
                </a:tc>
                <a:tc>
                  <a:txBody>
                    <a:bodyPr/>
                    <a:lstStyle/>
                    <a:p>
                      <a:pPr algn="l">
                        <a:spcAft>
                          <a:spcPts val="0"/>
                        </a:spcAft>
                      </a:pPr>
                      <a:r>
                        <a:rPr lang="en-US" sz="2200" kern="0" dirty="0">
                          <a:solidFill>
                            <a:schemeClr val="bg1"/>
                          </a:solidFill>
                          <a:effectLst/>
                        </a:rPr>
                        <a:t>O(n) </a:t>
                      </a:r>
                      <a:endParaRPr lang="zh-CN" sz="2200" kern="100" dirty="0">
                        <a:solidFill>
                          <a:schemeClr val="bg1"/>
                        </a:solidFill>
                        <a:effectLst/>
                        <a:latin typeface="Times New Roman"/>
                        <a:ea typeface="宋体"/>
                      </a:endParaRPr>
                    </a:p>
                  </a:txBody>
                  <a:tcPr marL="76200" marR="76200" marT="42333" marB="42333" anchor="ctr"/>
                </a:tc>
              </a:tr>
            </a:tbl>
          </a:graphicData>
        </a:graphic>
      </p:graphicFrame>
      <p:sp>
        <p:nvSpPr>
          <p:cNvPr id="5" name="标题 2"/>
          <p:cNvSpPr>
            <a:spLocks noGrp="1"/>
          </p:cNvSpPr>
          <p:nvPr>
            <p:ph type="title"/>
          </p:nvPr>
        </p:nvSpPr>
        <p:spPr/>
        <p:txBody>
          <a:bodyPr>
            <a:normAutofit fontScale="90000"/>
          </a:bodyPr>
          <a:lstStyle/>
          <a:p>
            <a:r>
              <a:rPr lang="en-US" altLang="zh-CN" dirty="0" smtClean="0"/>
              <a:t>Python</a:t>
            </a:r>
            <a:r>
              <a:rPr lang="zh-CN" altLang="en-US" dirty="0" smtClean="0"/>
              <a:t>字典常见</a:t>
            </a:r>
            <a:r>
              <a:rPr lang="zh-CN" altLang="en-US" dirty="0"/>
              <a:t>操作时间复杂度</a:t>
            </a:r>
          </a:p>
        </p:txBody>
      </p:sp>
      <p:sp>
        <p:nvSpPr>
          <p:cNvPr id="6" name="矩形 5"/>
          <p:cNvSpPr/>
          <p:nvPr/>
        </p:nvSpPr>
        <p:spPr>
          <a:xfrm>
            <a:off x="5436096" y="1817385"/>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
        <p:nvSpPr>
          <p:cNvPr id="7" name="矩形 6"/>
          <p:cNvSpPr/>
          <p:nvPr/>
        </p:nvSpPr>
        <p:spPr>
          <a:xfrm>
            <a:off x="5436096" y="2198020"/>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8" name="矩形 7"/>
          <p:cNvSpPr/>
          <p:nvPr/>
        </p:nvSpPr>
        <p:spPr>
          <a:xfrm>
            <a:off x="5437361" y="2617473"/>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9" name="矩形 8"/>
          <p:cNvSpPr/>
          <p:nvPr/>
        </p:nvSpPr>
        <p:spPr>
          <a:xfrm>
            <a:off x="5521187" y="2993645"/>
            <a:ext cx="654346" cy="338554"/>
          </a:xfrm>
          <a:prstGeom prst="rect">
            <a:avLst/>
          </a:prstGeom>
        </p:spPr>
        <p:txBody>
          <a:bodyPr wrap="none">
            <a:spAutoFit/>
          </a:bodyPr>
          <a:lstStyle/>
          <a:p>
            <a:pPr algn="just"/>
            <a:r>
              <a:rPr lang="en-US" altLang="zh-CN" sz="1600" dirty="0" smtClean="0">
                <a:solidFill>
                  <a:srgbClr val="FF0000"/>
                </a:solidFill>
                <a:latin typeface="Arial"/>
                <a:cs typeface="宋体"/>
              </a:rPr>
              <a:t>O(1) </a:t>
            </a:r>
            <a:endParaRPr lang="zh-CN" altLang="zh-CN" sz="2000" dirty="0">
              <a:solidFill>
                <a:srgbClr val="FF0000"/>
              </a:solidFill>
              <a:latin typeface="宋体"/>
              <a:cs typeface="宋体"/>
            </a:endParaRPr>
          </a:p>
        </p:txBody>
      </p:sp>
      <p:sp>
        <p:nvSpPr>
          <p:cNvPr id="10" name="矩形 9"/>
          <p:cNvSpPr/>
          <p:nvPr/>
        </p:nvSpPr>
        <p:spPr>
          <a:xfrm>
            <a:off x="5472086" y="3497571"/>
            <a:ext cx="654346" cy="338554"/>
          </a:xfrm>
          <a:prstGeom prst="rect">
            <a:avLst/>
          </a:prstGeom>
        </p:spPr>
        <p:txBody>
          <a:bodyPr wrap="none">
            <a:spAutoFit/>
          </a:bodyPr>
          <a:lstStyle/>
          <a:p>
            <a:pPr algn="just"/>
            <a:r>
              <a:rPr lang="en-US" altLang="zh-CN" sz="1600" dirty="0">
                <a:solidFill>
                  <a:srgbClr val="FF0000"/>
                </a:solidFill>
                <a:latin typeface="Arial"/>
                <a:cs typeface="宋体"/>
              </a:rPr>
              <a:t>O(n) </a:t>
            </a:r>
            <a:endParaRPr lang="zh-CN" altLang="zh-CN" sz="2000" dirty="0">
              <a:solidFill>
                <a:srgbClr val="FF0000"/>
              </a:solidFill>
              <a:latin typeface="宋体"/>
              <a:cs typeface="宋体"/>
            </a:endParaRPr>
          </a:p>
        </p:txBody>
      </p:sp>
    </p:spTree>
    <p:extLst>
      <p:ext uri="{BB962C8B-B14F-4D97-AF65-F5344CB8AC3E}">
        <p14:creationId xmlns:p14="http://schemas.microsoft.com/office/powerpoint/2010/main" val="2779644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sz="quarter" idx="10"/>
          </p:nvPr>
        </p:nvSpPr>
        <p:spPr/>
        <p:txBody>
          <a:bodyPr>
            <a:normAutofit/>
          </a:bodyPr>
          <a:lstStyle/>
          <a:p>
            <a:pPr eaLnBrk="1" hangingPunct="1"/>
            <a:r>
              <a:rPr lang="zh-CN" altLang="en-US" dirty="0" smtClean="0"/>
              <a:t>用 </a:t>
            </a:r>
            <a:r>
              <a:rPr lang="en-US" altLang="zh-CN" dirty="0" smtClean="0"/>
              <a:t>Python </a:t>
            </a:r>
            <a:r>
              <a:rPr lang="zh-CN" altLang="en-US" dirty="0" smtClean="0"/>
              <a:t>等高级语言编程，存在一些“效率陷阱”</a:t>
            </a:r>
          </a:p>
          <a:p>
            <a:pPr lvl="1" eaLnBrk="1" hangingPunct="1"/>
            <a:r>
              <a:rPr lang="zh-CN" altLang="en-US" dirty="0" smtClean="0"/>
              <a:t>“效率陷阱”使原本有可能用计算机做的事情变得“不行了”（时间代价太大）。至少也浪费了计算机和人的大量时间</a:t>
            </a:r>
          </a:p>
          <a:p>
            <a:pPr lvl="1" eaLnBrk="1" hangingPunct="1"/>
            <a:r>
              <a:rPr lang="zh-CN" altLang="en-US" dirty="0" smtClean="0"/>
              <a:t>这种缺陷很可能葬送一个软件，至少损害其可用性（降低其价值）</a:t>
            </a:r>
          </a:p>
          <a:p>
            <a:pPr eaLnBrk="1" hangingPunct="1"/>
            <a:r>
              <a:rPr lang="zh-CN" altLang="en-US" dirty="0" smtClean="0"/>
              <a:t>在 </a:t>
            </a:r>
            <a:r>
              <a:rPr lang="en-US" altLang="zh-CN" dirty="0" smtClean="0"/>
              <a:t>Python </a:t>
            </a:r>
            <a:r>
              <a:rPr lang="zh-CN" altLang="en-US" dirty="0" smtClean="0"/>
              <a:t>这样的系统里有许多高级数据机制可用，但要有效使用，有必要了解</a:t>
            </a:r>
            <a:r>
              <a:rPr lang="zh-CN" altLang="en-US" dirty="0" smtClean="0">
                <a:solidFill>
                  <a:srgbClr val="FF0000"/>
                </a:solidFill>
              </a:rPr>
              <a:t>数据结构的一些深入情况</a:t>
            </a:r>
            <a:r>
              <a:rPr lang="zh-CN" altLang="en-US" dirty="0" smtClean="0"/>
              <a:t>。</a:t>
            </a:r>
          </a:p>
        </p:txBody>
      </p:sp>
      <p:sp>
        <p:nvSpPr>
          <p:cNvPr id="53250" name="Rectangle 2"/>
          <p:cNvSpPr>
            <a:spLocks noGrp="1" noChangeArrowheads="1"/>
          </p:cNvSpPr>
          <p:nvPr>
            <p:ph type="title"/>
          </p:nvPr>
        </p:nvSpPr>
        <p:spPr/>
        <p:txBody>
          <a:bodyPr>
            <a:normAutofit fontScale="90000"/>
          </a:bodyPr>
          <a:lstStyle/>
          <a:p>
            <a:r>
              <a:rPr lang="zh-CN" altLang="en-US" smtClean="0"/>
              <a:t>效率陷阱</a:t>
            </a:r>
          </a:p>
        </p:txBody>
      </p:sp>
    </p:spTree>
    <p:extLst>
      <p:ext uri="{BB962C8B-B14F-4D97-AF65-F5344CB8AC3E}">
        <p14:creationId xmlns:p14="http://schemas.microsoft.com/office/powerpoint/2010/main" val="2119642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变位词判断算法</a:t>
            </a:r>
            <a:r>
              <a:rPr lang="en-US" altLang="zh-CN" dirty="0" smtClean="0"/>
              <a:t>1:PPT</a:t>
            </a:r>
            <a:r>
              <a:rPr lang="zh-CN" altLang="en-US" dirty="0" smtClean="0"/>
              <a:t>实现</a:t>
            </a:r>
            <a:endParaRPr lang="zh-CN" altLang="en-US" dirty="0"/>
          </a:p>
        </p:txBody>
      </p:sp>
      <p:sp>
        <p:nvSpPr>
          <p:cNvPr id="4" name="Rectangle 1"/>
          <p:cNvSpPr>
            <a:spLocks noChangeArrowheads="1"/>
          </p:cNvSpPr>
          <p:nvPr/>
        </p:nvSpPr>
        <p:spPr bwMode="auto">
          <a:xfrm>
            <a:off x="323529" y="1093240"/>
            <a:ext cx="7666985"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anagramSolution1(s1,s2):</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alist = </a:t>
            </a:r>
            <a:r>
              <a:rPr kumimoji="0" lang="zh-CN" altLang="zh-CN" sz="15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pos1 = </a:t>
            </a: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b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stillOK =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True</a:t>
            </a:r>
            <a:b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while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pos1 &lt; </a:t>
            </a:r>
            <a:r>
              <a:rPr kumimoji="0" lang="zh-CN" altLang="zh-CN" sz="15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and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stillOK:</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pos2 = </a:t>
            </a: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b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found =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False</a:t>
            </a:r>
            <a:b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while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pos2 &lt; </a:t>
            </a:r>
            <a:r>
              <a:rPr kumimoji="0" lang="zh-CN" altLang="zh-CN" sz="15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and not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found:</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s1[pos1] == alist[pos2]:</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found =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True</a:t>
            </a:r>
            <a:b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pos2 = pos2+</a:t>
            </a: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found:</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pos1 = pos1+</a:t>
            </a: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alist[pos2] =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None</a:t>
            </a:r>
            <a:b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stillOK = </a:t>
            </a: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False</a:t>
            </a:r>
            <a:b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5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a:t>
            </a:r>
            <a:r>
              <a:rPr kumimoji="0" lang="zh-CN" altLang="zh-CN" sz="15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stillOK</a:t>
            </a:r>
            <a:endParaRPr kumimoji="0" lang="zh-CN" altLang="zh-CN"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 name="椭圆形标注 1"/>
          <p:cNvSpPr/>
          <p:nvPr/>
        </p:nvSpPr>
        <p:spPr>
          <a:xfrm>
            <a:off x="5652120" y="2137420"/>
            <a:ext cx="936104" cy="64007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r>
              <a:rPr lang="en-US" altLang="zh-CN" baseline="30000" dirty="0" smtClean="0"/>
              <a:t>2</a:t>
            </a:r>
            <a:r>
              <a:rPr lang="en-US" altLang="zh-CN" dirty="0" smtClean="0"/>
              <a: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60818863"/>
              </p:ext>
            </p:extLst>
          </p:nvPr>
        </p:nvGraphicFramePr>
        <p:xfrm>
          <a:off x="4157020" y="3417562"/>
          <a:ext cx="4015380" cy="812800"/>
        </p:xfrm>
        <a:graphic>
          <a:graphicData uri="http://schemas.openxmlformats.org/drawingml/2006/table">
            <a:tbl>
              <a:tblPr firstRow="1" bandRow="1">
                <a:tableStyleId>{5C22544A-7EE6-4342-B048-85BDC9FD1C3A}</a:tableStyleId>
              </a:tblPr>
              <a:tblGrid>
                <a:gridCol w="669230"/>
                <a:gridCol w="669230"/>
                <a:gridCol w="669230"/>
                <a:gridCol w="669230"/>
                <a:gridCol w="669230"/>
                <a:gridCol w="669230"/>
              </a:tblGrid>
              <a:tr h="406400">
                <a:tc>
                  <a:txBody>
                    <a:bodyPr/>
                    <a:lstStyle/>
                    <a:p>
                      <a:r>
                        <a:rPr lang="en-US" altLang="zh-CN" sz="2000" dirty="0" smtClean="0"/>
                        <a:t>p</a:t>
                      </a:r>
                      <a:endParaRPr lang="zh-CN" altLang="en-US" sz="2000" dirty="0"/>
                    </a:p>
                  </a:txBody>
                  <a:tcPr marT="50800" marB="50800"/>
                </a:tc>
                <a:tc>
                  <a:txBody>
                    <a:bodyPr/>
                    <a:lstStyle/>
                    <a:p>
                      <a:r>
                        <a:rPr lang="en-US" altLang="zh-CN" sz="2000" dirty="0" smtClean="0"/>
                        <a:t>y</a:t>
                      </a:r>
                      <a:endParaRPr lang="zh-CN" altLang="en-US" sz="2000" dirty="0"/>
                    </a:p>
                  </a:txBody>
                  <a:tcPr marT="50800" marB="50800"/>
                </a:tc>
                <a:tc>
                  <a:txBody>
                    <a:bodyPr/>
                    <a:lstStyle/>
                    <a:p>
                      <a:r>
                        <a:rPr lang="en-US" altLang="zh-CN" sz="2000" dirty="0" smtClean="0"/>
                        <a:t>t</a:t>
                      </a:r>
                      <a:endParaRPr lang="zh-CN" altLang="en-US" sz="2000" dirty="0"/>
                    </a:p>
                  </a:txBody>
                  <a:tcPr marT="50800" marB="50800"/>
                </a:tc>
                <a:tc>
                  <a:txBody>
                    <a:bodyPr/>
                    <a:lstStyle/>
                    <a:p>
                      <a:r>
                        <a:rPr lang="en-US" altLang="zh-CN" sz="2000" dirty="0" smtClean="0"/>
                        <a:t>h</a:t>
                      </a:r>
                      <a:endParaRPr lang="zh-CN" altLang="en-US" sz="2000" dirty="0"/>
                    </a:p>
                  </a:txBody>
                  <a:tcPr marT="50800" marB="50800"/>
                </a:tc>
                <a:tc>
                  <a:txBody>
                    <a:bodyPr/>
                    <a:lstStyle/>
                    <a:p>
                      <a:r>
                        <a:rPr lang="en-US" altLang="zh-CN" sz="2000" dirty="0" smtClean="0"/>
                        <a:t>o</a:t>
                      </a:r>
                      <a:endParaRPr lang="zh-CN" altLang="en-US" sz="2000" dirty="0"/>
                    </a:p>
                  </a:txBody>
                  <a:tcPr marT="50800" marB="50800"/>
                </a:tc>
                <a:tc>
                  <a:txBody>
                    <a:bodyPr/>
                    <a:lstStyle/>
                    <a:p>
                      <a:r>
                        <a:rPr lang="en-US" altLang="zh-CN" sz="2000" dirty="0" smtClean="0"/>
                        <a:t>n</a:t>
                      </a:r>
                      <a:endParaRPr lang="zh-CN" altLang="en-US" sz="2000" dirty="0"/>
                    </a:p>
                  </a:txBody>
                  <a:tcPr marT="50800" marB="50800"/>
                </a:tc>
              </a:tr>
              <a:tr h="406400">
                <a:tc>
                  <a:txBody>
                    <a:bodyPr/>
                    <a:lstStyle/>
                    <a:p>
                      <a:r>
                        <a:rPr lang="en-US" altLang="zh-CN" sz="2000" dirty="0" smtClean="0"/>
                        <a:t>t</a:t>
                      </a:r>
                      <a:endParaRPr lang="zh-CN" altLang="en-US" sz="2000" dirty="0"/>
                    </a:p>
                  </a:txBody>
                  <a:tcPr marT="50800" marB="50800"/>
                </a:tc>
                <a:tc>
                  <a:txBody>
                    <a:bodyPr/>
                    <a:lstStyle/>
                    <a:p>
                      <a:r>
                        <a:rPr lang="en-US" altLang="zh-CN" sz="2000" dirty="0" smtClean="0"/>
                        <a:t>y</a:t>
                      </a:r>
                      <a:endParaRPr lang="zh-CN" altLang="en-US" sz="2000" dirty="0"/>
                    </a:p>
                  </a:txBody>
                  <a:tcPr marT="50800" marB="50800"/>
                </a:tc>
                <a:tc>
                  <a:txBody>
                    <a:bodyPr/>
                    <a:lstStyle/>
                    <a:p>
                      <a:r>
                        <a:rPr lang="en-US" altLang="zh-CN" sz="2000" dirty="0" smtClean="0"/>
                        <a:t>p</a:t>
                      </a:r>
                      <a:endParaRPr lang="zh-CN" altLang="en-US" sz="2000" dirty="0"/>
                    </a:p>
                  </a:txBody>
                  <a:tcPr marT="50800" marB="50800"/>
                </a:tc>
                <a:tc>
                  <a:txBody>
                    <a:bodyPr/>
                    <a:lstStyle/>
                    <a:p>
                      <a:r>
                        <a:rPr lang="en-US" altLang="zh-CN" sz="2000" dirty="0" smtClean="0"/>
                        <a:t>h</a:t>
                      </a:r>
                      <a:endParaRPr lang="zh-CN" altLang="en-US" sz="2000" dirty="0"/>
                    </a:p>
                  </a:txBody>
                  <a:tcPr marT="50800" marB="50800"/>
                </a:tc>
                <a:tc>
                  <a:txBody>
                    <a:bodyPr/>
                    <a:lstStyle/>
                    <a:p>
                      <a:r>
                        <a:rPr lang="en-US" altLang="zh-CN" sz="2000" dirty="0" smtClean="0"/>
                        <a:t>o</a:t>
                      </a:r>
                      <a:endParaRPr lang="zh-CN" altLang="en-US" sz="2000" dirty="0"/>
                    </a:p>
                  </a:txBody>
                  <a:tcPr marT="50800" marB="50800"/>
                </a:tc>
                <a:tc>
                  <a:txBody>
                    <a:bodyPr/>
                    <a:lstStyle/>
                    <a:p>
                      <a:r>
                        <a:rPr lang="en-US" altLang="zh-CN" sz="2000" dirty="0" smtClean="0"/>
                        <a:t>n</a:t>
                      </a:r>
                      <a:endParaRPr lang="zh-CN" altLang="en-US" sz="2000" dirty="0"/>
                    </a:p>
                  </a:txBody>
                  <a:tcPr marT="50800" marB="50800"/>
                </a:tc>
              </a:tr>
            </a:tbl>
          </a:graphicData>
        </a:graphic>
      </p:graphicFrame>
    </p:spTree>
    <p:extLst>
      <p:ext uri="{BB962C8B-B14F-4D97-AF65-F5344CB8AC3E}">
        <p14:creationId xmlns:p14="http://schemas.microsoft.com/office/powerpoint/2010/main" val="62817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en-US" altLang="zh-CN" sz="2800" dirty="0"/>
              <a:t>Collection of Relational Data Elements</a:t>
            </a:r>
          </a:p>
          <a:p>
            <a:endParaRPr lang="zh-CN" altLang="en-US" sz="2800" dirty="0"/>
          </a:p>
        </p:txBody>
      </p:sp>
      <p:sp>
        <p:nvSpPr>
          <p:cNvPr id="3" name="标题 2"/>
          <p:cNvSpPr>
            <a:spLocks noGrp="1"/>
          </p:cNvSpPr>
          <p:nvPr>
            <p:ph type="title"/>
          </p:nvPr>
        </p:nvSpPr>
        <p:spPr/>
        <p:txBody>
          <a:bodyPr>
            <a:normAutofit fontScale="90000"/>
          </a:bodyPr>
          <a:lstStyle/>
          <a:p>
            <a:pPr algn="l"/>
            <a:r>
              <a:rPr lang="en-US" altLang="zh-CN" dirty="0"/>
              <a:t>Data Structure</a:t>
            </a:r>
            <a:r>
              <a:rPr lang="zh-CN" altLang="en-US" dirty="0"/>
              <a:t>（数据结构）</a:t>
            </a:r>
          </a:p>
        </p:txBody>
      </p:sp>
      <p:sp>
        <p:nvSpPr>
          <p:cNvPr id="4" name="矩形 3"/>
          <p:cNvSpPr/>
          <p:nvPr/>
        </p:nvSpPr>
        <p:spPr>
          <a:xfrm>
            <a:off x="971600" y="1637198"/>
            <a:ext cx="6552728" cy="1200329"/>
          </a:xfrm>
          <a:prstGeom prst="rect">
            <a:avLst/>
          </a:prstGeom>
        </p:spPr>
        <p:txBody>
          <a:bodyPr wrap="square">
            <a:spAutoFit/>
          </a:bodyPr>
          <a:lstStyle/>
          <a:p>
            <a:r>
              <a:rPr lang="zh-CN" altLang="en-US" sz="2400" b="1" dirty="0">
                <a:solidFill>
                  <a:srgbClr val="00007D"/>
                </a:solidFill>
                <a:latin typeface="Comic Sans MS" pitchFamily="66" charset="0"/>
                <a:ea typeface="楷体_GB2312" pitchFamily="49" charset="-122"/>
              </a:rPr>
              <a:t>带</a:t>
            </a:r>
            <a:r>
              <a:rPr lang="zh-CN" altLang="en-US" sz="2400" b="1" dirty="0">
                <a:solidFill>
                  <a:srgbClr val="FF0000"/>
                </a:solidFill>
                <a:latin typeface="Comic Sans MS" pitchFamily="66" charset="0"/>
                <a:ea typeface="楷体_GB2312" pitchFamily="49" charset="-122"/>
              </a:rPr>
              <a:t>关系</a:t>
            </a:r>
            <a:r>
              <a:rPr lang="zh-CN" altLang="en-US" sz="2400" b="1" dirty="0">
                <a:solidFill>
                  <a:srgbClr val="00007D"/>
                </a:solidFill>
                <a:latin typeface="Comic Sans MS" pitchFamily="66" charset="0"/>
                <a:ea typeface="楷体_GB2312" pitchFamily="49" charset="-122"/>
              </a:rPr>
              <a:t>的数据元素的集合</a:t>
            </a:r>
            <a:r>
              <a:rPr lang="zh-CN" altLang="en-US" sz="2400" b="1" dirty="0" smtClean="0">
                <a:solidFill>
                  <a:srgbClr val="00007D"/>
                </a:solidFill>
                <a:latin typeface="Comic Sans MS" pitchFamily="66" charset="0"/>
                <a:ea typeface="楷体_GB2312" pitchFamily="49" charset="-122"/>
              </a:rPr>
              <a:t>；</a:t>
            </a:r>
            <a:endParaRPr lang="zh-CN" altLang="en-US" sz="2400" b="1" dirty="0">
              <a:solidFill>
                <a:srgbClr val="00007D"/>
              </a:solidFill>
              <a:latin typeface="Comic Sans MS" pitchFamily="66" charset="0"/>
              <a:ea typeface="楷体_GB2312" pitchFamily="49" charset="-122"/>
            </a:endParaRPr>
          </a:p>
          <a:p>
            <a:r>
              <a:rPr lang="zh-CN" altLang="en-US" sz="2400" b="1" dirty="0">
                <a:solidFill>
                  <a:srgbClr val="00007D"/>
                </a:solidFill>
                <a:latin typeface="Comic Sans MS" pitchFamily="66" charset="0"/>
                <a:ea typeface="楷体_GB2312" pitchFamily="49" charset="-122"/>
              </a:rPr>
              <a:t>相互之间存在一种或多种特定关系的数据元素的</a:t>
            </a:r>
            <a:r>
              <a:rPr lang="zh-CN" altLang="en-US" sz="2400" b="1" dirty="0" smtClean="0">
                <a:solidFill>
                  <a:srgbClr val="00007D"/>
                </a:solidFill>
                <a:latin typeface="Comic Sans MS" pitchFamily="66" charset="0"/>
                <a:ea typeface="楷体_GB2312" pitchFamily="49" charset="-122"/>
              </a:rPr>
              <a:t>集合</a:t>
            </a:r>
            <a:r>
              <a:rPr lang="zh-CN" altLang="en-US" sz="2400" b="1" dirty="0">
                <a:solidFill>
                  <a:srgbClr val="00007D"/>
                </a:solidFill>
                <a:latin typeface="Comic Sans MS" pitchFamily="66" charset="0"/>
                <a:ea typeface="楷体_GB2312" pitchFamily="49" charset="-122"/>
              </a:rPr>
              <a:t>；</a:t>
            </a:r>
          </a:p>
        </p:txBody>
      </p:sp>
      <p:sp>
        <p:nvSpPr>
          <p:cNvPr id="5" name="矩形 4"/>
          <p:cNvSpPr/>
          <p:nvPr/>
        </p:nvSpPr>
        <p:spPr>
          <a:xfrm>
            <a:off x="1130896" y="3145532"/>
            <a:ext cx="4572000" cy="1200329"/>
          </a:xfrm>
          <a:prstGeom prst="rect">
            <a:avLst/>
          </a:prstGeom>
        </p:spPr>
        <p:txBody>
          <a:bodyPr>
            <a:spAutoFit/>
          </a:bodyPr>
          <a:lstStyle/>
          <a:p>
            <a:r>
              <a:rPr lang="en-US" altLang="zh-CN" sz="2400" dirty="0" err="1" smtClean="0"/>
              <a:t>Data_Structures</a:t>
            </a:r>
            <a:r>
              <a:rPr lang="en-US" altLang="zh-CN" sz="2400" dirty="0" smtClean="0"/>
              <a:t> = (D, R)</a:t>
            </a:r>
            <a:endParaRPr lang="zh-CN" altLang="zh-CN" sz="2400" dirty="0" smtClean="0"/>
          </a:p>
          <a:p>
            <a:r>
              <a:rPr lang="zh-CN" altLang="zh-CN" sz="2400" dirty="0" smtClean="0"/>
              <a:t>其中</a:t>
            </a:r>
            <a:r>
              <a:rPr lang="en-US" altLang="zh-CN" sz="2400" dirty="0" smtClean="0"/>
              <a:t>: D </a:t>
            </a:r>
            <a:r>
              <a:rPr lang="zh-CN" altLang="zh-CN" sz="2400" dirty="0" smtClean="0"/>
              <a:t>是数据元素的有限集合，</a:t>
            </a:r>
          </a:p>
          <a:p>
            <a:r>
              <a:rPr lang="en-US" altLang="zh-CN" sz="2400" dirty="0" smtClean="0"/>
              <a:t>          R</a:t>
            </a:r>
            <a:r>
              <a:rPr lang="zh-CN" altLang="zh-CN" sz="2400" dirty="0" smtClean="0"/>
              <a:t>是 </a:t>
            </a:r>
            <a:r>
              <a:rPr lang="en-US" altLang="zh-CN" sz="2400" dirty="0" smtClean="0"/>
              <a:t>D</a:t>
            </a:r>
            <a:r>
              <a:rPr lang="zh-CN" altLang="zh-CN" sz="2400" dirty="0" smtClean="0"/>
              <a:t>上关系的有限集合。</a:t>
            </a:r>
            <a:endParaRPr lang="zh-CN" altLang="zh-CN" sz="2400" dirty="0"/>
          </a:p>
        </p:txBody>
      </p:sp>
      <p:sp>
        <p:nvSpPr>
          <p:cNvPr id="6" name="TextBox 5"/>
          <p:cNvSpPr txBox="1"/>
          <p:nvPr/>
        </p:nvSpPr>
        <p:spPr>
          <a:xfrm>
            <a:off x="1259632" y="4652685"/>
            <a:ext cx="2614818" cy="461665"/>
          </a:xfrm>
          <a:prstGeom prst="rect">
            <a:avLst/>
          </a:prstGeom>
          <a:noFill/>
        </p:spPr>
        <p:txBody>
          <a:bodyPr wrap="none" rtlCol="0">
            <a:spAutoFit/>
          </a:bodyPr>
          <a:lstStyle/>
          <a:p>
            <a:r>
              <a:rPr lang="zh-CN" altLang="en-US" sz="2400" dirty="0" smtClean="0"/>
              <a:t>结构 </a:t>
            </a:r>
            <a:r>
              <a:rPr lang="en-US" altLang="zh-CN" sz="2400" dirty="0" smtClean="0"/>
              <a:t>= </a:t>
            </a:r>
            <a:r>
              <a:rPr lang="zh-CN" altLang="en-US" sz="2400" dirty="0" smtClean="0">
                <a:solidFill>
                  <a:srgbClr val="FF0000"/>
                </a:solidFill>
              </a:rPr>
              <a:t>实体 </a:t>
            </a:r>
            <a:r>
              <a:rPr lang="en-US" altLang="zh-CN" sz="2400" dirty="0" smtClean="0">
                <a:solidFill>
                  <a:srgbClr val="FF0000"/>
                </a:solidFill>
              </a:rPr>
              <a:t>+ </a:t>
            </a:r>
            <a:r>
              <a:rPr lang="zh-CN" altLang="en-US" sz="2400" dirty="0" smtClean="0">
                <a:solidFill>
                  <a:srgbClr val="FF0000"/>
                </a:solidFill>
              </a:rPr>
              <a:t>关系</a:t>
            </a:r>
            <a:endParaRPr lang="zh-CN" altLang="en-US" sz="2400" dirty="0">
              <a:solidFill>
                <a:srgbClr val="FF0000"/>
              </a:solidFill>
            </a:endParaRPr>
          </a:p>
        </p:txBody>
      </p:sp>
      <p:pic>
        <p:nvPicPr>
          <p:cNvPr id="7" name="图片 2"/>
          <p:cNvPicPr>
            <a:picLocks noChangeAspect="1"/>
          </p:cNvPicPr>
          <p:nvPr/>
        </p:nvPicPr>
        <p:blipFill>
          <a:blip r:embed="rId2"/>
          <a:srcRect/>
          <a:stretch>
            <a:fillRect/>
          </a:stretch>
        </p:blipFill>
        <p:spPr bwMode="auto">
          <a:xfrm>
            <a:off x="6043458" y="2837527"/>
            <a:ext cx="2453485" cy="2106769"/>
          </a:xfrm>
          <a:prstGeom prst="rect">
            <a:avLst/>
          </a:prstGeom>
          <a:noFill/>
          <a:ln w="9525">
            <a:noFill/>
            <a:miter lim="800000"/>
            <a:headEnd/>
            <a:tailEnd/>
          </a:ln>
        </p:spPr>
      </p:pic>
    </p:spTree>
    <p:extLst>
      <p:ext uri="{BB962C8B-B14F-4D97-AF65-F5344CB8AC3E}">
        <p14:creationId xmlns:p14="http://schemas.microsoft.com/office/powerpoint/2010/main" val="44860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15616" y="1327073"/>
            <a:ext cx="6192688"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anagramSolution2(s1,s2):</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alist =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blist =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alist.sort()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blist.sort()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alist == blist: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b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2"/>
          <p:cNvSpPr>
            <a:spLocks noGrp="1"/>
          </p:cNvSpPr>
          <p:nvPr>
            <p:ph type="title"/>
          </p:nvPr>
        </p:nvSpPr>
        <p:spPr/>
        <p:txBody>
          <a:bodyPr>
            <a:normAutofit fontScale="90000"/>
          </a:bodyPr>
          <a:lstStyle/>
          <a:p>
            <a:r>
              <a:rPr lang="zh-CN" altLang="en-US" dirty="0" smtClean="0"/>
              <a:t>变位词判断算法</a:t>
            </a:r>
            <a:r>
              <a:rPr lang="en-US" altLang="zh-CN" dirty="0" smtClean="0"/>
              <a:t>2:PPT</a:t>
            </a:r>
            <a:r>
              <a:rPr lang="zh-CN" altLang="en-US" dirty="0" smtClean="0"/>
              <a:t>实现</a:t>
            </a:r>
            <a:endParaRPr lang="zh-CN" altLang="en-US" dirty="0"/>
          </a:p>
        </p:txBody>
      </p:sp>
      <p:sp>
        <p:nvSpPr>
          <p:cNvPr id="6" name="Rectangle 2"/>
          <p:cNvSpPr>
            <a:spLocks noChangeArrowheads="1"/>
          </p:cNvSpPr>
          <p:nvPr/>
        </p:nvSpPr>
        <p:spPr bwMode="auto">
          <a:xfrm>
            <a:off x="4932040" y="1762669"/>
            <a:ext cx="3960440" cy="1323439"/>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main1_3(a, b): </a:t>
            </a:r>
            <a:endParaRPr kumimoji="0" lang="en-US"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复杂度</a:t>
            </a: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o</a:t>
            </a:r>
            <a: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n*log(n)</a:t>
            </a:r>
            <a: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b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sorted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 ==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sorted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(b):</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是变位词</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不是变位词</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endParaRPr kumimoji="0" lang="zh-CN"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椭圆形标注 6"/>
          <p:cNvSpPr/>
          <p:nvPr/>
        </p:nvSpPr>
        <p:spPr>
          <a:xfrm>
            <a:off x="5207514" y="3159632"/>
            <a:ext cx="1380710" cy="64007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a:t>
            </a:r>
            <a:r>
              <a:rPr lang="en-US" altLang="zh-CN" dirty="0" err="1" smtClean="0"/>
              <a:t>nlogn</a:t>
            </a:r>
            <a:r>
              <a:rPr lang="en-US" altLang="zh-CN" dirty="0" smtClean="0"/>
              <a:t>)</a:t>
            </a:r>
            <a:endParaRPr lang="zh-CN" altLang="en-US" dirty="0"/>
          </a:p>
        </p:txBody>
      </p:sp>
    </p:spTree>
    <p:extLst>
      <p:ext uri="{BB962C8B-B14F-4D97-AF65-F5344CB8AC3E}">
        <p14:creationId xmlns:p14="http://schemas.microsoft.com/office/powerpoint/2010/main" val="155984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15516" y="1097902"/>
            <a:ext cx="6048672"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anagramSolution3(s1, s2):</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k =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26</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b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26</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(k):</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order1 =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ord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(s1[i])-</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ord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a[order1]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order2 =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ord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(s2[i])-</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ord</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b[order2]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    </a:t>
            </a:r>
            <a:b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en-US"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26</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a[i] != b[i]:</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b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True</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2"/>
          <p:cNvSpPr>
            <a:spLocks noGrp="1"/>
          </p:cNvSpPr>
          <p:nvPr>
            <p:ph type="title"/>
          </p:nvPr>
        </p:nvSpPr>
        <p:spPr/>
        <p:txBody>
          <a:bodyPr>
            <a:normAutofit fontScale="90000"/>
          </a:bodyPr>
          <a:lstStyle/>
          <a:p>
            <a:r>
              <a:rPr lang="zh-CN" altLang="en-US" dirty="0" smtClean="0"/>
              <a:t>变位词判断算法</a:t>
            </a:r>
            <a:r>
              <a:rPr lang="en-US" altLang="zh-CN" dirty="0" smtClean="0"/>
              <a:t>3:PPT</a:t>
            </a:r>
            <a:r>
              <a:rPr lang="zh-CN" altLang="en-US" dirty="0" smtClean="0"/>
              <a:t>实现</a:t>
            </a:r>
            <a:endParaRPr lang="zh-CN" altLang="en-US" dirty="0"/>
          </a:p>
        </p:txBody>
      </p:sp>
      <p:sp>
        <p:nvSpPr>
          <p:cNvPr id="6" name="Rectangle 2"/>
          <p:cNvSpPr>
            <a:spLocks noChangeArrowheads="1"/>
          </p:cNvSpPr>
          <p:nvPr/>
        </p:nvSpPr>
        <p:spPr bwMode="auto">
          <a:xfrm>
            <a:off x="5075548" y="1162280"/>
            <a:ext cx="3888432" cy="1169551"/>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main1_2(a, b):  </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复杂度</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o</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n</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b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from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collections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import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Counter</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Counter(a) == Counter(b):</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4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是变位词</a:t>
            </a:r>
            <a:r>
              <a:rPr kumimoji="0" lang="zh-CN" altLang="zh-CN" sz="1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4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不是变位词</a:t>
            </a:r>
            <a:r>
              <a:rPr kumimoji="0" lang="zh-CN" altLang="zh-CN" sz="14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椭圆形标注 6"/>
          <p:cNvSpPr/>
          <p:nvPr/>
        </p:nvSpPr>
        <p:spPr>
          <a:xfrm>
            <a:off x="6264188" y="610123"/>
            <a:ext cx="936104" cy="64007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endParaRPr lang="zh-CN" altLang="en-US" dirty="0"/>
          </a:p>
        </p:txBody>
      </p:sp>
      <p:sp>
        <p:nvSpPr>
          <p:cNvPr id="2" name="Rectangle 1"/>
          <p:cNvSpPr>
            <a:spLocks noChangeArrowheads="1"/>
          </p:cNvSpPr>
          <p:nvPr/>
        </p:nvSpPr>
        <p:spPr bwMode="auto">
          <a:xfrm>
            <a:off x="5021241" y="2687078"/>
            <a:ext cx="3887924" cy="2693045"/>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anagramSolution3(s1, s2):</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dicta =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dictb =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dicta[i] = dicta.get(i, </a:t>
            </a: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dictb[i] = dictb.get(i, </a:t>
            </a: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dicta == dictb:</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b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3442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0" y="-342856"/>
            <a:ext cx="4608034" cy="3920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298" y="-342855"/>
            <a:ext cx="4563593" cy="38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78" y="1541575"/>
            <a:ext cx="4677851" cy="4133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6673" y="1952892"/>
            <a:ext cx="4388734" cy="380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1026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23528" y="1401661"/>
            <a:ext cx="4176464" cy="3323987"/>
          </a:xfrm>
          <a:prstGeom prst="rect">
            <a:avLst/>
          </a:prstGeom>
          <a:solidFill>
            <a:schemeClr val="tx2">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check_anagram(x, y):</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新建列表</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lst1,</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放入所有</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x</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的字母，一个一个来清除，最后如果</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y</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的列表</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lst2</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是空集就可以。</a:t>
            </a:r>
            <a:b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r>
            <a:b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en-US"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 =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(x)</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lst2 =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(y)</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lst2:</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lst2.remove(i)</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lst2 ==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b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7"/>
          <p:cNvSpPr>
            <a:spLocks noGrp="1"/>
          </p:cNvSpPr>
          <p:nvPr>
            <p:ph type="title"/>
          </p:nvPr>
        </p:nvSpPr>
        <p:spPr/>
        <p:txBody>
          <a:bodyPr>
            <a:normAutofit fontScale="90000"/>
          </a:bodyPr>
          <a:lstStyle/>
          <a:p>
            <a:r>
              <a:rPr lang="zh-CN" altLang="en-US" dirty="0" smtClean="0"/>
              <a:t>变位词</a:t>
            </a:r>
            <a:r>
              <a:rPr lang="zh-CN" altLang="en-US" dirty="0"/>
              <a:t>判断</a:t>
            </a:r>
            <a:r>
              <a:rPr lang="zh-CN" altLang="en-US" dirty="0" smtClean="0"/>
              <a:t>算法：同学实现</a:t>
            </a:r>
            <a:endParaRPr lang="zh-CN" altLang="en-US" dirty="0"/>
          </a:p>
        </p:txBody>
      </p:sp>
      <p:sp>
        <p:nvSpPr>
          <p:cNvPr id="6" name="Rectangle 1"/>
          <p:cNvSpPr>
            <a:spLocks noChangeArrowheads="1"/>
          </p:cNvSpPr>
          <p:nvPr/>
        </p:nvSpPr>
        <p:spPr bwMode="auto">
          <a:xfrm>
            <a:off x="4860032" y="1370174"/>
            <a:ext cx="4211960" cy="2031325"/>
          </a:xfrm>
          <a:prstGeom prst="rect">
            <a:avLst/>
          </a:prstGeom>
          <a:solidFill>
            <a:schemeClr val="accent2">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Anagram1(s1,s2):</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lst1 =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(s1)</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lst2 =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(s2)</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k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(lst2)):</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lst1[i] == lst2[k]:</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0" i="0" u="none" strike="noStrike" cap="none" normalizeH="0" baseline="0" dirty="0" smtClean="0">
                <a:ln>
                  <a:noFill/>
                </a:ln>
                <a:solidFill>
                  <a:srgbClr val="FF0000"/>
                </a:solidFill>
                <a:effectLst/>
                <a:latin typeface="Consolas" pitchFamily="49" charset="0"/>
                <a:ea typeface="宋体" pitchFamily="2" charset="-122"/>
                <a:cs typeface="宋体" pitchFamily="2" charset="-122"/>
              </a:rPr>
              <a:t>lst2.remove(lst2[k])</a:t>
            </a:r>
            <a:br>
              <a:rPr kumimoji="0" lang="zh-CN" altLang="zh-CN" sz="1400" b="0" i="0" u="none" strike="noStrike" cap="none" normalizeH="0" baseline="0" dirty="0" smtClean="0">
                <a:ln>
                  <a:noFill/>
                </a:ln>
                <a:solidFill>
                  <a:srgbClr val="FF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break</a:t>
            </a:r>
            <a:b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True 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lst2 == []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else False</a:t>
            </a:r>
            <a:endParaRPr kumimoji="0" lang="zh-CN"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椭圆形标注 6"/>
          <p:cNvSpPr/>
          <p:nvPr/>
        </p:nvSpPr>
        <p:spPr>
          <a:xfrm>
            <a:off x="6821996" y="3897616"/>
            <a:ext cx="1296144" cy="640071"/>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r>
              <a:rPr lang="en-US" altLang="zh-CN" baseline="30000" dirty="0" smtClean="0"/>
              <a:t>2</a:t>
            </a:r>
            <a:r>
              <a:rPr lang="en-US" altLang="zh-CN" dirty="0" smtClean="0"/>
              <a:t>)</a:t>
            </a:r>
            <a:endParaRPr lang="zh-CN" altLang="en-US" dirty="0"/>
          </a:p>
        </p:txBody>
      </p:sp>
    </p:spTree>
    <p:extLst>
      <p:ext uri="{BB962C8B-B14F-4D97-AF65-F5344CB8AC3E}">
        <p14:creationId xmlns:p14="http://schemas.microsoft.com/office/powerpoint/2010/main" val="586333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变位词判断</a:t>
            </a:r>
            <a:r>
              <a:rPr lang="zh-CN" altLang="en-US" dirty="0" smtClean="0"/>
              <a:t>算法：同学实现</a:t>
            </a:r>
            <a:endParaRPr lang="zh-CN" altLang="en-US" dirty="0"/>
          </a:p>
        </p:txBody>
      </p:sp>
      <p:sp>
        <p:nvSpPr>
          <p:cNvPr id="4" name="Rectangle 1"/>
          <p:cNvSpPr>
            <a:spLocks noChangeArrowheads="1"/>
          </p:cNvSpPr>
          <p:nvPr/>
        </p:nvSpPr>
        <p:spPr bwMode="auto">
          <a:xfrm>
            <a:off x="755576" y="1650882"/>
            <a:ext cx="6624736" cy="1323439"/>
          </a:xfrm>
          <a:prstGeom prst="rect">
            <a:avLst/>
          </a:prstGeom>
          <a:solidFill>
            <a:schemeClr val="accent1">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main1_1(a, b):  </a:t>
            </a:r>
            <a:r>
              <a:rPr kumimoji="0" lang="zh-CN" altLang="zh-CN" sz="20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复杂度</a:t>
            </a:r>
            <a:r>
              <a:rPr kumimoji="0" lang="zh-CN" altLang="zh-CN" sz="20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o</a:t>
            </a: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r>
              <a:rPr kumimoji="0" lang="zh-CN" altLang="zh-CN" sz="20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n</a:t>
            </a: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b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set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 ==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set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(b):</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0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0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是变位词</a:t>
            </a:r>
            <a:r>
              <a:rPr kumimoji="0" lang="zh-CN" altLang="zh-CN" sz="20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0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000" b="1" i="0" u="none" strike="noStrike" cap="none" normalizeH="0" baseline="0" dirty="0" smtClean="0">
                <a:ln>
                  <a:noFill/>
                </a:ln>
                <a:solidFill>
                  <a:srgbClr val="008080"/>
                </a:solidFill>
                <a:effectLst/>
                <a:latin typeface="Arial Unicode MS" pitchFamily="34" charset="-122"/>
                <a:ea typeface="Arial Unicode MS" pitchFamily="34" charset="-122"/>
                <a:cs typeface="Arial Unicode MS" pitchFamily="34" charset="-122"/>
              </a:rPr>
              <a:t>不是变位词</a:t>
            </a:r>
            <a:r>
              <a:rPr kumimoji="0" lang="zh-CN" altLang="zh-CN" sz="2000" b="1" i="0" u="none" strike="noStrike" cap="none" normalizeH="0" baseline="0" dirty="0" smtClean="0">
                <a:ln>
                  <a:noFill/>
                </a:ln>
                <a:solidFill>
                  <a:srgbClr val="008080"/>
                </a:solidFill>
                <a:effectLst/>
                <a:latin typeface="Consolas" pitchFamily="49" charset="0"/>
                <a:ea typeface="宋体" pitchFamily="2" charset="-122"/>
                <a:cs typeface="宋体" pitchFamily="2" charset="-122"/>
              </a:rPr>
              <a: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endParaRPr kumimoji="0" lang="zh-CN" altLang="zh-CN"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extBox 4"/>
          <p:cNvSpPr txBox="1"/>
          <p:nvPr/>
        </p:nvSpPr>
        <p:spPr>
          <a:xfrm>
            <a:off x="4355977" y="4217651"/>
            <a:ext cx="2954655" cy="369332"/>
          </a:xfrm>
          <a:prstGeom prst="rect">
            <a:avLst/>
          </a:prstGeom>
          <a:noFill/>
        </p:spPr>
        <p:txBody>
          <a:bodyPr wrap="none" rtlCol="0">
            <a:spAutoFit/>
          </a:bodyPr>
          <a:lstStyle/>
          <a:p>
            <a:r>
              <a:rPr lang="zh-CN" altLang="en-US" dirty="0" smtClean="0">
                <a:solidFill>
                  <a:srgbClr val="FF0000"/>
                </a:solidFill>
              </a:rPr>
              <a:t>字符串中有重复字符时错误</a:t>
            </a:r>
            <a:endParaRPr lang="zh-CN" altLang="en-US" dirty="0">
              <a:solidFill>
                <a:srgbClr val="FF0000"/>
              </a:solidFill>
            </a:endParaRPr>
          </a:p>
        </p:txBody>
      </p:sp>
    </p:spTree>
    <p:extLst>
      <p:ext uri="{BB962C8B-B14F-4D97-AF65-F5344CB8AC3E}">
        <p14:creationId xmlns:p14="http://schemas.microsoft.com/office/powerpoint/2010/main" val="1354180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0" y="1221353"/>
            <a:ext cx="4032448" cy="3046988"/>
          </a:xfrm>
          <a:prstGeom prst="rect">
            <a:avLst/>
          </a:prstGeom>
          <a:solidFill>
            <a:schemeClr val="bg1">
              <a:lumMod val="85000"/>
            </a:schemeClr>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en-US"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anagram4</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 b):</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6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判断变位词</a:t>
            </a: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3</a:t>
            </a:r>
            <a:b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br>
            <a:r>
              <a:rPr kumimoji="0" lang="zh-CN" altLang="zh-CN" sz="16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FF0000"/>
                </a:solidFill>
                <a:effectLst/>
                <a:latin typeface="Consolas" pitchFamily="49" charset="0"/>
                <a:ea typeface="宋体" pitchFamily="2" charset="-122"/>
                <a:cs typeface="宋体" pitchFamily="2" charset="-122"/>
              </a:rPr>
              <a:t>set(a) == set(b)</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list_b =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(b)</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list_b:</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FF0000"/>
                </a:solidFill>
                <a:effectLst/>
                <a:latin typeface="Consolas" pitchFamily="49" charset="0"/>
                <a:ea typeface="宋体" pitchFamily="2" charset="-122"/>
                <a:cs typeface="宋体" pitchFamily="2" charset="-122"/>
              </a:rPr>
              <a:t>list_b.remove(i)</a:t>
            </a:r>
            <a:br>
              <a:rPr kumimoji="0" lang="zh-CN" altLang="zh-CN" sz="1600" b="0" i="0" u="none" strike="noStrike" cap="none" normalizeH="0" baseline="0" dirty="0" smtClean="0">
                <a:ln>
                  <a:noFill/>
                </a:ln>
                <a:solidFill>
                  <a:srgbClr val="FF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else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b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True</a:t>
            </a:r>
            <a:b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endParaRPr kumimoji="0" lang="zh-CN"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标题 7"/>
          <p:cNvSpPr>
            <a:spLocks noGrp="1"/>
          </p:cNvSpPr>
          <p:nvPr>
            <p:ph type="title"/>
          </p:nvPr>
        </p:nvSpPr>
        <p:spPr/>
        <p:txBody>
          <a:bodyPr>
            <a:normAutofit fontScale="90000"/>
          </a:bodyPr>
          <a:lstStyle/>
          <a:p>
            <a:r>
              <a:rPr lang="zh-CN" altLang="en-US" dirty="0" smtClean="0"/>
              <a:t>变位词</a:t>
            </a:r>
            <a:r>
              <a:rPr lang="zh-CN" altLang="en-US" dirty="0"/>
              <a:t>判断</a:t>
            </a:r>
            <a:r>
              <a:rPr lang="zh-CN" altLang="en-US" dirty="0" smtClean="0"/>
              <a:t>算法：同学实现</a:t>
            </a:r>
            <a:endParaRPr lang="zh-CN" altLang="en-US" dirty="0"/>
          </a:p>
        </p:txBody>
      </p:sp>
      <p:sp>
        <p:nvSpPr>
          <p:cNvPr id="6" name="Rectangle 2"/>
          <p:cNvSpPr>
            <a:spLocks noChangeArrowheads="1"/>
          </p:cNvSpPr>
          <p:nvPr/>
        </p:nvSpPr>
        <p:spPr bwMode="auto">
          <a:xfrm>
            <a:off x="4067944" y="1101235"/>
            <a:ext cx="4968552" cy="3754874"/>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check_anagram</a:t>
            </a:r>
            <a:r>
              <a:rPr kumimoji="0" lang="en-US"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4</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(x,y):</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lst1=</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(x)</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lst2=</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(y)</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将元素存入集合</a:t>
            </a:r>
            <a:b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en-US"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set1=</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set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set2=</a:t>
            </a: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set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(lst2)</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set1 != set2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b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set1:</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如果列表中的元素出现次数不相同，返回</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False</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a:t>
            </a:r>
            <a:endParaRPr kumimoji="0" lang="en-US"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14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如果相同接着看下一个，都没问题，返回</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True</a:t>
            </a:r>
            <a:b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b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en-US"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4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lst1.count(i) != lst2.count(i):</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False</a:t>
            </a:r>
            <a:b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else</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540103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539553" y="1088965"/>
            <a:ext cx="3108543" cy="4170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p1(n):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 = </a:t>
            </a:r>
            <a:r>
              <a:rPr kumimoji="0" lang="zh-CN" altLang="zh-CN" sz="13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list</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3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data</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p2(n):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 = [i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3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data</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p3(n):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 =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3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data.append(i)</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data</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p4(n):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 = []</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3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data.insert(i, i)</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3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data</a:t>
            </a:r>
            <a:br>
              <a:rPr kumimoji="0" lang="zh-CN" altLang="zh-CN" sz="13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矩形 4"/>
          <p:cNvSpPr/>
          <p:nvPr/>
        </p:nvSpPr>
        <p:spPr>
          <a:xfrm>
            <a:off x="3923928" y="857278"/>
            <a:ext cx="4572000" cy="2739211"/>
          </a:xfrm>
          <a:prstGeom prst="rect">
            <a:avLst/>
          </a:prstGeom>
        </p:spPr>
        <p:txBody>
          <a:bodyPr>
            <a:spAutoFit/>
          </a:bodyPr>
          <a:lstStyle/>
          <a:p>
            <a:pPr lvl="0" fontAlgn="base">
              <a:spcBef>
                <a:spcPct val="0"/>
              </a:spcBef>
              <a:spcAft>
                <a:spcPct val="0"/>
              </a:spcAft>
            </a:pPr>
            <a:r>
              <a:rPr lang="zh-CN" altLang="zh-CN" dirty="0">
                <a:solidFill>
                  <a:srgbClr val="000000"/>
                </a:solidFill>
                <a:latin typeface="Consolas" pitchFamily="49" charset="0"/>
                <a:ea typeface="宋体" pitchFamily="2" charset="-122"/>
                <a:cs typeface="宋体" pitchFamily="2" charset="-122"/>
              </a:rPr>
              <a:t/>
            </a:r>
            <a:br>
              <a:rPr lang="zh-CN" altLang="zh-CN" dirty="0">
                <a:solidFill>
                  <a:srgbClr val="000000"/>
                </a:solidFill>
                <a:latin typeface="Consolas" pitchFamily="49" charset="0"/>
                <a:ea typeface="宋体" pitchFamily="2" charset="-122"/>
                <a:cs typeface="宋体" pitchFamily="2" charset="-122"/>
              </a:rPr>
            </a:b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p5(n):</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data =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for </a:t>
            </a:r>
            <a:r>
              <a:rPr lang="zh-CN" altLang="zh-CN" sz="1400" dirty="0">
                <a:solidFill>
                  <a:srgbClr val="000000"/>
                </a:solidFill>
                <a:latin typeface="Consolas" pitchFamily="49" charset="0"/>
                <a:ea typeface="宋体" pitchFamily="2" charset="-122"/>
                <a:cs typeface="宋体" pitchFamily="2" charset="-122"/>
              </a:rPr>
              <a:t>i </a:t>
            </a:r>
            <a:r>
              <a:rPr lang="zh-CN" altLang="zh-CN" sz="1400" b="1" dirty="0">
                <a:solidFill>
                  <a:srgbClr val="000080"/>
                </a:solidFill>
                <a:latin typeface="Consolas" pitchFamily="49" charset="0"/>
                <a:ea typeface="宋体" pitchFamily="2" charset="-122"/>
                <a:cs typeface="宋体" pitchFamily="2" charset="-122"/>
              </a:rPr>
              <a:t>in </a:t>
            </a:r>
            <a:r>
              <a:rPr lang="zh-CN" altLang="zh-CN" sz="1400" dirty="0">
                <a:solidFill>
                  <a:srgbClr val="000080"/>
                </a:solidFill>
                <a:latin typeface="Consolas" pitchFamily="49" charset="0"/>
                <a:ea typeface="宋体" pitchFamily="2" charset="-122"/>
                <a:cs typeface="宋体" pitchFamily="2" charset="-122"/>
              </a:rPr>
              <a:t>range</a:t>
            </a:r>
            <a:r>
              <a:rPr lang="zh-CN" altLang="zh-CN" sz="1400" dirty="0">
                <a:solidFill>
                  <a:srgbClr val="000000"/>
                </a:solidFill>
                <a:latin typeface="Consolas" pitchFamily="49" charset="0"/>
                <a:ea typeface="宋体" pitchFamily="2" charset="-122"/>
                <a:cs typeface="宋体" pitchFamily="2" charset="-122"/>
              </a:rPr>
              <a:t>(n):</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data = data + [i]</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000000"/>
                </a:solidFill>
                <a:latin typeface="Consolas" pitchFamily="49" charset="0"/>
                <a:ea typeface="宋体" pitchFamily="2" charset="-122"/>
                <a:cs typeface="宋体" pitchFamily="2" charset="-122"/>
              </a:rPr>
              <a:t>data</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p6(n):</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data =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for </a:t>
            </a:r>
            <a:r>
              <a:rPr lang="zh-CN" altLang="zh-CN" sz="1400" dirty="0">
                <a:solidFill>
                  <a:srgbClr val="000000"/>
                </a:solidFill>
                <a:latin typeface="Consolas" pitchFamily="49" charset="0"/>
                <a:ea typeface="宋体" pitchFamily="2" charset="-122"/>
                <a:cs typeface="宋体" pitchFamily="2" charset="-122"/>
              </a:rPr>
              <a:t>i </a:t>
            </a:r>
            <a:r>
              <a:rPr lang="zh-CN" altLang="zh-CN" sz="1400" b="1" dirty="0">
                <a:solidFill>
                  <a:srgbClr val="000080"/>
                </a:solidFill>
                <a:latin typeface="Consolas" pitchFamily="49" charset="0"/>
                <a:ea typeface="宋体" pitchFamily="2" charset="-122"/>
                <a:cs typeface="宋体" pitchFamily="2" charset="-122"/>
              </a:rPr>
              <a:t>in </a:t>
            </a:r>
            <a:r>
              <a:rPr lang="zh-CN" altLang="zh-CN" sz="1400" dirty="0">
                <a:solidFill>
                  <a:srgbClr val="000080"/>
                </a:solidFill>
                <a:latin typeface="Consolas" pitchFamily="49" charset="0"/>
                <a:ea typeface="宋体" pitchFamily="2" charset="-122"/>
                <a:cs typeface="宋体" pitchFamily="2" charset="-122"/>
              </a:rPr>
              <a:t>range</a:t>
            </a:r>
            <a:r>
              <a:rPr lang="zh-CN" altLang="zh-CN" sz="1400" dirty="0">
                <a:solidFill>
                  <a:srgbClr val="000000"/>
                </a:solidFill>
                <a:latin typeface="Consolas" pitchFamily="49" charset="0"/>
                <a:ea typeface="宋体" pitchFamily="2" charset="-122"/>
                <a:cs typeface="宋体" pitchFamily="2" charset="-122"/>
              </a:rPr>
              <a:t>(n-</a:t>
            </a:r>
            <a:r>
              <a:rPr lang="zh-CN" altLang="zh-CN" sz="1400" dirty="0">
                <a:solidFill>
                  <a:srgbClr val="0000FF"/>
                </a:solidFill>
                <a:latin typeface="Consolas" pitchFamily="49" charset="0"/>
                <a:ea typeface="宋体" pitchFamily="2" charset="-122"/>
                <a:cs typeface="宋体" pitchFamily="2" charset="-122"/>
              </a:rPr>
              <a:t>1</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0000FF"/>
                </a:solidFill>
                <a:latin typeface="Consolas" pitchFamily="49" charset="0"/>
                <a:ea typeface="宋体" pitchFamily="2" charset="-122"/>
                <a:cs typeface="宋体" pitchFamily="2" charset="-122"/>
              </a:rPr>
              <a:t>1</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0000FF"/>
                </a:solidFill>
                <a:latin typeface="Consolas" pitchFamily="49" charset="0"/>
                <a:ea typeface="宋体" pitchFamily="2" charset="-122"/>
                <a:cs typeface="宋体" pitchFamily="2" charset="-122"/>
              </a:rPr>
              <a:t>1</a:t>
            </a:r>
            <a:r>
              <a:rPr lang="zh-CN" altLang="zh-CN" sz="1400" dirty="0">
                <a:solidFill>
                  <a:srgbClr val="000000"/>
                </a:solidFill>
                <a:latin typeface="Consolas" pitchFamily="49" charset="0"/>
                <a:ea typeface="宋体" pitchFamily="2" charset="-122"/>
                <a:cs typeface="宋体" pitchFamily="2" charset="-122"/>
              </a:rPr>
              <a:t>):</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data.insert(</a:t>
            </a:r>
            <a:r>
              <a:rPr lang="zh-CN" altLang="zh-CN" sz="1400" dirty="0">
                <a:solidFill>
                  <a:srgbClr val="0000FF"/>
                </a:solidFill>
                <a:latin typeface="Consolas" pitchFamily="49" charset="0"/>
                <a:ea typeface="宋体" pitchFamily="2" charset="-122"/>
                <a:cs typeface="宋体" pitchFamily="2" charset="-122"/>
              </a:rPr>
              <a:t>0</a:t>
            </a:r>
            <a:r>
              <a:rPr lang="zh-CN" altLang="zh-CN" sz="1400" dirty="0">
                <a:solidFill>
                  <a:srgbClr val="000000"/>
                </a:solidFill>
                <a:latin typeface="Consolas" pitchFamily="49" charset="0"/>
                <a:ea typeface="宋体" pitchFamily="2" charset="-122"/>
                <a:cs typeface="宋体" pitchFamily="2" charset="-122"/>
              </a:rPr>
              <a:t>, i)</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000000"/>
                </a:solidFill>
                <a:latin typeface="Consolas" pitchFamily="49" charset="0"/>
                <a:ea typeface="宋体" pitchFamily="2" charset="-122"/>
                <a:cs typeface="宋体" pitchFamily="2" charset="-122"/>
              </a:rPr>
              <a:t>data</a:t>
            </a:r>
            <a:endParaRPr lang="zh-CN" altLang="zh-CN" dirty="0">
              <a:latin typeface="Arial" pitchFamily="34" charset="0"/>
              <a:ea typeface="宋体" pitchFamily="2" charset="-122"/>
              <a:cs typeface="宋体" pitchFamily="2" charset="-122"/>
            </a:endParaRPr>
          </a:p>
        </p:txBody>
      </p:sp>
      <p:sp>
        <p:nvSpPr>
          <p:cNvPr id="6" name="标题 7"/>
          <p:cNvSpPr>
            <a:spLocks noGrp="1"/>
          </p:cNvSpPr>
          <p:nvPr>
            <p:ph type="title"/>
          </p:nvPr>
        </p:nvSpPr>
        <p:spPr>
          <a:xfrm>
            <a:off x="1107969" y="156946"/>
            <a:ext cx="7676104" cy="540314"/>
          </a:xfrm>
        </p:spPr>
        <p:txBody>
          <a:bodyPr>
            <a:normAutofit fontScale="90000"/>
          </a:bodyPr>
          <a:lstStyle/>
          <a:p>
            <a:r>
              <a:rPr lang="zh-CN" altLang="en-US" dirty="0" smtClean="0"/>
              <a:t>生成</a:t>
            </a:r>
            <a:r>
              <a:rPr lang="en-US" altLang="zh-CN" dirty="0" smtClean="0"/>
              <a:t>list</a:t>
            </a:r>
            <a:r>
              <a:rPr lang="zh-CN" altLang="en-US" dirty="0" smtClean="0"/>
              <a:t>的不同方法</a:t>
            </a:r>
            <a:endParaRPr lang="zh-CN" altLang="en-US" dirty="0"/>
          </a:p>
        </p:txBody>
      </p:sp>
    </p:spTree>
    <p:extLst>
      <p:ext uri="{BB962C8B-B14F-4D97-AF65-F5344CB8AC3E}">
        <p14:creationId xmlns:p14="http://schemas.microsoft.com/office/powerpoint/2010/main" val="1317324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9" y="697260"/>
            <a:ext cx="9158288" cy="4053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704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搜索法</a:t>
            </a:r>
            <a:endParaRPr lang="en-US" altLang="zh-CN" dirty="0" smtClean="0"/>
          </a:p>
          <a:p>
            <a:r>
              <a:rPr lang="zh-CN" altLang="en-US" dirty="0" smtClean="0"/>
              <a:t>排序法</a:t>
            </a:r>
            <a:endParaRPr lang="en-US" altLang="zh-CN" dirty="0" smtClean="0"/>
          </a:p>
          <a:p>
            <a:r>
              <a:rPr lang="zh-CN" altLang="en-US" dirty="0" smtClean="0"/>
              <a:t>集合法</a:t>
            </a:r>
            <a:endParaRPr lang="en-US" altLang="zh-CN" dirty="0" smtClean="0"/>
          </a:p>
          <a:p>
            <a:r>
              <a:rPr lang="zh-CN" altLang="en-US" dirty="0" smtClean="0"/>
              <a:t>字典法</a:t>
            </a:r>
            <a:endParaRPr lang="en-US" altLang="zh-CN" dirty="0" smtClean="0"/>
          </a:p>
          <a:p>
            <a:r>
              <a:rPr lang="en-US" altLang="zh-CN" dirty="0" smtClean="0"/>
              <a:t>…</a:t>
            </a:r>
          </a:p>
        </p:txBody>
      </p:sp>
      <p:sp>
        <p:nvSpPr>
          <p:cNvPr id="2" name="标题 1"/>
          <p:cNvSpPr>
            <a:spLocks noGrp="1"/>
          </p:cNvSpPr>
          <p:nvPr>
            <p:ph type="title"/>
          </p:nvPr>
        </p:nvSpPr>
        <p:spPr/>
        <p:txBody>
          <a:bodyPr>
            <a:normAutofit fontScale="90000"/>
          </a:bodyPr>
          <a:lstStyle/>
          <a:p>
            <a:r>
              <a:rPr lang="zh-CN" altLang="en-US" dirty="0"/>
              <a:t>判断</a:t>
            </a:r>
            <a:r>
              <a:rPr lang="en-US" altLang="zh-CN" dirty="0"/>
              <a:t>list</a:t>
            </a:r>
            <a:r>
              <a:rPr lang="zh-CN" altLang="en-US" dirty="0" smtClean="0"/>
              <a:t>中是否</a:t>
            </a:r>
            <a:r>
              <a:rPr lang="zh-CN" altLang="en-US" dirty="0"/>
              <a:t>有重复元素</a:t>
            </a:r>
          </a:p>
        </p:txBody>
      </p:sp>
    </p:spTree>
    <p:extLst>
      <p:ext uri="{BB962C8B-B14F-4D97-AF65-F5344CB8AC3E}">
        <p14:creationId xmlns:p14="http://schemas.microsoft.com/office/powerpoint/2010/main" val="548121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方法一：搜索法</a:t>
            </a:r>
            <a:endParaRPr lang="zh-CN" altLang="en-US" dirty="0"/>
          </a:p>
        </p:txBody>
      </p:sp>
      <p:sp>
        <p:nvSpPr>
          <p:cNvPr id="4" name="Rectangle 1"/>
          <p:cNvSpPr>
            <a:spLocks noChangeArrowheads="1"/>
          </p:cNvSpPr>
          <p:nvPr/>
        </p:nvSpPr>
        <p:spPr bwMode="auto">
          <a:xfrm>
            <a:off x="899592" y="1581942"/>
            <a:ext cx="720080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has_repetitive1(lst):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j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a:t>
            </a: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lst[i] == lst[j]:</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b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False</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圆角矩形标注 4"/>
          <p:cNvSpPr/>
          <p:nvPr/>
        </p:nvSpPr>
        <p:spPr>
          <a:xfrm>
            <a:off x="7020272" y="2057411"/>
            <a:ext cx="1224136" cy="560062"/>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r>
              <a:rPr lang="en-US" altLang="zh-CN" baseline="30000" dirty="0" smtClean="0"/>
              <a:t>2</a:t>
            </a:r>
            <a:r>
              <a:rPr lang="en-US" altLang="zh-CN" dirty="0" smtClean="0"/>
              <a:t>)</a:t>
            </a:r>
            <a:endParaRPr lang="zh-CN" altLang="en-US" dirty="0"/>
          </a:p>
        </p:txBody>
      </p:sp>
    </p:spTree>
    <p:extLst>
      <p:ext uri="{BB962C8B-B14F-4D97-AF65-F5344CB8AC3E}">
        <p14:creationId xmlns:p14="http://schemas.microsoft.com/office/powerpoint/2010/main" val="38642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9896" y="816286"/>
            <a:ext cx="3312368" cy="4524315"/>
          </a:xfrm>
          <a:prstGeom prst="rect">
            <a:avLst/>
          </a:prstGeom>
        </p:spPr>
        <p:txBody>
          <a:bodyPr wrap="square">
            <a:spAutoFit/>
          </a:bodyPr>
          <a:lstStyle/>
          <a:p>
            <a:pPr indent="269240"/>
            <a:r>
              <a:rPr lang="zh-CN" altLang="zh-CN" sz="2400" b="1" dirty="0"/>
              <a:t>最外面的大圆圈表示数据这个大集合，标识为</a:t>
            </a:r>
            <a:r>
              <a:rPr lang="en-US" altLang="zh-CN" sz="2400" b="1" dirty="0"/>
              <a:t>A</a:t>
            </a:r>
            <a:r>
              <a:rPr lang="zh-CN" altLang="zh-CN" sz="2400" b="1" dirty="0"/>
              <a:t>和</a:t>
            </a:r>
            <a:r>
              <a:rPr lang="en-US" altLang="zh-CN" sz="2400" b="1" dirty="0"/>
              <a:t>B</a:t>
            </a:r>
            <a:r>
              <a:rPr lang="zh-CN" altLang="zh-CN" sz="2400" b="1" dirty="0"/>
              <a:t>的两个圆圈分别表示</a:t>
            </a:r>
            <a:r>
              <a:rPr lang="en-US" altLang="zh-CN" sz="2400" b="1" dirty="0"/>
              <a:t>2</a:t>
            </a:r>
            <a:r>
              <a:rPr lang="zh-CN" altLang="zh-CN" sz="2400" b="1" dirty="0"/>
              <a:t>个数据对象集合，除此之外的各个较小的圆圈表示各种不同大小的数据元素，两个数据对象</a:t>
            </a:r>
            <a:r>
              <a:rPr lang="en-US" altLang="zh-CN" sz="2400" b="1" dirty="0"/>
              <a:t>A</a:t>
            </a:r>
            <a:r>
              <a:rPr lang="zh-CN" altLang="zh-CN" sz="2400" b="1" dirty="0"/>
              <a:t>、</a:t>
            </a:r>
            <a:r>
              <a:rPr lang="en-US" altLang="zh-CN" sz="2400" b="1" dirty="0"/>
              <a:t>B</a:t>
            </a:r>
            <a:r>
              <a:rPr lang="zh-CN" altLang="zh-CN" sz="2400" b="1" dirty="0"/>
              <a:t>中分别包含了若干个相同类型的数据元素，</a:t>
            </a:r>
            <a:r>
              <a:rPr lang="en-US" altLang="zh-CN" sz="2400" b="1" dirty="0"/>
              <a:t>B</a:t>
            </a:r>
            <a:r>
              <a:rPr lang="zh-CN" altLang="zh-CN" sz="2400" b="1" dirty="0"/>
              <a:t>数据对象中的数据元素之间存在关系，即形成了一种数据结构。</a:t>
            </a:r>
          </a:p>
        </p:txBody>
      </p:sp>
      <p:pic>
        <p:nvPicPr>
          <p:cNvPr id="57" name="Picture 8" descr="C:\Users\zhangyhdell\AppData\Local\Microsoft\Windows\INetCache\IE\DE25BVB7\Location_dot_blue.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157" y="26594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6545" y="1325954"/>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1" descr="C:\Users\zhangyhdell\AppData\Local\Microsoft\Windows\INetCache\IE\4XTF6PC8\64px-Location_dot_cya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5046" y="1367229"/>
            <a:ext cx="2254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2" descr="C:\Users\zhangyhdell\AppData\Local\Microsoft\Windows\INetCache\IE\ISFWQVIR\768px-Location_dot_red.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557" y="208636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3" descr="C:\Users\zhangyhdell\AppData\Local\Microsoft\Windows\INetCache\IE\E7M8865E\Location_dot_purple.sv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57137" y="1652142"/>
            <a:ext cx="615131" cy="61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4" descr="C:\Users\zhangyhdell\AppData\Local\Microsoft\Windows\INetCache\IE\TJGMUMEA\Yellow_Dot_by_DraGoth[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6095" y="2086367"/>
            <a:ext cx="4175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6" descr="C:\Users\zhangyhdell\AppData\Local\Microsoft\Windows\INetCache\IE\7G5TQA02\1024px-Locator_Dot.svg[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09433" y="3308742"/>
            <a:ext cx="4683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9" descr="C:\Users\zhangyhdell\AppData\Local\Microsoft\Windows\INetCache\IE\0DRD9SOZ\Location_dot_teal.svg[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64703" y="3686568"/>
            <a:ext cx="1427577" cy="142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8595" y="4018354"/>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0357" y="4442218"/>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1413" y="4696010"/>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782" y="4186629"/>
            <a:ext cx="2174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3482" y="4404118"/>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椭圆 69"/>
          <p:cNvSpPr/>
          <p:nvPr/>
        </p:nvSpPr>
        <p:spPr>
          <a:xfrm>
            <a:off x="4283968" y="659998"/>
            <a:ext cx="4608512" cy="4608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Picture 19" descr="C:\Users\zhangyhdell\AppData\Local\Microsoft\Windows\INetCache\IE\0DRD9SOZ\Location_dot_teal.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4008" y="2613839"/>
            <a:ext cx="1237762" cy="123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797" y="2801425"/>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1559" y="3225289"/>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3959" y="3377689"/>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3984" y="2969700"/>
            <a:ext cx="21748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4684" y="3187189"/>
            <a:ext cx="217488"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0" descr="C:\Users\zhangyhdell\AppData\Local\Microsoft\Windows\INetCache\IE\DE25BVB7\Location_dot_blue.sv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4457" y="4772615"/>
            <a:ext cx="2159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直接连接符 77"/>
          <p:cNvCxnSpPr>
            <a:endCxn id="68" idx="1"/>
          </p:cNvCxnSpPr>
          <p:nvPr/>
        </p:nvCxnSpPr>
        <p:spPr>
          <a:xfrm>
            <a:off x="6401481" y="4146544"/>
            <a:ext cx="271301" cy="1488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69" idx="3"/>
            <a:endCxn id="66" idx="1"/>
          </p:cNvCxnSpPr>
          <p:nvPr/>
        </p:nvCxnSpPr>
        <p:spPr>
          <a:xfrm>
            <a:off x="6140970" y="4512862"/>
            <a:ext cx="179387" cy="381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6695579" y="4404118"/>
            <a:ext cx="73322" cy="3114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endCxn id="67" idx="1"/>
          </p:cNvCxnSpPr>
          <p:nvPr/>
        </p:nvCxnSpPr>
        <p:spPr>
          <a:xfrm flipV="1">
            <a:off x="6320357" y="4804754"/>
            <a:ext cx="231056" cy="7660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917981" y="3322760"/>
            <a:ext cx="333746" cy="400110"/>
          </a:xfrm>
          <a:prstGeom prst="rect">
            <a:avLst/>
          </a:prstGeom>
          <a:noFill/>
        </p:spPr>
        <p:txBody>
          <a:bodyPr wrap="none" rtlCol="0">
            <a:spAutoFit/>
          </a:bodyPr>
          <a:lstStyle/>
          <a:p>
            <a:r>
              <a:rPr lang="en-US" altLang="zh-CN" sz="2000" smtClean="0"/>
              <a:t>A</a:t>
            </a:r>
            <a:endParaRPr lang="zh-CN" altLang="en-US" sz="2000"/>
          </a:p>
        </p:txBody>
      </p:sp>
      <p:sp>
        <p:nvSpPr>
          <p:cNvPr id="83" name="TextBox 82"/>
          <p:cNvSpPr txBox="1"/>
          <p:nvPr/>
        </p:nvSpPr>
        <p:spPr>
          <a:xfrm>
            <a:off x="6395149" y="3791584"/>
            <a:ext cx="333746" cy="400110"/>
          </a:xfrm>
          <a:prstGeom prst="rect">
            <a:avLst/>
          </a:prstGeom>
          <a:noFill/>
        </p:spPr>
        <p:txBody>
          <a:bodyPr wrap="none" rtlCol="0">
            <a:spAutoFit/>
          </a:bodyPr>
          <a:lstStyle/>
          <a:p>
            <a:r>
              <a:rPr lang="en-US" altLang="zh-CN" sz="2000" smtClean="0"/>
              <a:t>B</a:t>
            </a:r>
            <a:endParaRPr lang="zh-CN" altLang="en-US" sz="2000"/>
          </a:p>
        </p:txBody>
      </p:sp>
    </p:spTree>
    <p:extLst>
      <p:ext uri="{BB962C8B-B14F-4D97-AF65-F5344CB8AC3E}">
        <p14:creationId xmlns:p14="http://schemas.microsoft.com/office/powerpoint/2010/main" val="6742330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方法二：排序法</a:t>
            </a:r>
            <a:endParaRPr lang="zh-CN" altLang="en-US" dirty="0"/>
          </a:p>
        </p:txBody>
      </p:sp>
      <p:sp>
        <p:nvSpPr>
          <p:cNvPr id="6" name="圆角矩形标注 5"/>
          <p:cNvSpPr/>
          <p:nvPr/>
        </p:nvSpPr>
        <p:spPr>
          <a:xfrm>
            <a:off x="7020272" y="2057411"/>
            <a:ext cx="1224136" cy="560062"/>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a:t>
            </a:r>
            <a:r>
              <a:rPr lang="en-US" altLang="zh-CN" dirty="0" err="1" smtClean="0"/>
              <a:t>nlogn</a:t>
            </a:r>
            <a:r>
              <a:rPr lang="en-US" altLang="zh-CN" dirty="0" smtClean="0"/>
              <a:t>)</a:t>
            </a:r>
            <a:endParaRPr lang="zh-CN" altLang="en-US" dirty="0"/>
          </a:p>
        </p:txBody>
      </p:sp>
      <p:sp>
        <p:nvSpPr>
          <p:cNvPr id="4" name="Rectangle 1"/>
          <p:cNvSpPr>
            <a:spLocks noChangeArrowheads="1"/>
          </p:cNvSpPr>
          <p:nvPr/>
        </p:nvSpPr>
        <p:spPr bwMode="auto">
          <a:xfrm>
            <a:off x="899592" y="1180248"/>
            <a:ext cx="4968552"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has_repetitive2(lst):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blst =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sorted</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 </a:t>
            </a:r>
            <a:r>
              <a:rPr kumimoji="0" lang="zh-CN" altLang="zh-CN"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r>
            <a:br>
              <a:rPr kumimoji="0" lang="zh-CN" altLang="zh-CN"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(blst)-</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blst[i] == blst[i+</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True</a:t>
            </a:r>
            <a:b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False</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67551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方法三：集合法</a:t>
            </a:r>
            <a:endParaRPr lang="zh-CN" altLang="en-US" dirty="0"/>
          </a:p>
        </p:txBody>
      </p:sp>
      <p:sp>
        <p:nvSpPr>
          <p:cNvPr id="4" name="Rectangle 2"/>
          <p:cNvSpPr>
            <a:spLocks noChangeArrowheads="1"/>
          </p:cNvSpPr>
          <p:nvPr/>
        </p:nvSpPr>
        <p:spPr bwMode="auto">
          <a:xfrm>
            <a:off x="1187624" y="1473766"/>
            <a:ext cx="6336704"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has_repetitive3(lst): </a:t>
            </a:r>
            <a:endParaRPr kumimoji="0" lang="en-US"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list</a:t>
            </a: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中的元素必须是不可变类型</a:t>
            </a:r>
            <a:b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 !=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set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圆角矩形标注 4"/>
          <p:cNvSpPr/>
          <p:nvPr/>
        </p:nvSpPr>
        <p:spPr>
          <a:xfrm>
            <a:off x="7020272" y="2057411"/>
            <a:ext cx="1224136" cy="560062"/>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endParaRPr lang="zh-CN" altLang="en-US" dirty="0"/>
          </a:p>
        </p:txBody>
      </p:sp>
    </p:spTree>
    <p:extLst>
      <p:ext uri="{BB962C8B-B14F-4D97-AF65-F5344CB8AC3E}">
        <p14:creationId xmlns:p14="http://schemas.microsoft.com/office/powerpoint/2010/main" val="3531721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方法四：字典法</a:t>
            </a:r>
            <a:endParaRPr lang="zh-CN" altLang="en-US" dirty="0"/>
          </a:p>
        </p:txBody>
      </p:sp>
      <p:sp>
        <p:nvSpPr>
          <p:cNvPr id="5" name="圆角矩形标注 4"/>
          <p:cNvSpPr/>
          <p:nvPr/>
        </p:nvSpPr>
        <p:spPr>
          <a:xfrm>
            <a:off x="7020272" y="2057411"/>
            <a:ext cx="1224136" cy="560062"/>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O(n)</a:t>
            </a:r>
            <a:endParaRPr lang="zh-CN" altLang="en-US" dirty="0"/>
          </a:p>
        </p:txBody>
      </p:sp>
      <p:sp>
        <p:nvSpPr>
          <p:cNvPr id="6" name="Rectangle 2"/>
          <p:cNvSpPr>
            <a:spLocks noChangeArrowheads="1"/>
          </p:cNvSpPr>
          <p:nvPr/>
        </p:nvSpPr>
        <p:spPr bwMode="auto">
          <a:xfrm>
            <a:off x="683568" y="1194158"/>
            <a:ext cx="5328592"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has_repetitive4(lst):</a:t>
            </a:r>
            <a:endParaRPr kumimoji="0" lang="en-US"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endParaRPr>
          </a:p>
          <a:p>
            <a:pPr fontAlgn="base">
              <a:spcBef>
                <a:spcPct val="0"/>
              </a:spcBef>
              <a:spcAft>
                <a:spcPct val="0"/>
              </a:spcAft>
            </a:pP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0" i="1" u="none" strike="noStrike" cap="none" normalizeH="0" baseline="0" dirty="0" smtClean="0">
                <a:ln>
                  <a:noFill/>
                </a:ln>
                <a:solidFill>
                  <a:srgbClr val="808080"/>
                </a:solidFill>
                <a:effectLst/>
                <a:latin typeface="Consolas" pitchFamily="49" charset="0"/>
                <a:ea typeface="宋体" pitchFamily="2" charset="-122"/>
                <a:cs typeface="宋体" pitchFamily="2" charset="-122"/>
              </a:rPr>
              <a:t># list</a:t>
            </a: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中的元素必须是不可变类型</a:t>
            </a:r>
            <a:b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br>
            <a:r>
              <a:rPr kumimoji="0" lang="zh-CN"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en-US" altLang="zh-CN" sz="2000" b="0" i="1" u="none" strike="noStrike" cap="none" normalizeH="0" baseline="0" dirty="0" smtClean="0">
                <a:ln>
                  <a:noFill/>
                </a:ln>
                <a:solidFill>
                  <a:srgbClr val="808080"/>
                </a:solidFill>
                <a:effectLst/>
                <a:latin typeface="Arial Unicode MS" pitchFamily="34" charset="-122"/>
                <a:ea typeface="Arial Unicode MS" pitchFamily="34" charset="-122"/>
                <a:cs typeface="Arial Unicode MS" pitchFamily="34" charset="-122"/>
              </a:rPr>
              <a:t>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 = </a:t>
            </a:r>
            <a:r>
              <a:rPr kumimoji="0" lang="zh-CN" altLang="zh-CN" sz="20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dict</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v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d[v] = d.get(v, </a:t>
            </a: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 </a:t>
            </a: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d[v]&gt;</a:t>
            </a:r>
            <a:r>
              <a:rPr kumimoji="0" lang="zh-CN" altLang="zh-CN" sz="20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20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lang="zh-CN" altLang="zh-CN" sz="2000" b="1" dirty="0" smtClean="0">
                <a:solidFill>
                  <a:srgbClr val="000080"/>
                </a:solidFill>
                <a:latin typeface="Consolas" pitchFamily="49" charset="0"/>
                <a:ea typeface="宋体" pitchFamily="2" charset="-122"/>
                <a:cs typeface="宋体" pitchFamily="2" charset="-122"/>
              </a:rPr>
              <a:t>True</a:t>
            </a: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a:r>
            <a:b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20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return </a:t>
            </a:r>
            <a:r>
              <a:rPr lang="zh-CN" altLang="zh-CN" sz="2000" b="1" dirty="0">
                <a:solidFill>
                  <a:srgbClr val="000080"/>
                </a:solidFill>
                <a:latin typeface="Consolas" pitchFamily="49" charset="0"/>
                <a:ea typeface="宋体" pitchFamily="2" charset="-122"/>
                <a:cs typeface="宋体" pitchFamily="2" charset="-122"/>
              </a:rPr>
              <a:t>False</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1420842" y="4217651"/>
            <a:ext cx="4418197" cy="369332"/>
          </a:xfrm>
          <a:prstGeom prst="rect">
            <a:avLst/>
          </a:prstGeom>
          <a:noFill/>
        </p:spPr>
        <p:txBody>
          <a:bodyPr wrap="none" rtlCol="0">
            <a:spAutoFit/>
          </a:bodyPr>
          <a:lstStyle/>
          <a:p>
            <a:r>
              <a:rPr lang="zh-CN" altLang="en-US" dirty="0" smtClean="0"/>
              <a:t>字典法 </a:t>
            </a:r>
            <a:r>
              <a:rPr lang="en-US" altLang="zh-CN" dirty="0"/>
              <a:t>-----</a:t>
            </a:r>
            <a:r>
              <a:rPr lang="zh-CN" altLang="en-US" dirty="0"/>
              <a:t>   集合法</a:t>
            </a:r>
            <a:r>
              <a:rPr lang="en-US" altLang="zh-CN" dirty="0" smtClean="0"/>
              <a:t>----</a:t>
            </a:r>
            <a:r>
              <a:rPr lang="zh-CN" altLang="en-US" dirty="0" smtClean="0"/>
              <a:t>  排序法</a:t>
            </a:r>
            <a:r>
              <a:rPr lang="en-US" altLang="zh-CN" dirty="0" smtClean="0"/>
              <a:t>-----</a:t>
            </a:r>
            <a:r>
              <a:rPr lang="zh-CN" altLang="en-US" dirty="0" smtClean="0"/>
              <a:t>   搜索法</a:t>
            </a:r>
            <a:endParaRPr lang="zh-CN" altLang="en-US" dirty="0"/>
          </a:p>
        </p:txBody>
      </p:sp>
    </p:spTree>
    <p:extLst>
      <p:ext uri="{BB962C8B-B14F-4D97-AF65-F5344CB8AC3E}">
        <p14:creationId xmlns:p14="http://schemas.microsoft.com/office/powerpoint/2010/main" val="280447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随机序列表测试结果</a:t>
            </a:r>
            <a:endParaRPr lang="zh-CN" altLang="en-US" dirty="0"/>
          </a:p>
        </p:txBody>
      </p:sp>
      <p:sp>
        <p:nvSpPr>
          <p:cNvPr id="8" name="矩形 7"/>
          <p:cNvSpPr/>
          <p:nvPr/>
        </p:nvSpPr>
        <p:spPr>
          <a:xfrm>
            <a:off x="827584" y="1017296"/>
            <a:ext cx="7704856" cy="3416320"/>
          </a:xfrm>
          <a:prstGeom prst="rect">
            <a:avLst/>
          </a:prstGeom>
        </p:spPr>
        <p:txBody>
          <a:bodyPr wrap="square">
            <a:spAutoFit/>
          </a:bodyPr>
          <a:lstStyle/>
          <a:p>
            <a:r>
              <a:rPr lang="zh-CN" altLang="en-US" dirty="0"/>
              <a:t>搜索法</a:t>
            </a:r>
          </a:p>
          <a:p>
            <a:r>
              <a:rPr lang="en-US" altLang="zh-CN" dirty="0"/>
              <a:t>[0.2280472, 0.001388599999999851, 0.026689800000000652, 0.014976400000000112, 0.28888350000000074]</a:t>
            </a:r>
          </a:p>
          <a:p>
            <a:r>
              <a:rPr lang="zh-CN" altLang="en-US" dirty="0"/>
              <a:t>排序法</a:t>
            </a:r>
          </a:p>
          <a:p>
            <a:r>
              <a:rPr lang="en-US" altLang="zh-CN" dirty="0"/>
              <a:t>[0.2611249, 0.25610109999999997, 0.25508600000000037, 0.25890589999999936, 0.2649777999999996]</a:t>
            </a:r>
          </a:p>
          <a:p>
            <a:r>
              <a:rPr lang="zh-CN" altLang="en-US" dirty="0"/>
              <a:t>集合法</a:t>
            </a:r>
          </a:p>
          <a:p>
            <a:r>
              <a:rPr lang="en-US" altLang="zh-CN" dirty="0"/>
              <a:t>[0.15467160000000013, 0.1528094000000002, 0.1535631999999998, 0.15806810000000038, 0.1631228]</a:t>
            </a:r>
          </a:p>
          <a:p>
            <a:r>
              <a:rPr lang="zh-CN" altLang="en-US" dirty="0"/>
              <a:t>字典法</a:t>
            </a:r>
          </a:p>
          <a:p>
            <a:r>
              <a:rPr lang="en-US" altLang="zh-CN" dirty="0"/>
              <a:t>[7.300000000043383e-06, 7.800000000113272e-06, 6.800000000417583e-06, 7.499999999716067e-06, 6.5000000004644676e-06]</a:t>
            </a:r>
            <a:endParaRPr lang="zh-CN" altLang="en-US" dirty="0"/>
          </a:p>
        </p:txBody>
      </p:sp>
      <p:sp>
        <p:nvSpPr>
          <p:cNvPr id="11" name="TextBox 10"/>
          <p:cNvSpPr txBox="1"/>
          <p:nvPr/>
        </p:nvSpPr>
        <p:spPr>
          <a:xfrm>
            <a:off x="1547665" y="4857722"/>
            <a:ext cx="4418197" cy="369332"/>
          </a:xfrm>
          <a:prstGeom prst="rect">
            <a:avLst/>
          </a:prstGeom>
          <a:noFill/>
        </p:spPr>
        <p:txBody>
          <a:bodyPr wrap="none" rtlCol="0">
            <a:spAutoFit/>
          </a:bodyPr>
          <a:lstStyle/>
          <a:p>
            <a:r>
              <a:rPr lang="zh-CN" altLang="en-US" dirty="0" smtClean="0"/>
              <a:t>字典法 </a:t>
            </a:r>
            <a:r>
              <a:rPr lang="en-US" altLang="zh-CN" dirty="0"/>
              <a:t>-----</a:t>
            </a:r>
            <a:r>
              <a:rPr lang="zh-CN" altLang="en-US" dirty="0"/>
              <a:t>   集合法</a:t>
            </a:r>
            <a:r>
              <a:rPr lang="en-US" altLang="zh-CN" dirty="0" smtClean="0"/>
              <a:t>----</a:t>
            </a:r>
            <a:r>
              <a:rPr lang="zh-CN" altLang="en-US" dirty="0" smtClean="0"/>
              <a:t>  排序法</a:t>
            </a:r>
            <a:r>
              <a:rPr lang="en-US" altLang="zh-CN" dirty="0" smtClean="0"/>
              <a:t>-----</a:t>
            </a:r>
            <a:r>
              <a:rPr lang="zh-CN" altLang="en-US" dirty="0" smtClean="0"/>
              <a:t>   搜索法</a:t>
            </a:r>
            <a:endParaRPr lang="zh-CN" altLang="en-US" dirty="0"/>
          </a:p>
        </p:txBody>
      </p:sp>
      <p:sp>
        <p:nvSpPr>
          <p:cNvPr id="5" name="TextBox 4"/>
          <p:cNvSpPr txBox="1"/>
          <p:nvPr/>
        </p:nvSpPr>
        <p:spPr>
          <a:xfrm>
            <a:off x="3923929" y="5147307"/>
            <a:ext cx="646331" cy="369332"/>
          </a:xfrm>
          <a:prstGeom prst="rect">
            <a:avLst/>
          </a:prstGeom>
          <a:noFill/>
        </p:spPr>
        <p:txBody>
          <a:bodyPr wrap="none" rtlCol="0">
            <a:spAutoFit/>
          </a:bodyPr>
          <a:lstStyle/>
          <a:p>
            <a:r>
              <a:rPr lang="zh-CN" altLang="en-US" dirty="0" smtClean="0"/>
              <a: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57" y="855255"/>
            <a:ext cx="8727205" cy="396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1950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2870" y="937287"/>
            <a:ext cx="8241618" cy="3416320"/>
          </a:xfrm>
          <a:prstGeom prst="rect">
            <a:avLst/>
          </a:prstGeom>
        </p:spPr>
        <p:txBody>
          <a:bodyPr wrap="square">
            <a:spAutoFit/>
          </a:bodyPr>
          <a:lstStyle/>
          <a:p>
            <a:r>
              <a:rPr lang="zh-CN" altLang="en-US" dirty="0"/>
              <a:t>搜索法</a:t>
            </a:r>
          </a:p>
          <a:p>
            <a:r>
              <a:rPr lang="en-US" altLang="zh-CN" dirty="0"/>
              <a:t>[0.1402159, 0.13645519999999994, 0.13585369999999997, 0.17613710000000005, 0.13791280000000006]</a:t>
            </a:r>
          </a:p>
          <a:p>
            <a:r>
              <a:rPr lang="zh-CN" altLang="en-US" dirty="0"/>
              <a:t>排序法</a:t>
            </a:r>
          </a:p>
          <a:p>
            <a:r>
              <a:rPr lang="en-US" altLang="zh-CN" dirty="0"/>
              <a:t>[0.009631200000000006, 0.005372999999999961, 0.005852199999999974, 0.007120299999999968, 0.005818800000000124]</a:t>
            </a:r>
          </a:p>
          <a:p>
            <a:r>
              <a:rPr lang="zh-CN" altLang="en-US" dirty="0"/>
              <a:t>集合法</a:t>
            </a:r>
          </a:p>
          <a:p>
            <a:r>
              <a:rPr lang="en-US" altLang="zh-CN" dirty="0"/>
              <a:t>[0.06375030000000004, 0.05970529999999996, 0.06038659999999996, 0.05985010000000002, 0.06024309999999988]</a:t>
            </a:r>
          </a:p>
          <a:p>
            <a:r>
              <a:rPr lang="zh-CN" altLang="en-US" dirty="0"/>
              <a:t>字典法</a:t>
            </a:r>
          </a:p>
          <a:p>
            <a:r>
              <a:rPr lang="en-US" altLang="zh-CN" dirty="0"/>
              <a:t>[7.399999999990747e-06, 7.100000000037632e-06, 7.300000000043383e-06, 6.500000000020378e-06, 5.999999999950489e-06]</a:t>
            </a:r>
            <a:endParaRPr lang="zh-CN" altLang="en-US" dirty="0"/>
          </a:p>
        </p:txBody>
      </p:sp>
      <p:sp>
        <p:nvSpPr>
          <p:cNvPr id="5" name="标题 2"/>
          <p:cNvSpPr>
            <a:spLocks noGrp="1"/>
          </p:cNvSpPr>
          <p:nvPr>
            <p:ph type="title"/>
          </p:nvPr>
        </p:nvSpPr>
        <p:spPr/>
        <p:txBody>
          <a:bodyPr>
            <a:normAutofit fontScale="90000"/>
          </a:bodyPr>
          <a:lstStyle/>
          <a:p>
            <a:r>
              <a:rPr lang="zh-CN" altLang="en-US" dirty="0" smtClean="0"/>
              <a:t>表长</a:t>
            </a:r>
            <a:r>
              <a:rPr lang="en-US" altLang="zh-CN" dirty="0" smtClean="0"/>
              <a:t>100</a:t>
            </a:r>
            <a:r>
              <a:rPr lang="zh-CN" altLang="en-US" dirty="0" smtClean="0"/>
              <a:t>万的</a:t>
            </a:r>
            <a:r>
              <a:rPr lang="en-US" altLang="zh-CN" dirty="0" smtClean="0"/>
              <a:t>5</a:t>
            </a:r>
            <a:r>
              <a:rPr lang="zh-CN" altLang="en-US" dirty="0" smtClean="0"/>
              <a:t>个递增序列表测试数据</a:t>
            </a:r>
            <a:endParaRPr lang="zh-CN" altLang="en-US" dirty="0"/>
          </a:p>
        </p:txBody>
      </p:sp>
      <p:sp>
        <p:nvSpPr>
          <p:cNvPr id="7" name="TextBox 6"/>
          <p:cNvSpPr txBox="1"/>
          <p:nvPr/>
        </p:nvSpPr>
        <p:spPr>
          <a:xfrm>
            <a:off x="2051721" y="4741953"/>
            <a:ext cx="4418197" cy="369332"/>
          </a:xfrm>
          <a:prstGeom prst="rect">
            <a:avLst/>
          </a:prstGeom>
          <a:noFill/>
        </p:spPr>
        <p:txBody>
          <a:bodyPr wrap="none" rtlCol="0">
            <a:spAutoFit/>
          </a:bodyPr>
          <a:lstStyle/>
          <a:p>
            <a:r>
              <a:rPr lang="zh-CN" altLang="en-US" dirty="0" smtClean="0"/>
              <a:t>字典法 </a:t>
            </a:r>
            <a:r>
              <a:rPr lang="en-US" altLang="zh-CN" dirty="0"/>
              <a:t>-----</a:t>
            </a:r>
            <a:r>
              <a:rPr lang="zh-CN" altLang="en-US" dirty="0"/>
              <a:t>   集合法</a:t>
            </a:r>
            <a:r>
              <a:rPr lang="en-US" altLang="zh-CN" dirty="0" smtClean="0"/>
              <a:t>----</a:t>
            </a:r>
            <a:r>
              <a:rPr lang="zh-CN" altLang="en-US" dirty="0" smtClean="0"/>
              <a:t>  排序法</a:t>
            </a:r>
            <a:r>
              <a:rPr lang="en-US" altLang="zh-CN" dirty="0" smtClean="0"/>
              <a:t>-----</a:t>
            </a:r>
            <a:r>
              <a:rPr lang="zh-CN" altLang="en-US" dirty="0" smtClean="0"/>
              <a:t>   搜索法</a:t>
            </a:r>
            <a:endParaRPr lang="zh-CN" altLang="en-US" dirty="0"/>
          </a:p>
        </p:txBody>
      </p:sp>
      <p:sp>
        <p:nvSpPr>
          <p:cNvPr id="2" name="TextBox 1"/>
          <p:cNvSpPr txBox="1"/>
          <p:nvPr/>
        </p:nvSpPr>
        <p:spPr>
          <a:xfrm>
            <a:off x="3779913" y="5139267"/>
            <a:ext cx="646331" cy="369332"/>
          </a:xfrm>
          <a:prstGeom prst="rect">
            <a:avLst/>
          </a:prstGeom>
          <a:noFill/>
        </p:spPr>
        <p:txBody>
          <a:bodyPr wrap="none" rtlCol="0">
            <a:spAutoFit/>
          </a:bodyPr>
          <a:lstStyle/>
          <a:p>
            <a:r>
              <a:rPr lang="zh-CN" altLang="en-US" dirty="0" smtClean="0"/>
              <a:t>？？</a:t>
            </a:r>
            <a:endParaRPr lang="zh-CN" altLang="en-US" dirty="0"/>
          </a:p>
        </p:txBody>
      </p:sp>
    </p:spTree>
    <p:extLst>
      <p:ext uri="{BB962C8B-B14F-4D97-AF65-F5344CB8AC3E}">
        <p14:creationId xmlns:p14="http://schemas.microsoft.com/office/powerpoint/2010/main" val="361071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算法的空间复杂度</a:t>
            </a:r>
          </a:p>
        </p:txBody>
      </p:sp>
    </p:spTree>
    <p:extLst>
      <p:ext uri="{BB962C8B-B14F-4D97-AF65-F5344CB8AC3E}">
        <p14:creationId xmlns:p14="http://schemas.microsoft.com/office/powerpoint/2010/main" val="2261515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611561" y="937287"/>
            <a:ext cx="8053659" cy="4055893"/>
          </a:xfrm>
        </p:spPr>
        <p:txBody>
          <a:bodyPr/>
          <a:lstStyle/>
          <a:p>
            <a:r>
              <a:rPr lang="zh-CN" altLang="en-US" dirty="0" smtClean="0"/>
              <a:t>与算法</a:t>
            </a:r>
            <a:r>
              <a:rPr lang="zh-CN" altLang="en-US" dirty="0"/>
              <a:t>的时间复杂度类似，算法的空间复杂</a:t>
            </a:r>
            <a:r>
              <a:rPr lang="zh-CN" altLang="en-US" dirty="0" smtClean="0"/>
              <a:t>度也</a:t>
            </a:r>
            <a:r>
              <a:rPr lang="zh-CN" altLang="en-US" dirty="0"/>
              <a:t>认为是问题规模</a:t>
            </a:r>
            <a:r>
              <a:rPr lang="en-US" altLang="zh-CN" dirty="0"/>
              <a:t>n</a:t>
            </a:r>
            <a:r>
              <a:rPr lang="zh-CN" altLang="en-US" dirty="0"/>
              <a:t>的函数，并以数量级的形式给出，记</a:t>
            </a:r>
            <a:r>
              <a:rPr lang="zh-CN" altLang="en-US" dirty="0" smtClean="0"/>
              <a:t>作</a:t>
            </a:r>
            <a:r>
              <a:rPr lang="en-US" altLang="zh-CN" dirty="0" smtClean="0"/>
              <a:t>S(n</a:t>
            </a:r>
            <a:r>
              <a:rPr lang="en-US" altLang="zh-CN" dirty="0"/>
              <a:t>)=O(g(n))</a:t>
            </a:r>
          </a:p>
          <a:p>
            <a:r>
              <a:rPr lang="zh-CN" altLang="en-US" dirty="0" smtClean="0"/>
              <a:t>程序</a:t>
            </a:r>
            <a:r>
              <a:rPr lang="zh-CN" altLang="en-US" dirty="0"/>
              <a:t>在计算机运行时所占用的存储空间包括以下部分：输入数据所占用的存储空间，程序本身所占用的存储空间和临时变量所占用的存储空间</a:t>
            </a:r>
            <a:r>
              <a:rPr lang="zh-CN" altLang="en-US" dirty="0" smtClean="0"/>
              <a:t>。</a:t>
            </a:r>
            <a:endParaRPr lang="en-US" altLang="zh-CN" dirty="0" smtClean="0"/>
          </a:p>
          <a:p>
            <a:r>
              <a:rPr lang="zh-CN" altLang="en-US" dirty="0" smtClean="0"/>
              <a:t>在</a:t>
            </a:r>
            <a:r>
              <a:rPr lang="zh-CN" altLang="en-US" dirty="0"/>
              <a:t>对算法的空间复杂度进行研究时，只分析临时变量所占用的存储空间。</a:t>
            </a:r>
          </a:p>
          <a:p>
            <a:endParaRPr lang="zh-CN" altLang="en-US" dirty="0"/>
          </a:p>
        </p:txBody>
      </p:sp>
      <p:sp>
        <p:nvSpPr>
          <p:cNvPr id="5" name="标题 4"/>
          <p:cNvSpPr>
            <a:spLocks noGrp="1"/>
          </p:cNvSpPr>
          <p:nvPr>
            <p:ph type="title"/>
          </p:nvPr>
        </p:nvSpPr>
        <p:spPr/>
        <p:txBody>
          <a:bodyPr>
            <a:normAutofit fontScale="90000"/>
          </a:bodyPr>
          <a:lstStyle/>
          <a:p>
            <a:r>
              <a:rPr lang="zh-CN" altLang="en-US" dirty="0"/>
              <a:t>算法的空间复杂</a:t>
            </a:r>
            <a:r>
              <a:rPr lang="zh-CN" altLang="en-US" dirty="0" smtClean="0"/>
              <a:t>度</a:t>
            </a:r>
            <a:endParaRPr lang="zh-CN" altLang="en-US" dirty="0"/>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126</a:t>
            </a:fld>
            <a:endParaRPr lang="zh-CN" altLang="en-US">
              <a:solidFill>
                <a:prstClr val="white"/>
              </a:solidFill>
            </a:endParaRPr>
          </a:p>
        </p:txBody>
      </p:sp>
    </p:spTree>
    <p:extLst>
      <p:ext uri="{BB962C8B-B14F-4D97-AF65-F5344CB8AC3E}">
        <p14:creationId xmlns:p14="http://schemas.microsoft.com/office/powerpoint/2010/main" val="16365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smtClean="0"/>
              <a:t>举例</a:t>
            </a:r>
            <a:endParaRPr lang="zh-CN" altLang="en-US" dirty="0"/>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127</a:t>
            </a:fld>
            <a:endParaRPr lang="zh-CN" altLang="en-US">
              <a:solidFill>
                <a:prstClr val="white"/>
              </a:solidFill>
            </a:endParaRPr>
          </a:p>
        </p:txBody>
      </p:sp>
      <p:sp>
        <p:nvSpPr>
          <p:cNvPr id="5" name="矩形 4"/>
          <p:cNvSpPr/>
          <p:nvPr/>
        </p:nvSpPr>
        <p:spPr>
          <a:xfrm>
            <a:off x="971600" y="1097305"/>
            <a:ext cx="4572000" cy="1754326"/>
          </a:xfrm>
          <a:prstGeom prst="rect">
            <a:avLst/>
          </a:prstGeom>
        </p:spPr>
        <p:txBody>
          <a:bodyPr>
            <a:spAutoFit/>
          </a:bodyPr>
          <a:lstStyle/>
          <a:p>
            <a:pPr>
              <a:spcAft>
                <a:spcPts val="0"/>
              </a:spcAft>
            </a:pPr>
            <a:r>
              <a:rPr lang="en-US" altLang="zh-CN" b="1" kern="100" dirty="0">
                <a:solidFill>
                  <a:srgbClr val="000080"/>
                </a:solidFill>
                <a:latin typeface="Times New Roman"/>
                <a:cs typeface="??"/>
              </a:rPr>
              <a:t/>
            </a:r>
            <a:br>
              <a:rPr lang="en-US" altLang="zh-CN" b="1" kern="100" dirty="0">
                <a:solidFill>
                  <a:srgbClr val="000080"/>
                </a:solidFill>
                <a:latin typeface="Times New Roman"/>
                <a:cs typeface="??"/>
              </a:rPr>
            </a:br>
            <a:r>
              <a:rPr lang="en-US" altLang="zh-CN" kern="0" dirty="0" err="1">
                <a:solidFill>
                  <a:srgbClr val="000080"/>
                </a:solidFill>
                <a:latin typeface="Consolas"/>
                <a:cs typeface="宋体"/>
              </a:rPr>
              <a:t>def</a:t>
            </a:r>
            <a:r>
              <a:rPr lang="en-US" altLang="zh-CN" kern="0" dirty="0">
                <a:solidFill>
                  <a:srgbClr val="000080"/>
                </a:solidFill>
                <a:latin typeface="Consolas"/>
                <a:cs typeface="宋体"/>
              </a:rPr>
              <a:t> </a:t>
            </a:r>
            <a:r>
              <a:rPr lang="en-US" altLang="zh-CN" kern="0" dirty="0">
                <a:solidFill>
                  <a:srgbClr val="000000"/>
                </a:solidFill>
                <a:latin typeface="Consolas"/>
                <a:cs typeface="宋体"/>
              </a:rPr>
              <a:t>sum(</a:t>
            </a:r>
            <a:r>
              <a:rPr lang="en-US" altLang="zh-CN" kern="0" dirty="0" err="1">
                <a:solidFill>
                  <a:srgbClr val="000000"/>
                </a:solidFill>
                <a:latin typeface="Consolas"/>
                <a:cs typeface="宋体"/>
              </a:rPr>
              <a:t>lst</a:t>
            </a:r>
            <a:r>
              <a:rPr lang="en-US" altLang="zh-CN" kern="0" dirty="0">
                <a:solidFill>
                  <a:srgbClr val="000000"/>
                </a:solidFill>
                <a:latin typeface="Consolas"/>
                <a:cs typeface="宋体"/>
              </a:rPr>
              <a:t>):</a:t>
            </a:r>
            <a:br>
              <a:rPr lang="en-US" altLang="zh-CN" kern="0" dirty="0">
                <a:solidFill>
                  <a:srgbClr val="000000"/>
                </a:solidFill>
                <a:latin typeface="Consolas"/>
                <a:cs typeface="宋体"/>
              </a:rPr>
            </a:br>
            <a:r>
              <a:rPr lang="en-US" altLang="zh-CN" kern="0" dirty="0">
                <a:solidFill>
                  <a:srgbClr val="000000"/>
                </a:solidFill>
                <a:latin typeface="Consolas"/>
                <a:cs typeface="宋体"/>
              </a:rPr>
              <a:t>    result = </a:t>
            </a:r>
            <a:r>
              <a:rPr lang="en-US" altLang="zh-CN" kern="0" dirty="0">
                <a:solidFill>
                  <a:srgbClr val="0000FF"/>
                </a:solidFill>
                <a:latin typeface="Consolas"/>
                <a:cs typeface="宋体"/>
              </a:rPr>
              <a:t>0</a:t>
            </a:r>
            <a:br>
              <a:rPr lang="en-US" altLang="zh-CN" kern="0" dirty="0">
                <a:solidFill>
                  <a:srgbClr val="0000FF"/>
                </a:solidFill>
                <a:latin typeface="Consolas"/>
                <a:cs typeface="宋体"/>
              </a:rPr>
            </a:br>
            <a:r>
              <a:rPr lang="en-US" altLang="zh-CN" kern="0" dirty="0">
                <a:solidFill>
                  <a:srgbClr val="0000FF"/>
                </a:solidFill>
                <a:latin typeface="Consolas"/>
                <a:cs typeface="宋体"/>
              </a:rPr>
              <a:t>    </a:t>
            </a:r>
            <a:r>
              <a:rPr lang="en-US" altLang="zh-CN" kern="0" dirty="0">
                <a:solidFill>
                  <a:srgbClr val="000080"/>
                </a:solidFill>
                <a:latin typeface="Consolas"/>
                <a:cs typeface="宋体"/>
              </a:rPr>
              <a:t>for </a:t>
            </a:r>
            <a:r>
              <a:rPr lang="en-US" altLang="zh-CN" kern="0" dirty="0" err="1">
                <a:solidFill>
                  <a:srgbClr val="000000"/>
                </a:solidFill>
                <a:latin typeface="Consolas"/>
                <a:cs typeface="宋体"/>
              </a:rPr>
              <a:t>i</a:t>
            </a:r>
            <a:r>
              <a:rPr lang="en-US" altLang="zh-CN" kern="0" dirty="0">
                <a:solidFill>
                  <a:srgbClr val="000000"/>
                </a:solidFill>
                <a:latin typeface="Consolas"/>
                <a:cs typeface="宋体"/>
              </a:rPr>
              <a:t> </a:t>
            </a:r>
            <a:r>
              <a:rPr lang="en-US" altLang="zh-CN" kern="0" dirty="0">
                <a:solidFill>
                  <a:srgbClr val="000080"/>
                </a:solidFill>
                <a:latin typeface="Consolas"/>
                <a:cs typeface="宋体"/>
              </a:rPr>
              <a:t>in range</a:t>
            </a:r>
            <a:r>
              <a:rPr lang="en-US" altLang="zh-CN" kern="0" dirty="0">
                <a:solidFill>
                  <a:srgbClr val="000000"/>
                </a:solidFill>
                <a:latin typeface="Consolas"/>
                <a:cs typeface="宋体"/>
              </a:rPr>
              <a:t>(</a:t>
            </a:r>
            <a:r>
              <a:rPr lang="en-US" altLang="zh-CN" kern="0" dirty="0">
                <a:solidFill>
                  <a:srgbClr val="0000FF"/>
                </a:solidFill>
                <a:latin typeface="Consolas"/>
                <a:cs typeface="宋体"/>
              </a:rPr>
              <a:t>0</a:t>
            </a:r>
            <a:r>
              <a:rPr lang="en-US" altLang="zh-CN" kern="0" dirty="0">
                <a:solidFill>
                  <a:srgbClr val="000000"/>
                </a:solidFill>
                <a:latin typeface="Consolas"/>
                <a:cs typeface="宋体"/>
              </a:rPr>
              <a:t>, </a:t>
            </a:r>
            <a:r>
              <a:rPr lang="en-US" altLang="zh-CN" kern="0" dirty="0" err="1">
                <a:solidFill>
                  <a:srgbClr val="000080"/>
                </a:solidFill>
                <a:latin typeface="Consolas"/>
                <a:cs typeface="宋体"/>
              </a:rPr>
              <a:t>len</a:t>
            </a:r>
            <a:r>
              <a:rPr lang="en-US" altLang="zh-CN" kern="0" dirty="0">
                <a:solidFill>
                  <a:srgbClr val="000000"/>
                </a:solidFill>
                <a:latin typeface="Consolas"/>
                <a:cs typeface="宋体"/>
              </a:rPr>
              <a:t>(</a:t>
            </a:r>
            <a:r>
              <a:rPr lang="en-US" altLang="zh-CN" kern="0" dirty="0" err="1">
                <a:solidFill>
                  <a:srgbClr val="000000"/>
                </a:solidFill>
                <a:latin typeface="Consolas"/>
                <a:cs typeface="宋体"/>
              </a:rPr>
              <a:t>lst</a:t>
            </a:r>
            <a:r>
              <a:rPr lang="en-US" altLang="zh-CN" kern="0" dirty="0">
                <a:solidFill>
                  <a:srgbClr val="000000"/>
                </a:solidFill>
                <a:latin typeface="Consolas"/>
                <a:cs typeface="宋体"/>
              </a:rPr>
              <a:t>)):</a:t>
            </a:r>
            <a:br>
              <a:rPr lang="en-US" altLang="zh-CN" kern="0" dirty="0">
                <a:solidFill>
                  <a:srgbClr val="000000"/>
                </a:solidFill>
                <a:latin typeface="Consolas"/>
                <a:cs typeface="宋体"/>
              </a:rPr>
            </a:br>
            <a:r>
              <a:rPr lang="en-US" altLang="zh-CN" kern="0" dirty="0">
                <a:solidFill>
                  <a:srgbClr val="000000"/>
                </a:solidFill>
                <a:latin typeface="Consolas"/>
                <a:cs typeface="宋体"/>
              </a:rPr>
              <a:t>        result += </a:t>
            </a:r>
            <a:r>
              <a:rPr lang="en-US" altLang="zh-CN" kern="0" dirty="0" err="1">
                <a:solidFill>
                  <a:srgbClr val="000000"/>
                </a:solidFill>
                <a:latin typeface="Consolas"/>
                <a:cs typeface="宋体"/>
              </a:rPr>
              <a:t>lst</a:t>
            </a:r>
            <a:r>
              <a:rPr lang="en-US" altLang="zh-CN" kern="0" dirty="0">
                <a:solidFill>
                  <a:srgbClr val="000000"/>
                </a:solidFill>
                <a:latin typeface="Consolas"/>
                <a:cs typeface="宋体"/>
              </a:rPr>
              <a:t>[</a:t>
            </a:r>
            <a:r>
              <a:rPr lang="en-US" altLang="zh-CN" kern="0" dirty="0" err="1">
                <a:solidFill>
                  <a:srgbClr val="000000"/>
                </a:solidFill>
                <a:latin typeface="Consolas"/>
                <a:cs typeface="宋体"/>
              </a:rPr>
              <a:t>i</a:t>
            </a:r>
            <a:r>
              <a:rPr lang="en-US" altLang="zh-CN" kern="0" dirty="0">
                <a:solidFill>
                  <a:srgbClr val="000000"/>
                </a:solidFill>
                <a:latin typeface="Consolas"/>
                <a:cs typeface="宋体"/>
              </a:rPr>
              <a:t>]</a:t>
            </a:r>
            <a:br>
              <a:rPr lang="en-US" altLang="zh-CN" kern="0" dirty="0">
                <a:solidFill>
                  <a:srgbClr val="000000"/>
                </a:solidFill>
                <a:latin typeface="Consolas"/>
                <a:cs typeface="宋体"/>
              </a:rPr>
            </a:br>
            <a:r>
              <a:rPr lang="en-US" altLang="zh-CN" kern="0" dirty="0">
                <a:solidFill>
                  <a:srgbClr val="000000"/>
                </a:solidFill>
                <a:latin typeface="Consolas"/>
                <a:cs typeface="宋体"/>
              </a:rPr>
              <a:t>    </a:t>
            </a:r>
            <a:r>
              <a:rPr lang="en-US" altLang="zh-CN" kern="0" dirty="0">
                <a:solidFill>
                  <a:srgbClr val="000080"/>
                </a:solidFill>
                <a:latin typeface="Consolas"/>
                <a:cs typeface="宋体"/>
              </a:rPr>
              <a:t>return </a:t>
            </a:r>
            <a:r>
              <a:rPr lang="en-US" altLang="zh-CN" kern="0" dirty="0">
                <a:solidFill>
                  <a:srgbClr val="000000"/>
                </a:solidFill>
                <a:latin typeface="Consolas"/>
                <a:cs typeface="宋体"/>
              </a:rPr>
              <a:t>result</a:t>
            </a:r>
            <a:endParaRPr lang="zh-CN" altLang="zh-CN" kern="100" dirty="0">
              <a:latin typeface="Times New Roman"/>
            </a:endParaRPr>
          </a:p>
        </p:txBody>
      </p:sp>
      <p:sp>
        <p:nvSpPr>
          <p:cNvPr id="6" name="矩形 5"/>
          <p:cNvSpPr/>
          <p:nvPr/>
        </p:nvSpPr>
        <p:spPr>
          <a:xfrm>
            <a:off x="971600" y="3497571"/>
            <a:ext cx="6192688" cy="646331"/>
          </a:xfrm>
          <a:prstGeom prst="rect">
            <a:avLst/>
          </a:prstGeom>
        </p:spPr>
        <p:txBody>
          <a:bodyPr wrap="square">
            <a:spAutoFit/>
          </a:bodyPr>
          <a:lstStyle/>
          <a:p>
            <a:pPr>
              <a:spcAft>
                <a:spcPts val="0"/>
              </a:spcAft>
            </a:pPr>
            <a:r>
              <a:rPr lang="zh-CN" altLang="zh-CN" kern="100" dirty="0" smtClean="0">
                <a:latin typeface="Arial"/>
              </a:rPr>
              <a:t>不计</a:t>
            </a:r>
            <a:r>
              <a:rPr lang="zh-CN" altLang="zh-CN" kern="100" dirty="0">
                <a:latin typeface="Arial"/>
              </a:rPr>
              <a:t>形参</a:t>
            </a:r>
            <a:r>
              <a:rPr lang="en-US" altLang="zh-CN" kern="100" dirty="0" err="1">
                <a:latin typeface="Arial"/>
                <a:cs typeface="Times New Roman"/>
              </a:rPr>
              <a:t>lst</a:t>
            </a:r>
            <a:r>
              <a:rPr lang="zh-CN" altLang="zh-CN" kern="100" dirty="0">
                <a:latin typeface="Arial"/>
              </a:rPr>
              <a:t>所占用的空间</a:t>
            </a:r>
            <a:r>
              <a:rPr lang="zh-CN" altLang="zh-CN" kern="100" dirty="0" smtClean="0">
                <a:latin typeface="Arial"/>
              </a:rPr>
              <a:t>，只计算</a:t>
            </a:r>
            <a:r>
              <a:rPr lang="zh-CN" altLang="zh-CN" kern="100" dirty="0">
                <a:latin typeface="Arial"/>
              </a:rPr>
              <a:t>局部变量</a:t>
            </a:r>
            <a:r>
              <a:rPr lang="en-US" altLang="zh-CN" kern="100" dirty="0" err="1">
                <a:latin typeface="Arial"/>
                <a:cs typeface="Times New Roman"/>
              </a:rPr>
              <a:t>i</a:t>
            </a:r>
            <a:r>
              <a:rPr lang="zh-CN" altLang="zh-CN" kern="100" dirty="0">
                <a:latin typeface="Arial"/>
              </a:rPr>
              <a:t>和</a:t>
            </a:r>
            <a:r>
              <a:rPr lang="en-US" altLang="zh-CN" kern="100" dirty="0">
                <a:latin typeface="Arial"/>
                <a:cs typeface="Times New Roman"/>
              </a:rPr>
              <a:t>result</a:t>
            </a:r>
            <a:r>
              <a:rPr lang="zh-CN" altLang="zh-CN" kern="100" dirty="0">
                <a:latin typeface="Arial"/>
              </a:rPr>
              <a:t>所占用的存储空间，因此该算法的空间复杂度为</a:t>
            </a:r>
            <a:r>
              <a:rPr lang="en-US" altLang="zh-CN" kern="100" dirty="0">
                <a:latin typeface="Arial"/>
                <a:cs typeface="Times New Roman"/>
              </a:rPr>
              <a:t>O(1)</a:t>
            </a:r>
            <a:r>
              <a:rPr lang="zh-CN" altLang="zh-CN" kern="100" dirty="0">
                <a:latin typeface="Arial"/>
              </a:rPr>
              <a:t>。</a:t>
            </a:r>
            <a:endParaRPr lang="zh-CN" altLang="zh-CN" kern="100" dirty="0">
              <a:latin typeface="Times New Roman"/>
            </a:endParaRPr>
          </a:p>
        </p:txBody>
      </p:sp>
    </p:spTree>
    <p:extLst>
      <p:ext uri="{BB962C8B-B14F-4D97-AF65-F5344CB8AC3E}">
        <p14:creationId xmlns:p14="http://schemas.microsoft.com/office/powerpoint/2010/main" val="3674279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算法的时间效率和空间效率不能</a:t>
            </a:r>
            <a:r>
              <a:rPr lang="zh-CN" altLang="zh-CN" dirty="0" smtClean="0"/>
              <a:t>兼顾</a:t>
            </a:r>
            <a:endParaRPr lang="en-US" altLang="zh-CN" dirty="0" smtClean="0"/>
          </a:p>
          <a:p>
            <a:r>
              <a:rPr lang="zh-CN" altLang="en-US" dirty="0" smtClean="0"/>
              <a:t>空间换取时间的例子</a:t>
            </a:r>
            <a:endParaRPr lang="en-US" altLang="zh-CN" dirty="0" smtClean="0"/>
          </a:p>
          <a:p>
            <a:pPr lvl="1"/>
            <a:r>
              <a:rPr lang="zh-CN" altLang="en-US" dirty="0" smtClean="0"/>
              <a:t>判断列表是否有重复元素，</a:t>
            </a:r>
            <a:endParaRPr lang="en-US" altLang="zh-CN" dirty="0" smtClean="0"/>
          </a:p>
          <a:p>
            <a:pPr lvl="2"/>
            <a:r>
              <a:rPr lang="zh-CN" altLang="en-US" dirty="0" smtClean="0"/>
              <a:t>搜索法 ，时间复杂度</a:t>
            </a:r>
            <a:r>
              <a:rPr lang="en-US" altLang="zh-CN" dirty="0" smtClean="0"/>
              <a:t>O(n</a:t>
            </a:r>
            <a:r>
              <a:rPr lang="en-US" altLang="zh-CN" baseline="30000" dirty="0" smtClean="0"/>
              <a:t>2</a:t>
            </a:r>
            <a:r>
              <a:rPr lang="en-US" altLang="zh-CN" dirty="0" smtClean="0"/>
              <a:t>)</a:t>
            </a:r>
            <a:r>
              <a:rPr lang="zh-CN" altLang="en-US" dirty="0" smtClean="0"/>
              <a:t>，空间</a:t>
            </a:r>
            <a:r>
              <a:rPr lang="zh-CN" altLang="en-US" dirty="0"/>
              <a:t>复杂度</a:t>
            </a:r>
            <a:r>
              <a:rPr lang="en-US" altLang="zh-CN" dirty="0" smtClean="0"/>
              <a:t>O(1)</a:t>
            </a:r>
          </a:p>
          <a:p>
            <a:pPr lvl="2"/>
            <a:r>
              <a:rPr lang="zh-CN" altLang="en-US" dirty="0" smtClean="0"/>
              <a:t>集合法，时间复杂度</a:t>
            </a:r>
            <a:r>
              <a:rPr lang="en-US" altLang="zh-CN" dirty="0" smtClean="0"/>
              <a:t>O(n)</a:t>
            </a:r>
            <a:r>
              <a:rPr lang="zh-CN" altLang="en-US" dirty="0"/>
              <a:t>，</a:t>
            </a:r>
            <a:r>
              <a:rPr lang="zh-CN" altLang="en-US" dirty="0" smtClean="0"/>
              <a:t>空间</a:t>
            </a:r>
            <a:r>
              <a:rPr lang="zh-CN" altLang="en-US" dirty="0"/>
              <a:t>复杂度</a:t>
            </a:r>
            <a:r>
              <a:rPr lang="en-US" altLang="zh-CN" dirty="0" smtClean="0"/>
              <a:t>O(n</a:t>
            </a:r>
            <a:r>
              <a:rPr lang="en-US" altLang="zh-CN" dirty="0"/>
              <a:t>)</a:t>
            </a:r>
          </a:p>
          <a:p>
            <a:pPr lvl="2"/>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时间性能和空间性能的平衡</a:t>
            </a:r>
            <a:endParaRPr lang="zh-CN" altLang="en-US" dirty="0"/>
          </a:p>
        </p:txBody>
      </p:sp>
    </p:spTree>
    <p:extLst>
      <p:ext uri="{BB962C8B-B14F-4D97-AF65-F5344CB8AC3E}">
        <p14:creationId xmlns:p14="http://schemas.microsoft.com/office/powerpoint/2010/main" val="335154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练习和答疑</a:t>
            </a:r>
            <a:endParaRPr lang="zh-CN" altLang="en-US" dirty="0"/>
          </a:p>
        </p:txBody>
      </p:sp>
    </p:spTree>
    <p:extLst>
      <p:ext uri="{BB962C8B-B14F-4D97-AF65-F5344CB8AC3E}">
        <p14:creationId xmlns:p14="http://schemas.microsoft.com/office/powerpoint/2010/main" val="211662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646462" y="2929508"/>
            <a:ext cx="83058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800" b="1" dirty="0" smtClean="0">
                <a:solidFill>
                  <a:srgbClr val="00007D"/>
                </a:solidFill>
                <a:latin typeface="Calibri" panose="020F0502020204030204" pitchFamily="34" charset="0"/>
              </a:rPr>
              <a:t>数据结构</a:t>
            </a:r>
            <a:r>
              <a:rPr lang="zh-CN" altLang="en-US" sz="2800" b="1" dirty="0">
                <a:solidFill>
                  <a:srgbClr val="00007D"/>
                </a:solidFill>
                <a:latin typeface="Calibri" panose="020F0502020204030204" pitchFamily="34" charset="0"/>
              </a:rPr>
              <a:t>通常</a:t>
            </a:r>
            <a:r>
              <a:rPr lang="zh-CN" altLang="en-US" sz="2800" b="1" dirty="0" smtClean="0">
                <a:solidFill>
                  <a:srgbClr val="00007D"/>
                </a:solidFill>
                <a:latin typeface="Calibri" panose="020F0502020204030204" pitchFamily="34" charset="0"/>
              </a:rPr>
              <a:t>包括</a:t>
            </a:r>
            <a:r>
              <a:rPr lang="en-US" altLang="zh-CN" sz="2800" b="1" dirty="0" smtClean="0">
                <a:solidFill>
                  <a:srgbClr val="00007D"/>
                </a:solidFill>
                <a:latin typeface="Calibri" panose="020F0502020204030204" pitchFamily="34" charset="0"/>
              </a:rPr>
              <a:t>2</a:t>
            </a:r>
            <a:r>
              <a:rPr lang="zh-CN" altLang="en-US" sz="2800" b="1" dirty="0" smtClean="0">
                <a:solidFill>
                  <a:srgbClr val="00007D"/>
                </a:solidFill>
                <a:latin typeface="Calibri" panose="020F0502020204030204" pitchFamily="34" charset="0"/>
              </a:rPr>
              <a:t>个层次：</a:t>
            </a:r>
            <a:endParaRPr lang="en-US" altLang="zh-CN" sz="2800" b="1" dirty="0" smtClean="0">
              <a:solidFill>
                <a:srgbClr val="00007D"/>
              </a:solidFill>
              <a:latin typeface="Calibri" panose="020F0502020204030204" pitchFamily="34" charset="0"/>
            </a:endParaRPr>
          </a:p>
          <a:p>
            <a:pPr lvl="1"/>
            <a:r>
              <a:rPr lang="zh-CN" altLang="en-US" sz="2800" b="1" dirty="0" smtClean="0">
                <a:solidFill>
                  <a:srgbClr val="FF0000"/>
                </a:solidFill>
                <a:latin typeface="Calibri" panose="020F0502020204030204" pitchFamily="34" charset="0"/>
              </a:rPr>
              <a:t>逻辑结构：元素之间的关系，与计算机无关</a:t>
            </a:r>
            <a:endParaRPr lang="en-US" altLang="zh-CN" sz="2800" b="1" dirty="0" smtClean="0">
              <a:solidFill>
                <a:srgbClr val="FF0000"/>
              </a:solidFill>
              <a:latin typeface="Calibri" panose="020F0502020204030204" pitchFamily="34" charset="0"/>
            </a:endParaRPr>
          </a:p>
          <a:p>
            <a:pPr lvl="1"/>
            <a:r>
              <a:rPr lang="zh-CN" altLang="en-US" sz="2800" b="1" dirty="0" smtClean="0">
                <a:solidFill>
                  <a:srgbClr val="FF0000"/>
                </a:solidFill>
                <a:latin typeface="Calibri" panose="020F0502020204030204" pitchFamily="34" charset="0"/>
              </a:rPr>
              <a:t>存储结构：数据结构</a:t>
            </a:r>
            <a:r>
              <a:rPr lang="zh-CN" altLang="en-US" sz="2800" b="1" dirty="0">
                <a:solidFill>
                  <a:srgbClr val="FF0000"/>
                </a:solidFill>
                <a:latin typeface="Calibri" panose="020F0502020204030204" pitchFamily="34" charset="0"/>
              </a:rPr>
              <a:t>的存储，与</a:t>
            </a:r>
            <a:r>
              <a:rPr lang="zh-CN" altLang="en-US" sz="2800" b="1" dirty="0" smtClean="0">
                <a:solidFill>
                  <a:srgbClr val="FF0000"/>
                </a:solidFill>
                <a:latin typeface="Calibri" panose="020F0502020204030204" pitchFamily="34" charset="0"/>
              </a:rPr>
              <a:t>计算机相关</a:t>
            </a:r>
            <a:endParaRPr lang="en-US" altLang="zh-CN" sz="2800" b="1" dirty="0">
              <a:solidFill>
                <a:srgbClr val="FF0000"/>
              </a:solidFill>
              <a:latin typeface="Calibri" panose="020F0502020204030204" pitchFamily="34" charset="0"/>
            </a:endParaRPr>
          </a:p>
          <a:p>
            <a:pPr lvl="1"/>
            <a:endParaRPr lang="zh-CN" altLang="zh-CN" sz="2800" b="1" dirty="0">
              <a:solidFill>
                <a:srgbClr val="00007D"/>
              </a:solidFill>
              <a:latin typeface="Calibri" panose="020F0502020204030204" pitchFamily="34" charset="0"/>
            </a:endParaRPr>
          </a:p>
        </p:txBody>
      </p:sp>
      <p:sp>
        <p:nvSpPr>
          <p:cNvPr id="4" name="矩形 3"/>
          <p:cNvSpPr/>
          <p:nvPr/>
        </p:nvSpPr>
        <p:spPr>
          <a:xfrm>
            <a:off x="640722" y="757267"/>
            <a:ext cx="7747702" cy="954107"/>
          </a:xfrm>
          <a:prstGeom prst="rect">
            <a:avLst/>
          </a:prstGeom>
        </p:spPr>
        <p:txBody>
          <a:bodyPr wrap="square">
            <a:spAutoFit/>
          </a:bodyPr>
          <a:lstStyle/>
          <a:p>
            <a:pPr fontAlgn="base">
              <a:spcBef>
                <a:spcPct val="20000"/>
              </a:spcBef>
              <a:spcAft>
                <a:spcPct val="0"/>
              </a:spcAft>
              <a:buClr>
                <a:srgbClr val="000000"/>
              </a:buClr>
              <a:buSzPct val="75000"/>
              <a:buFont typeface="Monotype Sorts" pitchFamily="2" charset="2"/>
              <a:buNone/>
            </a:pPr>
            <a:r>
              <a:rPr lang="zh-CN" altLang="zh-CN" sz="2800" b="1" dirty="0" smtClean="0">
                <a:solidFill>
                  <a:srgbClr val="00007D"/>
                </a:solidFill>
                <a:latin typeface="Calibri" panose="020F0502020204030204" pitchFamily="34" charset="0"/>
                <a:ea typeface="宋体" panose="02010600030101010101" pitchFamily="2" charset="-122"/>
              </a:rPr>
              <a:t>数据结构的概念由</a:t>
            </a:r>
            <a:r>
              <a:rPr lang="en-US" altLang="zh-CN" sz="2800" b="1" dirty="0" err="1" smtClean="0">
                <a:solidFill>
                  <a:srgbClr val="7030A0"/>
                </a:solidFill>
                <a:latin typeface="Calibri" panose="020F0502020204030204" pitchFamily="34" charset="0"/>
                <a:ea typeface="宋体" panose="02010600030101010101" pitchFamily="2" charset="-122"/>
              </a:rPr>
              <a:t>C.A.R.Hoare</a:t>
            </a:r>
            <a:r>
              <a:rPr lang="zh-CN" altLang="zh-CN" sz="2800" b="1" dirty="0" smtClean="0">
                <a:solidFill>
                  <a:srgbClr val="00007D"/>
                </a:solidFill>
                <a:latin typeface="Calibri" panose="020F0502020204030204" pitchFamily="34" charset="0"/>
                <a:ea typeface="宋体" panose="02010600030101010101" pitchFamily="2" charset="-122"/>
              </a:rPr>
              <a:t>和</a:t>
            </a:r>
            <a:r>
              <a:rPr lang="en-US" altLang="zh-CN" sz="2800" b="1" dirty="0" err="1" smtClean="0">
                <a:solidFill>
                  <a:srgbClr val="7030A0"/>
                </a:solidFill>
                <a:latin typeface="Calibri" panose="020F0502020204030204" pitchFamily="34" charset="0"/>
                <a:ea typeface="宋体" panose="02010600030101010101" pitchFamily="2" charset="-122"/>
              </a:rPr>
              <a:t>N.Wirth</a:t>
            </a:r>
            <a:r>
              <a:rPr lang="zh-CN" altLang="zh-CN" sz="2800" b="1" dirty="0" smtClean="0">
                <a:solidFill>
                  <a:srgbClr val="00007D"/>
                </a:solidFill>
                <a:latin typeface="Calibri" panose="020F0502020204030204" pitchFamily="34" charset="0"/>
                <a:ea typeface="宋体" panose="02010600030101010101" pitchFamily="2" charset="-122"/>
              </a:rPr>
              <a:t>在</a:t>
            </a:r>
            <a:r>
              <a:rPr lang="en-US" altLang="zh-CN" sz="2800" b="1" dirty="0" smtClean="0">
                <a:solidFill>
                  <a:srgbClr val="00007D"/>
                </a:solidFill>
                <a:latin typeface="Calibri" panose="020F0502020204030204" pitchFamily="34" charset="0"/>
                <a:ea typeface="宋体" panose="02010600030101010101" pitchFamily="2" charset="-122"/>
              </a:rPr>
              <a:t>1966</a:t>
            </a:r>
            <a:r>
              <a:rPr lang="zh-CN" altLang="zh-CN" sz="2800" b="1" dirty="0" smtClean="0">
                <a:solidFill>
                  <a:srgbClr val="00007D"/>
                </a:solidFill>
                <a:latin typeface="Calibri" panose="020F0502020204030204" pitchFamily="34" charset="0"/>
                <a:ea typeface="宋体" panose="02010600030101010101" pitchFamily="2" charset="-122"/>
              </a:rPr>
              <a:t>年提出</a:t>
            </a:r>
            <a:r>
              <a:rPr lang="zh-CN" altLang="en-US" sz="2800" b="1" dirty="0" smtClean="0">
                <a:solidFill>
                  <a:srgbClr val="00007D"/>
                </a:solidFill>
                <a:latin typeface="Calibri" panose="020F0502020204030204" pitchFamily="34" charset="0"/>
                <a:ea typeface="宋体" panose="02010600030101010101" pitchFamily="2" charset="-122"/>
              </a:rPr>
              <a:t>：</a:t>
            </a:r>
            <a:endParaRPr lang="zh-CN" altLang="en-US" sz="2800" b="1" dirty="0">
              <a:solidFill>
                <a:srgbClr val="00007D"/>
              </a:solidFill>
              <a:latin typeface="Calibri" panose="020F0502020204030204" pitchFamily="34" charset="0"/>
              <a:ea typeface="宋体" panose="02010600030101010101" pitchFamily="2" charset="-122"/>
            </a:endParaRPr>
          </a:p>
        </p:txBody>
      </p:sp>
      <p:sp>
        <p:nvSpPr>
          <p:cNvPr id="6" name="矩形 5"/>
          <p:cNvSpPr/>
          <p:nvPr/>
        </p:nvSpPr>
        <p:spPr>
          <a:xfrm>
            <a:off x="646482" y="1990368"/>
            <a:ext cx="3429144" cy="523220"/>
          </a:xfrm>
          <a:prstGeom prst="rect">
            <a:avLst/>
          </a:prstGeom>
        </p:spPr>
        <p:txBody>
          <a:bodyPr wrap="none">
            <a:spAutoFit/>
          </a:bodyPr>
          <a:lstStyle/>
          <a:p>
            <a:r>
              <a:rPr lang="zh-CN" altLang="en-US" sz="2800" b="1" dirty="0">
                <a:latin typeface="Calibri" panose="020F0502020204030204" pitchFamily="34" charset="0"/>
                <a:ea typeface="宋体" panose="02010600030101010101" pitchFamily="2" charset="-122"/>
              </a:rPr>
              <a:t>程序</a:t>
            </a:r>
            <a:r>
              <a:rPr lang="en-US" altLang="zh-CN" sz="2800" b="1" dirty="0" smtClean="0">
                <a:latin typeface="Calibri" panose="020F0502020204030204" pitchFamily="34" charset="0"/>
                <a:ea typeface="宋体" panose="02010600030101010101" pitchFamily="2" charset="-122"/>
              </a:rPr>
              <a:t>=</a:t>
            </a:r>
            <a:r>
              <a:rPr lang="zh-CN" altLang="en-US" sz="2800" b="1" dirty="0" smtClean="0">
                <a:latin typeface="Calibri" panose="020F0502020204030204" pitchFamily="34" charset="0"/>
                <a:ea typeface="宋体" panose="02010600030101010101" pitchFamily="2" charset="-122"/>
              </a:rPr>
              <a:t>算法</a:t>
            </a:r>
            <a:r>
              <a:rPr lang="en-US" altLang="zh-CN" sz="2800" b="1" dirty="0">
                <a:latin typeface="Calibri" panose="020F0502020204030204" pitchFamily="34" charset="0"/>
                <a:ea typeface="宋体" panose="02010600030101010101" pitchFamily="2" charset="-122"/>
              </a:rPr>
              <a:t>+</a:t>
            </a:r>
            <a:r>
              <a:rPr lang="zh-CN" altLang="en-US" sz="2800" b="1" dirty="0" smtClean="0">
                <a:latin typeface="Calibri" panose="020F0502020204030204" pitchFamily="34" charset="0"/>
                <a:ea typeface="宋体" panose="02010600030101010101" pitchFamily="2" charset="-122"/>
              </a:rPr>
              <a:t>数据结构</a:t>
            </a:r>
            <a:endParaRPr lang="zh-CN" altLang="en-US" sz="2800" b="1"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33079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4"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02</a:t>
            </a:r>
            <a:r>
              <a:rPr lang="zh-CN" altLang="en-US" dirty="0" smtClean="0"/>
              <a:t>周练习题</a:t>
            </a:r>
            <a:endParaRPr lang="en-US" altLang="zh-CN" dirty="0" smtClean="0"/>
          </a:p>
          <a:p>
            <a:r>
              <a:rPr lang="zh-CN" altLang="en-US" dirty="0" smtClean="0"/>
              <a:t>慕课中的</a:t>
            </a:r>
            <a:r>
              <a:rPr lang="zh-CN" altLang="en-US" dirty="0"/>
              <a:t>测验</a:t>
            </a:r>
            <a:r>
              <a:rPr lang="zh-CN" altLang="en-US" dirty="0" smtClean="0"/>
              <a:t>题</a:t>
            </a:r>
            <a:endParaRPr lang="en-US" altLang="zh-CN" dirty="0" smtClean="0"/>
          </a:p>
          <a:p>
            <a:r>
              <a:rPr lang="zh-CN" altLang="en-US" dirty="0"/>
              <a:t>实验</a:t>
            </a:r>
            <a:r>
              <a:rPr lang="zh-CN" altLang="en-US" dirty="0" smtClean="0"/>
              <a:t>题</a:t>
            </a:r>
            <a:endParaRPr lang="en-US" altLang="zh-CN" dirty="0" smtClean="0"/>
          </a:p>
          <a:p>
            <a:r>
              <a:rPr lang="zh-CN" altLang="en-US" dirty="0" smtClean="0"/>
              <a:t>算法题</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练习和答疑</a:t>
            </a:r>
            <a:endParaRPr lang="zh-CN" altLang="en-US" dirty="0"/>
          </a:p>
        </p:txBody>
      </p:sp>
    </p:spTree>
    <p:extLst>
      <p:ext uri="{BB962C8B-B14F-4D97-AF65-F5344CB8AC3E}">
        <p14:creationId xmlns:p14="http://schemas.microsoft.com/office/powerpoint/2010/main" val="82623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lang="zh-CN" altLang="en-US" dirty="0"/>
              <a:t>设计算法将列表中所有非零元素移到数组的前端。比如</a:t>
            </a:r>
            <a:r>
              <a:rPr lang="en-US" altLang="zh-CN" dirty="0"/>
              <a:t>[1,0,2,0,5,3,0]</a:t>
            </a:r>
            <a:r>
              <a:rPr lang="zh-CN" altLang="en-US" dirty="0"/>
              <a:t>将变为</a:t>
            </a:r>
            <a:r>
              <a:rPr lang="en-US" altLang="zh-CN" dirty="0"/>
              <a:t>[1,2,5,3,0,0,0]</a:t>
            </a:r>
            <a:r>
              <a:rPr lang="zh-CN" altLang="en-US" dirty="0"/>
              <a:t>。</a:t>
            </a:r>
            <a:endParaRPr lang="en-US" altLang="zh-CN" dirty="0"/>
          </a:p>
          <a:p>
            <a:r>
              <a:rPr lang="zh-CN" altLang="en-US" dirty="0" smtClean="0"/>
              <a:t>设计</a:t>
            </a:r>
            <a:r>
              <a:rPr lang="zh-CN" altLang="en-US" dirty="0"/>
              <a:t>尽可能高效的算法，判断三个集合的交集是否为空集。分析时间复杂度，假设集合元素个数都为</a:t>
            </a:r>
            <a:r>
              <a:rPr lang="en-US" altLang="zh-CN" dirty="0"/>
              <a:t>n</a:t>
            </a:r>
            <a:r>
              <a:rPr lang="zh-CN" altLang="en-US" dirty="0" smtClean="0"/>
              <a:t>。</a:t>
            </a:r>
            <a:endParaRPr lang="en-US" altLang="zh-CN" dirty="0" smtClean="0"/>
          </a:p>
          <a:p>
            <a:r>
              <a:rPr lang="zh-CN" altLang="en-US" dirty="0" smtClean="0"/>
              <a:t>一</a:t>
            </a:r>
            <a:r>
              <a:rPr lang="zh-CN" altLang="en-US" dirty="0"/>
              <a:t>列士兵大概</a:t>
            </a:r>
            <a:r>
              <a:rPr lang="en-US" altLang="zh-CN" dirty="0"/>
              <a:t>300</a:t>
            </a:r>
            <a:r>
              <a:rPr lang="zh-CN" altLang="en-US" dirty="0"/>
              <a:t>多人，排成</a:t>
            </a:r>
            <a:r>
              <a:rPr lang="en-US" altLang="zh-CN" dirty="0"/>
              <a:t>3</a:t>
            </a:r>
            <a:r>
              <a:rPr lang="zh-CN" altLang="en-US" dirty="0"/>
              <a:t>列纵队有</a:t>
            </a:r>
            <a:r>
              <a:rPr lang="en-US" altLang="zh-CN" dirty="0"/>
              <a:t>2</a:t>
            </a:r>
            <a:r>
              <a:rPr lang="zh-CN" altLang="en-US" dirty="0"/>
              <a:t>人多余，排成了</a:t>
            </a:r>
            <a:r>
              <a:rPr lang="en-US" altLang="zh-CN" dirty="0"/>
              <a:t>5</a:t>
            </a:r>
            <a:r>
              <a:rPr lang="zh-CN" altLang="en-US" dirty="0"/>
              <a:t>列纵队有</a:t>
            </a:r>
            <a:r>
              <a:rPr lang="en-US" altLang="zh-CN" dirty="0"/>
              <a:t>3</a:t>
            </a:r>
            <a:r>
              <a:rPr lang="zh-CN" altLang="en-US" dirty="0"/>
              <a:t>人多余，排成</a:t>
            </a:r>
            <a:r>
              <a:rPr lang="en-US" altLang="zh-CN" dirty="0"/>
              <a:t>7</a:t>
            </a:r>
            <a:r>
              <a:rPr lang="zh-CN" altLang="en-US" dirty="0"/>
              <a:t>列纵队有</a:t>
            </a:r>
            <a:r>
              <a:rPr lang="en-US" altLang="zh-CN" dirty="0"/>
              <a:t>2</a:t>
            </a:r>
            <a:r>
              <a:rPr lang="zh-CN" altLang="en-US" dirty="0"/>
              <a:t>人多余；设计算法，求出士兵的准确人数</a:t>
            </a:r>
            <a:r>
              <a:rPr lang="zh-CN" altLang="en-US" dirty="0" smtClean="0"/>
              <a:t>。</a:t>
            </a:r>
            <a:endParaRPr lang="en-US" altLang="zh-CN" dirty="0" smtClean="0"/>
          </a:p>
          <a:p>
            <a:r>
              <a:rPr lang="zh-CN" altLang="en-US" dirty="0" smtClean="0"/>
              <a:t>舞会</a:t>
            </a:r>
            <a:r>
              <a:rPr lang="zh-CN" altLang="en-US" dirty="0"/>
              <a:t>上要对男女来宾事先进行配对。编写算法检查两个列表</a:t>
            </a:r>
            <a:r>
              <a:rPr lang="en-US" altLang="zh-CN" dirty="0"/>
              <a:t>a</a:t>
            </a:r>
            <a:r>
              <a:rPr lang="zh-CN" altLang="en-US" dirty="0"/>
              <a:t>和</a:t>
            </a:r>
            <a:r>
              <a:rPr lang="en-US" altLang="zh-CN" dirty="0"/>
              <a:t>b</a:t>
            </a:r>
            <a:r>
              <a:rPr lang="zh-CN" altLang="en-US" dirty="0"/>
              <a:t>中存放的人名是否正确匹配，设</a:t>
            </a:r>
            <a:r>
              <a:rPr lang="en-US" altLang="zh-CN" dirty="0"/>
              <a:t>a[</a:t>
            </a:r>
            <a:r>
              <a:rPr lang="en-US" altLang="zh-CN" dirty="0" err="1"/>
              <a:t>i</a:t>
            </a:r>
            <a:r>
              <a:rPr lang="en-US" altLang="zh-CN" dirty="0"/>
              <a:t>]</a:t>
            </a:r>
            <a:r>
              <a:rPr lang="zh-CN" altLang="en-US" dirty="0"/>
              <a:t>的同伴是</a:t>
            </a:r>
            <a:r>
              <a:rPr lang="en-US" altLang="zh-CN" dirty="0"/>
              <a:t>b[</a:t>
            </a:r>
            <a:r>
              <a:rPr lang="en-US" altLang="zh-CN" dirty="0" err="1"/>
              <a:t>i</a:t>
            </a:r>
            <a:r>
              <a:rPr lang="en-US" altLang="zh-CN" dirty="0"/>
              <a:t>]</a:t>
            </a:r>
            <a:r>
              <a:rPr lang="zh-CN" altLang="en-US" dirty="0"/>
              <a:t>。判断依据为：若</a:t>
            </a:r>
            <a:r>
              <a:rPr lang="en-US" altLang="zh-CN" dirty="0"/>
              <a:t>x</a:t>
            </a:r>
            <a:r>
              <a:rPr lang="zh-CN" altLang="en-US" dirty="0"/>
              <a:t>是</a:t>
            </a:r>
            <a:r>
              <a:rPr lang="en-US" altLang="zh-CN" dirty="0"/>
              <a:t>y</a:t>
            </a:r>
            <a:r>
              <a:rPr lang="zh-CN" altLang="en-US" dirty="0"/>
              <a:t>的同伴，则</a:t>
            </a:r>
            <a:r>
              <a:rPr lang="en-US" altLang="zh-CN" dirty="0"/>
              <a:t>y</a:t>
            </a:r>
            <a:r>
              <a:rPr lang="zh-CN" altLang="en-US" dirty="0"/>
              <a:t>也是</a:t>
            </a:r>
            <a:r>
              <a:rPr lang="en-US" altLang="zh-CN" dirty="0"/>
              <a:t>x</a:t>
            </a:r>
            <a:r>
              <a:rPr lang="zh-CN" altLang="en-US" dirty="0"/>
              <a:t>的同伴</a:t>
            </a:r>
            <a:r>
              <a:rPr lang="zh-CN" altLang="en-US" dirty="0" smtClean="0"/>
              <a:t>。</a:t>
            </a:r>
          </a:p>
          <a:p>
            <a:endParaRPr lang="zh-CN" altLang="en-US" dirty="0"/>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算法设计举例</a:t>
            </a:r>
            <a:endParaRPr lang="zh-CN" altLang="en-US" dirty="0"/>
          </a:p>
        </p:txBody>
      </p:sp>
    </p:spTree>
    <p:extLst>
      <p:ext uri="{BB962C8B-B14F-4D97-AF65-F5344CB8AC3E}">
        <p14:creationId xmlns:p14="http://schemas.microsoft.com/office/powerpoint/2010/main" val="1827663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lang="zh-CN" altLang="en-US"/>
          </a:p>
        </p:txBody>
      </p:sp>
      <p:sp>
        <p:nvSpPr>
          <p:cNvPr id="4" name="Rectangle 1"/>
          <p:cNvSpPr>
            <a:spLocks noChangeArrowheads="1"/>
          </p:cNvSpPr>
          <p:nvPr/>
        </p:nvSpPr>
        <p:spPr bwMode="auto">
          <a:xfrm>
            <a:off x="179512" y="1325290"/>
            <a:ext cx="3960440" cy="2585323"/>
          </a:xfrm>
          <a:prstGeom prst="rect">
            <a:avLst/>
          </a:prstGeom>
          <a:solidFill>
            <a:schemeClr val="accent1">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move(lst):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k =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b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lst[i] !=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lst[k] = lst[i]</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k != i:</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lst[i] =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b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k +=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矩形 4"/>
          <p:cNvSpPr/>
          <p:nvPr/>
        </p:nvSpPr>
        <p:spPr>
          <a:xfrm>
            <a:off x="4355976" y="1164016"/>
            <a:ext cx="4572000" cy="2308324"/>
          </a:xfrm>
          <a:prstGeom prst="rect">
            <a:avLst/>
          </a:prstGeom>
          <a:solidFill>
            <a:schemeClr val="accent1">
              <a:lumMod val="20000"/>
              <a:lumOff val="80000"/>
            </a:schemeClr>
          </a:solidFill>
        </p:spPr>
        <p:txBody>
          <a:bodyPr>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b="1" kern="0" dirty="0" err="1">
                <a:solidFill>
                  <a:srgbClr val="000080"/>
                </a:solidFill>
                <a:latin typeface="宋体"/>
                <a:cs typeface="宋体"/>
              </a:rPr>
              <a:t>def</a:t>
            </a:r>
            <a:r>
              <a:rPr lang="en-US" altLang="zh-CN" b="1" kern="0" dirty="0">
                <a:solidFill>
                  <a:srgbClr val="000080"/>
                </a:solidFill>
                <a:latin typeface="宋体"/>
                <a:cs typeface="宋体"/>
              </a:rPr>
              <a:t> </a:t>
            </a:r>
            <a:r>
              <a:rPr lang="en-US" altLang="zh-CN" kern="0" dirty="0" smtClean="0">
                <a:solidFill>
                  <a:srgbClr val="000000"/>
                </a:solidFill>
                <a:latin typeface="宋体"/>
                <a:cs typeface="宋体"/>
              </a:rPr>
              <a:t>disjoint(A,B,C</a:t>
            </a:r>
            <a:r>
              <a:rPr lang="en-US" altLang="zh-CN" kern="0" dirty="0">
                <a:solidFill>
                  <a:srgbClr val="000000"/>
                </a:solidFill>
                <a:latin typeface="宋体"/>
                <a:cs typeface="宋体"/>
              </a:rPr>
              <a:t>):</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a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A:</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b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B:</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 == b:		</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c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return False</a:t>
            </a:r>
            <a:br>
              <a:rPr lang="en-US" altLang="zh-CN" b="1" kern="0" dirty="0">
                <a:solidFill>
                  <a:srgbClr val="000080"/>
                </a:solidFill>
                <a:latin typeface="宋体"/>
                <a:cs typeface="宋体"/>
              </a:rPr>
            </a:br>
            <a:r>
              <a:rPr lang="en-US" altLang="zh-CN" b="1" kern="0" dirty="0">
                <a:solidFill>
                  <a:srgbClr val="000080"/>
                </a:solidFill>
                <a:latin typeface="宋体"/>
                <a:cs typeface="宋体"/>
              </a:rPr>
              <a:t>    return </a:t>
            </a:r>
            <a:r>
              <a:rPr lang="en-US" altLang="zh-CN" b="1" kern="0" dirty="0" smtClean="0">
                <a:solidFill>
                  <a:srgbClr val="000080"/>
                </a:solidFill>
                <a:latin typeface="宋体"/>
                <a:cs typeface="宋体"/>
              </a:rPr>
              <a:t>True</a:t>
            </a:r>
            <a:endParaRPr lang="zh-CN" altLang="zh-CN" kern="100" dirty="0">
              <a:cs typeface="Times New Roman"/>
            </a:endParaRPr>
          </a:p>
        </p:txBody>
      </p:sp>
    </p:spTree>
    <p:extLst>
      <p:ext uri="{BB962C8B-B14F-4D97-AF65-F5344CB8AC3E}">
        <p14:creationId xmlns:p14="http://schemas.microsoft.com/office/powerpoint/2010/main" val="2745250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lang="zh-CN" altLang="en-US"/>
          </a:p>
        </p:txBody>
      </p:sp>
      <p:sp>
        <p:nvSpPr>
          <p:cNvPr id="4" name="矩形 3"/>
          <p:cNvSpPr/>
          <p:nvPr/>
        </p:nvSpPr>
        <p:spPr>
          <a:xfrm>
            <a:off x="1115616" y="1097305"/>
            <a:ext cx="5472608" cy="3139321"/>
          </a:xfrm>
          <a:prstGeom prst="rect">
            <a:avLst/>
          </a:prstGeom>
        </p:spPr>
        <p:txBody>
          <a:bodyPr wrap="square">
            <a:spAutoFit/>
          </a:bodyPr>
          <a:lstStyle/>
          <a:p>
            <a:r>
              <a:rPr lang="en-US" altLang="zh-CN" dirty="0" err="1"/>
              <a:t>def</a:t>
            </a:r>
            <a:r>
              <a:rPr lang="en-US" altLang="zh-CN" dirty="0"/>
              <a:t> </a:t>
            </a:r>
            <a:r>
              <a:rPr lang="en-US" altLang="zh-CN" dirty="0" err="1"/>
              <a:t>check_empty</a:t>
            </a:r>
            <a:r>
              <a:rPr lang="en-US" altLang="zh-CN" dirty="0"/>
              <a:t>(set1,set2,set3):</a:t>
            </a:r>
            <a:br>
              <a:rPr lang="en-US" altLang="zh-CN" dirty="0"/>
            </a:br>
            <a:r>
              <a:rPr lang="en-US" altLang="zh-CN" dirty="0"/>
              <a:t>    #</a:t>
            </a:r>
            <a:r>
              <a:rPr lang="zh-CN" altLang="en-US" dirty="0"/>
              <a:t>遍历集合</a:t>
            </a:r>
            <a:r>
              <a:rPr lang="en-US" altLang="zh-CN" dirty="0"/>
              <a:t>1</a:t>
            </a:r>
            <a:r>
              <a:rPr lang="zh-CN" altLang="en-US" dirty="0"/>
              <a:t>，如果在集合</a:t>
            </a:r>
            <a:r>
              <a:rPr lang="en-US" altLang="zh-CN" dirty="0"/>
              <a:t>2</a:t>
            </a:r>
            <a:r>
              <a:rPr lang="zh-CN" altLang="en-US" dirty="0"/>
              <a:t>中，就继续在集合</a:t>
            </a:r>
            <a:r>
              <a:rPr lang="en-US" altLang="zh-CN" dirty="0"/>
              <a:t>3</a:t>
            </a:r>
            <a:r>
              <a:rPr lang="zh-CN" altLang="en-US" dirty="0"/>
              <a:t>里面看一下，也有，就不是空集，</a:t>
            </a:r>
            <a:r>
              <a:rPr lang="en-US" altLang="zh-CN" dirty="0"/>
              <a:t>return False</a:t>
            </a:r>
            <a:r>
              <a:rPr lang="zh-CN" altLang="en-US" dirty="0"/>
              <a:t>，</a:t>
            </a:r>
            <a:br>
              <a:rPr lang="zh-CN" altLang="en-US" dirty="0"/>
            </a:br>
            <a:r>
              <a:rPr lang="zh-CN" altLang="en-US" dirty="0"/>
              <a:t>    </a:t>
            </a:r>
            <a:r>
              <a:rPr lang="en-US" altLang="zh-CN" dirty="0"/>
              <a:t>#</a:t>
            </a:r>
            <a:r>
              <a:rPr lang="zh-CN" altLang="en-US" dirty="0"/>
              <a:t>不然就是空集，</a:t>
            </a:r>
            <a:r>
              <a:rPr lang="en-US" altLang="zh-CN" dirty="0"/>
              <a:t>return True</a:t>
            </a:r>
            <a:br>
              <a:rPr lang="en-US" altLang="zh-CN" dirty="0"/>
            </a:br>
            <a:r>
              <a:rPr lang="en-US" altLang="zh-CN" dirty="0"/>
              <a:t/>
            </a:r>
            <a:br>
              <a:rPr lang="en-US" altLang="zh-CN" dirty="0"/>
            </a:br>
            <a:r>
              <a:rPr lang="en-US" altLang="zh-CN" dirty="0"/>
              <a:t>    for </a:t>
            </a:r>
            <a:r>
              <a:rPr lang="en-US" altLang="zh-CN" dirty="0" err="1"/>
              <a:t>i</a:t>
            </a:r>
            <a:r>
              <a:rPr lang="en-US" altLang="zh-CN" dirty="0"/>
              <a:t> in set1:</a:t>
            </a:r>
            <a:br>
              <a:rPr lang="en-US" altLang="zh-CN" dirty="0"/>
            </a:br>
            <a:r>
              <a:rPr lang="en-US" altLang="zh-CN" dirty="0"/>
              <a:t>        if </a:t>
            </a:r>
            <a:r>
              <a:rPr lang="en-US" altLang="zh-CN" dirty="0" err="1"/>
              <a:t>i</a:t>
            </a:r>
            <a:r>
              <a:rPr lang="en-US" altLang="zh-CN" dirty="0"/>
              <a:t> in set2:</a:t>
            </a:r>
            <a:br>
              <a:rPr lang="en-US" altLang="zh-CN" dirty="0"/>
            </a:br>
            <a:r>
              <a:rPr lang="en-US" altLang="zh-CN" dirty="0"/>
              <a:t>            if </a:t>
            </a:r>
            <a:r>
              <a:rPr lang="en-US" altLang="zh-CN" dirty="0" err="1"/>
              <a:t>i</a:t>
            </a:r>
            <a:r>
              <a:rPr lang="en-US" altLang="zh-CN" dirty="0"/>
              <a:t> in set3:</a:t>
            </a:r>
            <a:br>
              <a:rPr lang="en-US" altLang="zh-CN" dirty="0"/>
            </a:br>
            <a:r>
              <a:rPr lang="en-US" altLang="zh-CN" dirty="0"/>
              <a:t>                return False</a:t>
            </a:r>
            <a:br>
              <a:rPr lang="en-US" altLang="zh-CN" dirty="0"/>
            </a:br>
            <a:r>
              <a:rPr lang="en-US" altLang="zh-CN" dirty="0"/>
              <a:t>    else:</a:t>
            </a:r>
            <a:br>
              <a:rPr lang="en-US" altLang="zh-CN" dirty="0"/>
            </a:br>
            <a:r>
              <a:rPr lang="en-US" altLang="zh-CN" dirty="0"/>
              <a:t>        return True</a:t>
            </a:r>
            <a:endParaRPr lang="zh-CN" altLang="en-US" dirty="0"/>
          </a:p>
        </p:txBody>
      </p:sp>
    </p:spTree>
    <p:extLst>
      <p:ext uri="{BB962C8B-B14F-4D97-AF65-F5344CB8AC3E}">
        <p14:creationId xmlns:p14="http://schemas.microsoft.com/office/powerpoint/2010/main" val="3582289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endParaRPr lang="zh-CN" altLang="en-US" dirty="0"/>
          </a:p>
        </p:txBody>
      </p:sp>
      <p:sp>
        <p:nvSpPr>
          <p:cNvPr id="4" name="矩形 3"/>
          <p:cNvSpPr/>
          <p:nvPr/>
        </p:nvSpPr>
        <p:spPr>
          <a:xfrm>
            <a:off x="827584" y="1193999"/>
            <a:ext cx="4572000" cy="3000821"/>
          </a:xfrm>
          <a:prstGeom prst="rect">
            <a:avLst/>
          </a:prstGeom>
        </p:spPr>
        <p:txBody>
          <a:bodyPr>
            <a:spAutoFit/>
          </a:bodyPr>
          <a:lstStyle/>
          <a:p>
            <a:pPr indent="266700">
              <a:lnSpc>
                <a:spcPct val="150000"/>
              </a:lnSpc>
              <a:spcAft>
                <a:spcPts val="0"/>
              </a:spcAft>
            </a:pPr>
            <a:r>
              <a:rPr lang="en-US" altLang="zh-CN" b="1" kern="100" dirty="0" err="1">
                <a:solidFill>
                  <a:srgbClr val="000080"/>
                </a:solidFill>
                <a:latin typeface="Times New Roman"/>
              </a:rPr>
              <a:t>def</a:t>
            </a:r>
            <a:r>
              <a:rPr lang="en-US" altLang="zh-CN" b="1" kern="100" dirty="0">
                <a:solidFill>
                  <a:srgbClr val="000080"/>
                </a:solidFill>
                <a:latin typeface="Times New Roman"/>
              </a:rPr>
              <a:t> </a:t>
            </a:r>
            <a:r>
              <a:rPr lang="en-US" altLang="zh-CN" kern="100" dirty="0">
                <a:latin typeface="Times New Roman"/>
              </a:rPr>
              <a:t>q4(n):</a:t>
            </a:r>
            <a:br>
              <a:rPr lang="en-US" altLang="zh-CN" kern="100" dirty="0">
                <a:latin typeface="Times New Roman"/>
              </a:rPr>
            </a:br>
            <a:r>
              <a:rPr lang="en-US" altLang="zh-CN" kern="100" dirty="0">
                <a:latin typeface="Times New Roman"/>
              </a:rPr>
              <a:t>    count = </a:t>
            </a:r>
            <a:r>
              <a:rPr lang="en-US" altLang="zh-CN" kern="100" dirty="0">
                <a:solidFill>
                  <a:srgbClr val="0000FF"/>
                </a:solidFill>
                <a:latin typeface="Times New Roman"/>
              </a:rPr>
              <a:t>0</a:t>
            </a:r>
            <a:br>
              <a:rPr lang="en-US" altLang="zh-CN" kern="100" dirty="0">
                <a:solidFill>
                  <a:srgbClr val="0000FF"/>
                </a:solidFill>
                <a:latin typeface="Times New Roman"/>
              </a:rPr>
            </a:br>
            <a:r>
              <a:rPr lang="en-US" altLang="zh-CN" kern="100" dirty="0">
                <a:solidFill>
                  <a:srgbClr val="0000FF"/>
                </a:solidFill>
                <a:latin typeface="Times New Roman"/>
              </a:rPr>
              <a:t>    </a:t>
            </a:r>
            <a:r>
              <a:rPr lang="en-US" altLang="zh-CN" b="1" kern="100" dirty="0">
                <a:solidFill>
                  <a:srgbClr val="000080"/>
                </a:solidFill>
                <a:latin typeface="Times New Roman"/>
              </a:rPr>
              <a:t>while </a:t>
            </a:r>
            <a:r>
              <a:rPr lang="en-US" altLang="zh-CN" kern="100" dirty="0">
                <a:latin typeface="Times New Roman"/>
              </a:rPr>
              <a:t>n &gt; </a:t>
            </a:r>
            <a:r>
              <a:rPr lang="en-US" altLang="zh-CN" kern="100" dirty="0">
                <a:solidFill>
                  <a:srgbClr val="0000FF"/>
                </a:solidFill>
                <a:latin typeface="Times New Roman"/>
              </a:rPr>
              <a:t>0</a:t>
            </a:r>
            <a:r>
              <a:rPr lang="en-US" altLang="zh-CN" kern="100" dirty="0">
                <a:latin typeface="Times New Roman"/>
              </a:rPr>
              <a:t>:</a:t>
            </a:r>
            <a:br>
              <a:rPr lang="en-US" altLang="zh-CN" kern="100" dirty="0">
                <a:latin typeface="Times New Roman"/>
              </a:rPr>
            </a:br>
            <a:r>
              <a:rPr lang="en-US" altLang="zh-CN" kern="100" dirty="0">
                <a:latin typeface="Times New Roman"/>
              </a:rPr>
              <a:t>        </a:t>
            </a:r>
            <a:r>
              <a:rPr lang="en-US" altLang="zh-CN" kern="100" dirty="0">
                <a:solidFill>
                  <a:srgbClr val="000080"/>
                </a:solidFill>
                <a:latin typeface="Times New Roman"/>
              </a:rPr>
              <a:t>print</a:t>
            </a:r>
            <a:r>
              <a:rPr lang="en-US" altLang="zh-CN" kern="100" dirty="0">
                <a:latin typeface="Times New Roman"/>
              </a:rPr>
              <a:t>(n)</a:t>
            </a:r>
            <a:br>
              <a:rPr lang="en-US" altLang="zh-CN" kern="100" dirty="0">
                <a:latin typeface="Times New Roman"/>
              </a:rPr>
            </a:br>
            <a:r>
              <a:rPr lang="en-US" altLang="zh-CN" kern="100" dirty="0">
                <a:latin typeface="Times New Roman"/>
              </a:rPr>
              <a:t>        count += </a:t>
            </a:r>
            <a:r>
              <a:rPr lang="en-US" altLang="zh-CN" kern="100" dirty="0">
                <a:solidFill>
                  <a:srgbClr val="0000FF"/>
                </a:solidFill>
                <a:latin typeface="Times New Roman"/>
              </a:rPr>
              <a:t>1 </a:t>
            </a:r>
            <a:r>
              <a:rPr lang="en-US" altLang="zh-CN" kern="100" dirty="0">
                <a:latin typeface="Times New Roman"/>
              </a:rPr>
              <a:t>&amp; n</a:t>
            </a:r>
            <a:br>
              <a:rPr lang="en-US" altLang="zh-CN" kern="100" dirty="0">
                <a:latin typeface="Times New Roman"/>
              </a:rPr>
            </a:br>
            <a:r>
              <a:rPr lang="en-US" altLang="zh-CN" kern="100" dirty="0">
                <a:latin typeface="Times New Roman"/>
              </a:rPr>
              <a:t>        </a:t>
            </a:r>
            <a:r>
              <a:rPr lang="en-US" altLang="zh-CN" kern="100" dirty="0" err="1">
                <a:latin typeface="Times New Roman"/>
              </a:rPr>
              <a:t>n</a:t>
            </a:r>
            <a:r>
              <a:rPr lang="en-US" altLang="zh-CN" kern="100" dirty="0">
                <a:latin typeface="Times New Roman"/>
              </a:rPr>
              <a:t> &gt;&gt;= </a:t>
            </a:r>
            <a:r>
              <a:rPr lang="en-US" altLang="zh-CN" kern="100" dirty="0">
                <a:solidFill>
                  <a:srgbClr val="0000FF"/>
                </a:solidFill>
                <a:latin typeface="Times New Roman"/>
              </a:rPr>
              <a:t>1</a:t>
            </a:r>
            <a:br>
              <a:rPr lang="en-US" altLang="zh-CN" kern="100" dirty="0">
                <a:solidFill>
                  <a:srgbClr val="0000FF"/>
                </a:solidFill>
                <a:latin typeface="Times New Roman"/>
              </a:rPr>
            </a:br>
            <a:r>
              <a:rPr lang="en-US" altLang="zh-CN" kern="100" dirty="0">
                <a:solidFill>
                  <a:srgbClr val="0000FF"/>
                </a:solidFill>
                <a:latin typeface="Times New Roman"/>
              </a:rPr>
              <a:t>    </a:t>
            </a:r>
            <a:r>
              <a:rPr lang="en-US" altLang="zh-CN" b="1" kern="100" dirty="0">
                <a:solidFill>
                  <a:srgbClr val="000080"/>
                </a:solidFill>
                <a:latin typeface="Times New Roman"/>
              </a:rPr>
              <a:t>return </a:t>
            </a:r>
            <a:r>
              <a:rPr lang="en-US" altLang="zh-CN" kern="100" dirty="0">
                <a:latin typeface="Times New Roman"/>
              </a:rPr>
              <a:t>count</a:t>
            </a:r>
            <a:endParaRPr lang="zh-CN" altLang="zh-CN" kern="100" dirty="0">
              <a:latin typeface="Times New Roman"/>
            </a:endParaRPr>
          </a:p>
        </p:txBody>
      </p:sp>
    </p:spTree>
    <p:extLst>
      <p:ext uri="{BB962C8B-B14F-4D97-AF65-F5344CB8AC3E}">
        <p14:creationId xmlns:p14="http://schemas.microsoft.com/office/powerpoint/2010/main" val="3466436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分析</a:t>
            </a:r>
            <a:r>
              <a:rPr lang="en-US" altLang="zh-CN" dirty="0" err="1" smtClean="0"/>
              <a:t>insertion_sort</a:t>
            </a:r>
            <a:r>
              <a:rPr lang="zh-CN" altLang="en-US" dirty="0" smtClean="0"/>
              <a:t>最好</a:t>
            </a:r>
            <a:r>
              <a:rPr lang="zh-CN" altLang="en-US" dirty="0"/>
              <a:t>、最坏情况下的时间复杂</a:t>
            </a:r>
            <a:r>
              <a:rPr lang="zh-CN" altLang="en-US" dirty="0" smtClean="0"/>
              <a:t>度。</a:t>
            </a:r>
            <a:endParaRPr lang="en-US" altLang="zh-CN" dirty="0" smtClean="0"/>
          </a:p>
          <a:p>
            <a:r>
              <a:rPr lang="zh-CN" altLang="en-US" dirty="0"/>
              <a:t>至少用</a:t>
            </a:r>
            <a:r>
              <a:rPr lang="en-US" altLang="zh-CN" dirty="0"/>
              <a:t>4</a:t>
            </a:r>
            <a:r>
              <a:rPr lang="zh-CN" altLang="en-US" dirty="0"/>
              <a:t>种不同的方法生成长度为</a:t>
            </a:r>
            <a:r>
              <a:rPr lang="en-US" altLang="zh-CN" dirty="0"/>
              <a:t>n</a:t>
            </a:r>
            <a:r>
              <a:rPr lang="zh-CN" altLang="en-US" dirty="0"/>
              <a:t>的列表，通过实验统计</a:t>
            </a:r>
            <a:r>
              <a:rPr lang="en-US" altLang="zh-CN" dirty="0"/>
              <a:t>n</a:t>
            </a:r>
            <a:r>
              <a:rPr lang="zh-CN" altLang="en-US" dirty="0"/>
              <a:t>为不同规模时各个算法所花的时间，对数据进行分析，得出各算法的性能。</a:t>
            </a:r>
            <a:endParaRPr lang="en-US" altLang="zh-CN" dirty="0"/>
          </a:p>
          <a:p>
            <a:endParaRPr lang="zh-CN" altLang="en-US" dirty="0"/>
          </a:p>
        </p:txBody>
      </p:sp>
    </p:spTree>
    <p:extLst>
      <p:ext uri="{BB962C8B-B14F-4D97-AF65-F5344CB8AC3E}">
        <p14:creationId xmlns:p14="http://schemas.microsoft.com/office/powerpoint/2010/main" val="339379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7504" y="889112"/>
            <a:ext cx="4122518" cy="2862322"/>
          </a:xfrm>
          <a:prstGeom prst="rect">
            <a:avLst/>
          </a:prstGeom>
          <a:solidFill>
            <a:schemeClr val="accent1">
              <a:lumMod val="20000"/>
              <a:lumOff val="80000"/>
            </a:schemeClr>
          </a:solid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b="1" kern="0" dirty="0" err="1">
                <a:solidFill>
                  <a:srgbClr val="000080"/>
                </a:solidFill>
                <a:latin typeface="宋体"/>
                <a:cs typeface="宋体"/>
              </a:rPr>
              <a:t>def</a:t>
            </a:r>
            <a:r>
              <a:rPr lang="en-US" altLang="zh-CN" b="1" kern="0" dirty="0">
                <a:solidFill>
                  <a:srgbClr val="000080"/>
                </a:solidFill>
                <a:latin typeface="宋体"/>
                <a:cs typeface="宋体"/>
              </a:rPr>
              <a:t> </a:t>
            </a:r>
            <a:r>
              <a:rPr lang="en-US" altLang="zh-CN" kern="0" dirty="0">
                <a:solidFill>
                  <a:srgbClr val="000000"/>
                </a:solidFill>
                <a:latin typeface="宋体"/>
                <a:cs typeface="宋体"/>
              </a:rPr>
              <a:t>disjoint1(A,B,C):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a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A:</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b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B:</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c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a==b==c: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return False</a:t>
            </a:r>
            <a:br>
              <a:rPr lang="en-US" altLang="zh-CN" b="1" kern="0" dirty="0">
                <a:solidFill>
                  <a:srgbClr val="000080"/>
                </a:solidFill>
                <a:latin typeface="宋体"/>
                <a:cs typeface="宋体"/>
              </a:rPr>
            </a:br>
            <a:r>
              <a:rPr lang="en-US" altLang="zh-CN" b="1" kern="0" dirty="0">
                <a:solidFill>
                  <a:srgbClr val="000080"/>
                </a:solidFill>
                <a:latin typeface="宋体"/>
                <a:cs typeface="宋体"/>
              </a:rPr>
              <a:t>    return True</a:t>
            </a:r>
            <a:br>
              <a:rPr lang="en-US" altLang="zh-CN" b="1" kern="0" dirty="0">
                <a:solidFill>
                  <a:srgbClr val="000080"/>
                </a:solidFill>
                <a:latin typeface="宋体"/>
                <a:cs typeface="宋体"/>
              </a:rPr>
            </a:br>
            <a:r>
              <a:rPr lang="en-US" altLang="zh-CN" b="1" kern="0" dirty="0">
                <a:solidFill>
                  <a:srgbClr val="000080"/>
                </a:solidFill>
                <a:latin typeface="宋体"/>
                <a:cs typeface="宋体"/>
              </a:rPr>
              <a:t/>
            </a:r>
            <a:br>
              <a:rPr lang="en-US" altLang="zh-CN" b="1" kern="0" dirty="0">
                <a:solidFill>
                  <a:srgbClr val="000080"/>
                </a:solidFill>
                <a:latin typeface="宋体"/>
                <a:cs typeface="宋体"/>
              </a:rPr>
            </a:br>
            <a:r>
              <a:rPr lang="en-US" altLang="zh-CN" b="1" kern="0" dirty="0">
                <a:solidFill>
                  <a:srgbClr val="000080"/>
                </a:solidFill>
                <a:latin typeface="宋体"/>
                <a:cs typeface="宋体"/>
              </a:rPr>
              <a:t/>
            </a:r>
            <a:br>
              <a:rPr lang="en-US" altLang="zh-CN" b="1" kern="0" dirty="0">
                <a:solidFill>
                  <a:srgbClr val="000080"/>
                </a:solidFill>
                <a:latin typeface="宋体"/>
                <a:cs typeface="宋体"/>
              </a:rPr>
            </a:br>
            <a:endParaRPr lang="zh-CN" altLang="zh-CN" kern="100" dirty="0">
              <a:cs typeface="Times New Roman"/>
            </a:endParaRPr>
          </a:p>
        </p:txBody>
      </p:sp>
      <p:sp>
        <p:nvSpPr>
          <p:cNvPr id="4" name="矩形 3"/>
          <p:cNvSpPr/>
          <p:nvPr/>
        </p:nvSpPr>
        <p:spPr>
          <a:xfrm>
            <a:off x="4355976" y="1164016"/>
            <a:ext cx="4572000" cy="2308324"/>
          </a:xfrm>
          <a:prstGeom prst="rect">
            <a:avLst/>
          </a:prstGeom>
          <a:solidFill>
            <a:schemeClr val="accent1">
              <a:lumMod val="20000"/>
              <a:lumOff val="80000"/>
            </a:schemeClr>
          </a:solidFill>
        </p:spPr>
        <p:txBody>
          <a:bodyPr>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b="1" kern="0" dirty="0" err="1">
                <a:solidFill>
                  <a:srgbClr val="000080"/>
                </a:solidFill>
                <a:latin typeface="宋体"/>
                <a:cs typeface="宋体"/>
              </a:rPr>
              <a:t>def</a:t>
            </a:r>
            <a:r>
              <a:rPr lang="en-US" altLang="zh-CN" b="1" kern="0" dirty="0">
                <a:solidFill>
                  <a:srgbClr val="000080"/>
                </a:solidFill>
                <a:latin typeface="宋体"/>
                <a:cs typeface="宋体"/>
              </a:rPr>
              <a:t> </a:t>
            </a:r>
            <a:r>
              <a:rPr lang="en-US" altLang="zh-CN" kern="0" dirty="0">
                <a:solidFill>
                  <a:srgbClr val="000000"/>
                </a:solidFill>
                <a:latin typeface="宋体"/>
                <a:cs typeface="宋体"/>
              </a:rPr>
              <a:t>disjoint2(A,B,C):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a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A:</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b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B:</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 == b:		</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c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return False</a:t>
            </a:r>
            <a:br>
              <a:rPr lang="en-US" altLang="zh-CN" b="1" kern="0" dirty="0">
                <a:solidFill>
                  <a:srgbClr val="000080"/>
                </a:solidFill>
                <a:latin typeface="宋体"/>
                <a:cs typeface="宋体"/>
              </a:rPr>
            </a:br>
            <a:r>
              <a:rPr lang="en-US" altLang="zh-CN" b="1" kern="0" dirty="0">
                <a:solidFill>
                  <a:srgbClr val="000080"/>
                </a:solidFill>
                <a:latin typeface="宋体"/>
                <a:cs typeface="宋体"/>
              </a:rPr>
              <a:t>    return </a:t>
            </a:r>
            <a:r>
              <a:rPr lang="en-US" altLang="zh-CN" b="1" kern="0" dirty="0" smtClean="0">
                <a:solidFill>
                  <a:srgbClr val="000080"/>
                </a:solidFill>
                <a:latin typeface="宋体"/>
                <a:cs typeface="宋体"/>
              </a:rPr>
              <a:t>True</a:t>
            </a:r>
            <a:endParaRPr lang="zh-CN" altLang="zh-CN" kern="100" dirty="0">
              <a:cs typeface="Times New Roman"/>
            </a:endParaRPr>
          </a:p>
        </p:txBody>
      </p:sp>
      <p:sp>
        <p:nvSpPr>
          <p:cNvPr id="2" name="矩形 1"/>
          <p:cNvSpPr/>
          <p:nvPr/>
        </p:nvSpPr>
        <p:spPr>
          <a:xfrm>
            <a:off x="5471694" y="4447956"/>
            <a:ext cx="1531188" cy="369332"/>
          </a:xfrm>
          <a:prstGeom prst="rect">
            <a:avLst/>
          </a:prstGeom>
        </p:spPr>
        <p:txBody>
          <a:bodyPr wrap="none">
            <a:spAutoFit/>
          </a:bodyPr>
          <a:lstStyle/>
          <a:p>
            <a:pPr lvl="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i="1" kern="0" dirty="0">
                <a:solidFill>
                  <a:srgbClr val="808080"/>
                </a:solidFill>
                <a:latin typeface="宋体"/>
                <a:cs typeface="宋体"/>
              </a:rPr>
              <a:t>#O(n</a:t>
            </a:r>
            <a:r>
              <a:rPr lang="en-US" altLang="zh-CN" i="1" kern="0" baseline="30000" dirty="0">
                <a:solidFill>
                  <a:srgbClr val="808080"/>
                </a:solidFill>
                <a:latin typeface="宋体"/>
                <a:cs typeface="宋体"/>
              </a:rPr>
              <a:t>2</a:t>
            </a:r>
            <a:r>
              <a:rPr lang="en-US" altLang="zh-CN" i="1" kern="0" dirty="0">
                <a:solidFill>
                  <a:srgbClr val="808080"/>
                </a:solidFill>
                <a:latin typeface="宋体"/>
                <a:cs typeface="宋体"/>
              </a:rPr>
              <a:t>)</a:t>
            </a:r>
            <a:r>
              <a:rPr lang="zh-CN" altLang="zh-CN" i="1" kern="0" dirty="0">
                <a:solidFill>
                  <a:srgbClr val="808080"/>
                </a:solidFill>
                <a:cs typeface="宋体"/>
              </a:rPr>
              <a:t>平方阶</a:t>
            </a:r>
            <a:endParaRPr lang="zh-CN" altLang="zh-CN" kern="100" dirty="0">
              <a:solidFill>
                <a:prstClr val="black"/>
              </a:solidFill>
              <a:cs typeface="Times New Roman"/>
            </a:endParaRPr>
          </a:p>
        </p:txBody>
      </p:sp>
      <p:sp>
        <p:nvSpPr>
          <p:cNvPr id="5" name="矩形 4"/>
          <p:cNvSpPr/>
          <p:nvPr/>
        </p:nvSpPr>
        <p:spPr>
          <a:xfrm>
            <a:off x="1043608" y="4297660"/>
            <a:ext cx="1531188" cy="369332"/>
          </a:xfrm>
          <a:prstGeom prst="rect">
            <a:avLst/>
          </a:prstGeom>
        </p:spPr>
        <p:txBody>
          <a:bodyPr wrap="none">
            <a:spAutoFit/>
          </a:bodyPr>
          <a:lstStyle/>
          <a:p>
            <a:pPr lvl="0">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i="1" kern="0" dirty="0">
                <a:solidFill>
                  <a:srgbClr val="808080"/>
                </a:solidFill>
                <a:latin typeface="宋体"/>
                <a:cs typeface="宋体"/>
              </a:rPr>
              <a:t>#O(n</a:t>
            </a:r>
            <a:r>
              <a:rPr lang="en-US" altLang="zh-CN" i="1" kern="0" baseline="30000" dirty="0">
                <a:solidFill>
                  <a:srgbClr val="808080"/>
                </a:solidFill>
                <a:latin typeface="宋体"/>
                <a:cs typeface="宋体"/>
              </a:rPr>
              <a:t>3</a:t>
            </a:r>
            <a:r>
              <a:rPr lang="en-US" altLang="zh-CN" i="1" kern="0" dirty="0">
                <a:solidFill>
                  <a:srgbClr val="808080"/>
                </a:solidFill>
                <a:latin typeface="宋体"/>
                <a:cs typeface="宋体"/>
              </a:rPr>
              <a:t>)</a:t>
            </a:r>
            <a:r>
              <a:rPr lang="zh-CN" altLang="zh-CN" i="1" kern="0" dirty="0">
                <a:solidFill>
                  <a:srgbClr val="808080"/>
                </a:solidFill>
                <a:cs typeface="宋体"/>
              </a:rPr>
              <a:t>立方阶</a:t>
            </a:r>
            <a:endParaRPr lang="zh-CN" altLang="zh-CN" kern="100" dirty="0">
              <a:solidFill>
                <a:prstClr val="black"/>
              </a:solidFill>
              <a:cs typeface="Times New Roman"/>
            </a:endParaRPr>
          </a:p>
        </p:txBody>
      </p:sp>
    </p:spTree>
    <p:extLst>
      <p:ext uri="{BB962C8B-B14F-4D97-AF65-F5344CB8AC3E}">
        <p14:creationId xmlns:p14="http://schemas.microsoft.com/office/powerpoint/2010/main" val="18385192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062438"/>
            <a:ext cx="4067944" cy="3693319"/>
          </a:xfrm>
          <a:prstGeom prst="rect">
            <a:avLst/>
          </a:prstGeom>
          <a:solidFill>
            <a:schemeClr val="accent1">
              <a:lumMod val="20000"/>
              <a:lumOff val="80000"/>
            </a:schemeClr>
          </a:solidFill>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b="1" kern="0" dirty="0" err="1">
                <a:solidFill>
                  <a:srgbClr val="000080"/>
                </a:solidFill>
                <a:latin typeface="宋体"/>
                <a:cs typeface="宋体"/>
              </a:rPr>
              <a:t>def</a:t>
            </a:r>
            <a:r>
              <a:rPr lang="en-US" altLang="zh-CN" b="1" kern="0" dirty="0">
                <a:solidFill>
                  <a:srgbClr val="000080"/>
                </a:solidFill>
                <a:latin typeface="宋体"/>
                <a:cs typeface="宋体"/>
              </a:rPr>
              <a:t> </a:t>
            </a:r>
            <a:r>
              <a:rPr lang="en-US" altLang="zh-CN" kern="0" dirty="0">
                <a:solidFill>
                  <a:srgbClr val="000000"/>
                </a:solidFill>
                <a:latin typeface="宋体"/>
                <a:cs typeface="宋体"/>
              </a:rPr>
              <a:t>disjoint3(A,B,C):</a:t>
            </a:r>
            <a:br>
              <a:rPr lang="en-US" altLang="zh-CN" kern="0" dirty="0">
                <a:solidFill>
                  <a:srgbClr val="000000"/>
                </a:solidFill>
                <a:latin typeface="宋体"/>
                <a:cs typeface="宋体"/>
              </a:rPr>
            </a:br>
            <a:r>
              <a:rPr lang="en-US" altLang="zh-CN" kern="0" dirty="0">
                <a:solidFill>
                  <a:srgbClr val="000000"/>
                </a:solidFill>
                <a:latin typeface="宋体"/>
                <a:cs typeface="宋体"/>
              </a:rPr>
              <a:t>    count=</a:t>
            </a:r>
            <a:r>
              <a:rPr lang="en-US" altLang="zh-CN" kern="0" dirty="0">
                <a:solidFill>
                  <a:srgbClr val="0000FF"/>
                </a:solidFill>
                <a:latin typeface="宋体"/>
                <a:cs typeface="宋体"/>
              </a:rPr>
              <a:t>0</a:t>
            </a:r>
            <a:br>
              <a:rPr lang="en-US" altLang="zh-CN" kern="0" dirty="0">
                <a:solidFill>
                  <a:srgbClr val="0000FF"/>
                </a:solidFill>
                <a:latin typeface="宋体"/>
                <a:cs typeface="宋体"/>
              </a:rPr>
            </a:br>
            <a:r>
              <a:rPr lang="en-US" altLang="zh-CN" kern="0" dirty="0">
                <a:solidFill>
                  <a:srgbClr val="0000FF"/>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a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A:</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b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B:</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 == b:</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a:solidFill>
                  <a:srgbClr val="000000"/>
                </a:solidFill>
                <a:latin typeface="宋体"/>
                <a:cs typeface="宋体"/>
              </a:rPr>
              <a:t>c </a:t>
            </a:r>
            <a:r>
              <a:rPr lang="en-US" altLang="zh-CN" b="1" kern="0" dirty="0">
                <a:solidFill>
                  <a:srgbClr val="000080"/>
                </a:solidFill>
                <a:latin typeface="宋体"/>
                <a:cs typeface="宋体"/>
              </a:rPr>
              <a:t>in </a:t>
            </a:r>
            <a:r>
              <a:rPr lang="en-US" altLang="zh-CN" kern="0" dirty="0">
                <a:solidFill>
                  <a:srgbClr val="000000"/>
                </a:solidFill>
                <a:latin typeface="宋体"/>
                <a:cs typeface="宋体"/>
              </a:rPr>
              <a:t>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b="1" kern="0" dirty="0">
                <a:solidFill>
                  <a:srgbClr val="000080"/>
                </a:solidFill>
                <a:latin typeface="宋体"/>
                <a:cs typeface="宋体"/>
              </a:rPr>
              <a:t>if </a:t>
            </a:r>
            <a:r>
              <a:rPr lang="en-US" altLang="zh-CN" kern="0" dirty="0">
                <a:solidFill>
                  <a:srgbClr val="000000"/>
                </a:solidFill>
                <a:latin typeface="宋体"/>
                <a:cs typeface="宋体"/>
              </a:rPr>
              <a:t>a==c:</a:t>
            </a:r>
            <a:br>
              <a:rPr lang="en-US" altLang="zh-CN" kern="0" dirty="0">
                <a:solidFill>
                  <a:srgbClr val="000000"/>
                </a:solidFill>
                <a:latin typeface="宋体"/>
                <a:cs typeface="宋体"/>
              </a:rPr>
            </a:br>
            <a:r>
              <a:rPr lang="en-US" altLang="zh-CN" kern="0" dirty="0">
                <a:solidFill>
                  <a:srgbClr val="000000"/>
                </a:solidFill>
                <a:latin typeface="宋体"/>
                <a:cs typeface="宋体"/>
              </a:rPr>
              <a:t>                        count+=</a:t>
            </a:r>
            <a:r>
              <a:rPr lang="en-US" altLang="zh-CN" kern="0" dirty="0">
                <a:solidFill>
                  <a:srgbClr val="0000FF"/>
                </a:solidFill>
                <a:latin typeface="宋体"/>
                <a:cs typeface="宋体"/>
              </a:rPr>
              <a:t>1</a:t>
            </a:r>
            <a:br>
              <a:rPr lang="en-US" altLang="zh-CN" kern="0" dirty="0">
                <a:solidFill>
                  <a:srgbClr val="0000FF"/>
                </a:solidFill>
                <a:latin typeface="宋体"/>
                <a:cs typeface="宋体"/>
              </a:rPr>
            </a:br>
            <a:r>
              <a:rPr lang="en-US" altLang="zh-CN" kern="0" dirty="0">
                <a:solidFill>
                  <a:srgbClr val="0000FF"/>
                </a:solidFill>
                <a:latin typeface="宋体"/>
                <a:cs typeface="宋体"/>
              </a:rPr>
              <a:t>    </a:t>
            </a:r>
            <a:r>
              <a:rPr lang="en-US" altLang="zh-CN" b="1" kern="0" dirty="0">
                <a:solidFill>
                  <a:srgbClr val="000080"/>
                </a:solidFill>
                <a:latin typeface="宋体"/>
                <a:cs typeface="宋体"/>
              </a:rPr>
              <a:t>return </a:t>
            </a:r>
            <a:r>
              <a:rPr lang="en-US" altLang="zh-CN" kern="0" dirty="0">
                <a:solidFill>
                  <a:srgbClr val="000000"/>
                </a:solidFill>
                <a:latin typeface="宋体"/>
                <a:cs typeface="宋体"/>
              </a:rPr>
              <a:t>count</a:t>
            </a:r>
            <a:br>
              <a:rPr lang="en-US" altLang="zh-CN" kern="0" dirty="0">
                <a:solidFill>
                  <a:srgbClr val="000000"/>
                </a:solidFill>
                <a:latin typeface="宋体"/>
                <a:cs typeface="宋体"/>
              </a:rPr>
            </a:br>
            <a:endParaRPr lang="zh-CN" altLang="zh-CN" kern="100" dirty="0">
              <a:cs typeface="Times New Roman"/>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i="1" kern="0" dirty="0">
                <a:solidFill>
                  <a:srgbClr val="808080"/>
                </a:solidFill>
                <a:latin typeface="宋体"/>
                <a:cs typeface="宋体"/>
              </a:rPr>
              <a:t>#O(n</a:t>
            </a:r>
            <a:r>
              <a:rPr lang="en-US" altLang="zh-CN" i="1" kern="0" baseline="30000" dirty="0">
                <a:solidFill>
                  <a:srgbClr val="808080"/>
                </a:solidFill>
                <a:latin typeface="宋体"/>
                <a:cs typeface="宋体"/>
              </a:rPr>
              <a:t>3</a:t>
            </a:r>
            <a:r>
              <a:rPr lang="en-US" altLang="zh-CN" i="1" kern="0" dirty="0">
                <a:solidFill>
                  <a:srgbClr val="808080"/>
                </a:solidFill>
                <a:latin typeface="宋体"/>
                <a:cs typeface="宋体"/>
              </a:rPr>
              <a:t>)</a:t>
            </a:r>
            <a:r>
              <a:rPr lang="zh-CN" altLang="zh-CN" i="1" kern="0" dirty="0">
                <a:solidFill>
                  <a:srgbClr val="808080"/>
                </a:solidFill>
                <a:cs typeface="宋体"/>
              </a:rPr>
              <a:t>立方阶</a:t>
            </a:r>
            <a:endParaRPr lang="zh-CN" altLang="zh-CN" kern="100" dirty="0">
              <a:cs typeface="Times New Roman"/>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kern="0" dirty="0">
                <a:solidFill>
                  <a:srgbClr val="000000"/>
                </a:solidFill>
                <a:latin typeface="宋体"/>
                <a:cs typeface="宋体"/>
              </a:rPr>
              <a:t/>
            </a:r>
            <a:br>
              <a:rPr lang="en-US" altLang="zh-CN" kern="0" dirty="0">
                <a:solidFill>
                  <a:srgbClr val="000000"/>
                </a:solidFill>
                <a:latin typeface="宋体"/>
                <a:cs typeface="宋体"/>
              </a:rPr>
            </a:br>
            <a:endParaRPr lang="zh-CN" altLang="zh-CN" kern="100" dirty="0">
              <a:cs typeface="Times New Roman"/>
            </a:endParaRPr>
          </a:p>
        </p:txBody>
      </p:sp>
      <p:sp>
        <p:nvSpPr>
          <p:cNvPr id="4" name="矩形 3"/>
          <p:cNvSpPr/>
          <p:nvPr/>
        </p:nvSpPr>
        <p:spPr>
          <a:xfrm>
            <a:off x="4572000" y="1062438"/>
            <a:ext cx="4572000" cy="3416320"/>
          </a:xfrm>
          <a:prstGeom prst="rect">
            <a:avLst/>
          </a:prstGeom>
          <a:solidFill>
            <a:schemeClr val="accent1">
              <a:lumMod val="20000"/>
              <a:lumOff val="80000"/>
            </a:schemeClr>
          </a:solidFill>
        </p:spPr>
        <p:txBody>
          <a:bodyPr>
            <a:spAutoFit/>
          </a:bodyPr>
          <a:lstStyle/>
          <a:p>
            <a:r>
              <a:rPr lang="en-US" altLang="zh-CN" kern="0" dirty="0">
                <a:solidFill>
                  <a:srgbClr val="000000"/>
                </a:solidFill>
                <a:latin typeface="宋体"/>
                <a:cs typeface="宋体"/>
              </a:rPr>
              <a:t>A = {</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in </a:t>
            </a:r>
            <a:r>
              <a:rPr lang="en-US" altLang="zh-CN" kern="0" dirty="0">
                <a:solidFill>
                  <a:srgbClr val="000080"/>
                </a:solidFill>
                <a:latin typeface="宋体"/>
                <a:cs typeface="宋体"/>
              </a:rPr>
              <a:t>range</a:t>
            </a:r>
            <a:r>
              <a:rPr lang="en-US" altLang="zh-CN" kern="0" dirty="0">
                <a:solidFill>
                  <a:srgbClr val="000000"/>
                </a:solidFill>
                <a:latin typeface="宋体"/>
                <a:cs typeface="宋体"/>
              </a:rPr>
              <a:t>(</a:t>
            </a:r>
            <a:r>
              <a:rPr lang="en-US" altLang="zh-CN" kern="0" dirty="0">
                <a:solidFill>
                  <a:srgbClr val="0000FF"/>
                </a:solidFill>
                <a:latin typeface="宋体"/>
                <a:cs typeface="宋体"/>
              </a:rPr>
              <a:t>0</a:t>
            </a:r>
            <a:r>
              <a:rPr lang="en-US" altLang="zh-CN" kern="0" dirty="0">
                <a:solidFill>
                  <a:srgbClr val="000000"/>
                </a:solidFill>
                <a:latin typeface="宋体"/>
                <a:cs typeface="宋体"/>
              </a:rPr>
              <a:t>,</a:t>
            </a:r>
            <a:r>
              <a:rPr lang="en-US" altLang="zh-CN" kern="0" dirty="0">
                <a:solidFill>
                  <a:srgbClr val="0000FF"/>
                </a:solidFill>
                <a:latin typeface="宋体"/>
                <a:cs typeface="宋体"/>
              </a:rPr>
              <a:t>50</a:t>
            </a:r>
            <a:r>
              <a:rPr lang="en-US" altLang="zh-CN" kern="0" dirty="0">
                <a:solidFill>
                  <a:srgbClr val="000000"/>
                </a:solidFill>
                <a:latin typeface="宋体"/>
                <a:cs typeface="宋体"/>
              </a:rPr>
              <a:t>,</a:t>
            </a:r>
            <a:r>
              <a:rPr lang="en-US" altLang="zh-CN" kern="0" dirty="0">
                <a:solidFill>
                  <a:srgbClr val="0000FF"/>
                </a:solidFill>
                <a:latin typeface="宋体"/>
                <a:cs typeface="宋体"/>
              </a:rPr>
              <a:t>2</a:t>
            </a:r>
            <a:r>
              <a:rPr lang="en-US" altLang="zh-CN" kern="0" dirty="0">
                <a:solidFill>
                  <a:srgbClr val="000000"/>
                </a:solidFill>
                <a:latin typeface="宋体"/>
                <a:cs typeface="宋体"/>
              </a:rPr>
              <a:t>) }</a:t>
            </a:r>
            <a:br>
              <a:rPr lang="en-US" altLang="zh-CN" kern="0" dirty="0">
                <a:solidFill>
                  <a:srgbClr val="000000"/>
                </a:solidFill>
                <a:latin typeface="宋体"/>
                <a:cs typeface="宋体"/>
              </a:rPr>
            </a:br>
            <a:r>
              <a:rPr lang="en-US" altLang="zh-CN" kern="0" dirty="0">
                <a:solidFill>
                  <a:srgbClr val="000080"/>
                </a:solidFill>
                <a:latin typeface="宋体"/>
                <a:cs typeface="宋体"/>
              </a:rPr>
              <a:t>print</a:t>
            </a:r>
            <a:r>
              <a:rPr lang="en-US" altLang="zh-CN" kern="0" dirty="0">
                <a:solidFill>
                  <a:srgbClr val="000000"/>
                </a:solidFill>
                <a:latin typeface="宋体"/>
                <a:cs typeface="宋体"/>
              </a:rPr>
              <a:t>(A)</a:t>
            </a:r>
            <a:br>
              <a:rPr lang="en-US" altLang="zh-CN" kern="0" dirty="0">
                <a:solidFill>
                  <a:srgbClr val="000000"/>
                </a:solidFill>
                <a:latin typeface="宋体"/>
                <a:cs typeface="宋体"/>
              </a:rPr>
            </a:br>
            <a:r>
              <a:rPr lang="en-US" altLang="zh-CN" kern="0" dirty="0">
                <a:solidFill>
                  <a:srgbClr val="000000"/>
                </a:solidFill>
                <a:latin typeface="宋体"/>
                <a:cs typeface="宋体"/>
              </a:rPr>
              <a:t>B = {</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in </a:t>
            </a:r>
            <a:r>
              <a:rPr lang="en-US" altLang="zh-CN" kern="0" dirty="0">
                <a:solidFill>
                  <a:srgbClr val="000080"/>
                </a:solidFill>
                <a:latin typeface="宋体"/>
                <a:cs typeface="宋体"/>
              </a:rPr>
              <a:t>range</a:t>
            </a:r>
            <a:r>
              <a:rPr lang="en-US" altLang="zh-CN" kern="0" dirty="0">
                <a:solidFill>
                  <a:srgbClr val="000000"/>
                </a:solidFill>
                <a:latin typeface="宋体"/>
                <a:cs typeface="宋体"/>
              </a:rPr>
              <a:t>(</a:t>
            </a:r>
            <a:r>
              <a:rPr lang="en-US" altLang="zh-CN" kern="0" dirty="0">
                <a:solidFill>
                  <a:srgbClr val="0000FF"/>
                </a:solidFill>
                <a:latin typeface="宋体"/>
                <a:cs typeface="宋体"/>
              </a:rPr>
              <a:t>0</a:t>
            </a:r>
            <a:r>
              <a:rPr lang="en-US" altLang="zh-CN" kern="0" dirty="0">
                <a:solidFill>
                  <a:srgbClr val="000000"/>
                </a:solidFill>
                <a:latin typeface="宋体"/>
                <a:cs typeface="宋体"/>
              </a:rPr>
              <a:t>,</a:t>
            </a:r>
            <a:r>
              <a:rPr lang="en-US" altLang="zh-CN" kern="0" dirty="0">
                <a:solidFill>
                  <a:srgbClr val="0000FF"/>
                </a:solidFill>
                <a:latin typeface="宋体"/>
                <a:cs typeface="宋体"/>
              </a:rPr>
              <a:t>50</a:t>
            </a:r>
            <a:r>
              <a:rPr lang="en-US" altLang="zh-CN" kern="0" dirty="0">
                <a:solidFill>
                  <a:srgbClr val="000000"/>
                </a:solidFill>
                <a:latin typeface="宋体"/>
                <a:cs typeface="宋体"/>
              </a:rPr>
              <a:t>,</a:t>
            </a:r>
            <a:r>
              <a:rPr lang="en-US" altLang="zh-CN" kern="0" dirty="0">
                <a:solidFill>
                  <a:srgbClr val="0000FF"/>
                </a:solidFill>
                <a:latin typeface="宋体"/>
                <a:cs typeface="宋体"/>
              </a:rPr>
              <a:t>3</a:t>
            </a:r>
            <a:r>
              <a:rPr lang="en-US" altLang="zh-CN" kern="0" dirty="0">
                <a:solidFill>
                  <a:srgbClr val="000000"/>
                </a:solidFill>
                <a:latin typeface="宋体"/>
                <a:cs typeface="宋体"/>
              </a:rPr>
              <a:t>) }</a:t>
            </a:r>
            <a:br>
              <a:rPr lang="en-US" altLang="zh-CN" kern="0" dirty="0">
                <a:solidFill>
                  <a:srgbClr val="000000"/>
                </a:solidFill>
                <a:latin typeface="宋体"/>
                <a:cs typeface="宋体"/>
              </a:rPr>
            </a:br>
            <a:r>
              <a:rPr lang="en-US" altLang="zh-CN" kern="0" dirty="0">
                <a:solidFill>
                  <a:srgbClr val="000080"/>
                </a:solidFill>
                <a:latin typeface="宋体"/>
                <a:cs typeface="宋体"/>
              </a:rPr>
              <a:t>print</a:t>
            </a:r>
            <a:r>
              <a:rPr lang="en-US" altLang="zh-CN" kern="0" dirty="0">
                <a:solidFill>
                  <a:srgbClr val="000000"/>
                </a:solidFill>
                <a:latin typeface="宋体"/>
                <a:cs typeface="宋体"/>
              </a:rPr>
              <a:t>(B)</a:t>
            </a:r>
            <a:br>
              <a:rPr lang="en-US" altLang="zh-CN" kern="0" dirty="0">
                <a:solidFill>
                  <a:srgbClr val="000000"/>
                </a:solidFill>
                <a:latin typeface="宋体"/>
                <a:cs typeface="宋体"/>
              </a:rPr>
            </a:br>
            <a:r>
              <a:rPr lang="en-US" altLang="zh-CN" kern="0" dirty="0">
                <a:solidFill>
                  <a:srgbClr val="000000"/>
                </a:solidFill>
                <a:latin typeface="宋体"/>
                <a:cs typeface="宋体"/>
              </a:rPr>
              <a:t>C={</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for </a:t>
            </a:r>
            <a:r>
              <a:rPr lang="en-US" altLang="zh-CN" kern="0" dirty="0" err="1">
                <a:solidFill>
                  <a:srgbClr val="000000"/>
                </a:solidFill>
                <a:latin typeface="宋体"/>
                <a:cs typeface="宋体"/>
              </a:rPr>
              <a:t>i</a:t>
            </a:r>
            <a:r>
              <a:rPr lang="en-US" altLang="zh-CN" kern="0" dirty="0">
                <a:solidFill>
                  <a:srgbClr val="000000"/>
                </a:solidFill>
                <a:latin typeface="宋体"/>
                <a:cs typeface="宋体"/>
              </a:rPr>
              <a:t> </a:t>
            </a:r>
            <a:r>
              <a:rPr lang="en-US" altLang="zh-CN" b="1" kern="0" dirty="0">
                <a:solidFill>
                  <a:srgbClr val="000080"/>
                </a:solidFill>
                <a:latin typeface="宋体"/>
                <a:cs typeface="宋体"/>
              </a:rPr>
              <a:t>in </a:t>
            </a:r>
            <a:r>
              <a:rPr lang="en-US" altLang="zh-CN" kern="0" dirty="0">
                <a:solidFill>
                  <a:srgbClr val="000080"/>
                </a:solidFill>
                <a:latin typeface="宋体"/>
                <a:cs typeface="宋体"/>
              </a:rPr>
              <a:t>range</a:t>
            </a:r>
            <a:r>
              <a:rPr lang="en-US" altLang="zh-CN" kern="0" dirty="0">
                <a:solidFill>
                  <a:srgbClr val="000000"/>
                </a:solidFill>
                <a:latin typeface="宋体"/>
                <a:cs typeface="宋体"/>
              </a:rPr>
              <a:t>(</a:t>
            </a:r>
            <a:r>
              <a:rPr lang="en-US" altLang="zh-CN" kern="0" dirty="0">
                <a:solidFill>
                  <a:srgbClr val="0000FF"/>
                </a:solidFill>
                <a:latin typeface="宋体"/>
                <a:cs typeface="宋体"/>
              </a:rPr>
              <a:t>0</a:t>
            </a:r>
            <a:r>
              <a:rPr lang="en-US" altLang="zh-CN" kern="0" dirty="0">
                <a:solidFill>
                  <a:srgbClr val="000000"/>
                </a:solidFill>
                <a:latin typeface="宋体"/>
                <a:cs typeface="宋体"/>
              </a:rPr>
              <a:t>,</a:t>
            </a:r>
            <a:r>
              <a:rPr lang="en-US" altLang="zh-CN" kern="0" dirty="0">
                <a:solidFill>
                  <a:srgbClr val="0000FF"/>
                </a:solidFill>
                <a:latin typeface="宋体"/>
                <a:cs typeface="宋体"/>
              </a:rPr>
              <a:t>50</a:t>
            </a:r>
            <a:r>
              <a:rPr lang="en-US" altLang="zh-CN" kern="0" dirty="0">
                <a:solidFill>
                  <a:srgbClr val="000000"/>
                </a:solidFill>
                <a:latin typeface="宋体"/>
                <a:cs typeface="宋体"/>
              </a:rPr>
              <a:t>,</a:t>
            </a:r>
            <a:r>
              <a:rPr lang="en-US" altLang="zh-CN" kern="0" dirty="0">
                <a:solidFill>
                  <a:srgbClr val="0000FF"/>
                </a:solidFill>
                <a:latin typeface="宋体"/>
                <a:cs typeface="宋体"/>
              </a:rPr>
              <a:t>5</a:t>
            </a:r>
            <a:r>
              <a:rPr lang="en-US" altLang="zh-CN" kern="0" dirty="0">
                <a:solidFill>
                  <a:srgbClr val="000000"/>
                </a:solidFill>
                <a:latin typeface="宋体"/>
                <a:cs typeface="宋体"/>
              </a:rPr>
              <a:t>) }</a:t>
            </a:r>
            <a:br>
              <a:rPr lang="en-US" altLang="zh-CN" kern="0" dirty="0">
                <a:solidFill>
                  <a:srgbClr val="000000"/>
                </a:solidFill>
                <a:latin typeface="宋体"/>
                <a:cs typeface="宋体"/>
              </a:rPr>
            </a:br>
            <a:r>
              <a:rPr lang="en-US" altLang="zh-CN" kern="0" dirty="0">
                <a:solidFill>
                  <a:srgbClr val="000080"/>
                </a:solidFill>
                <a:latin typeface="宋体"/>
                <a:cs typeface="宋体"/>
              </a:rPr>
              <a:t>print</a:t>
            </a:r>
            <a:r>
              <a:rPr lang="en-US" altLang="zh-CN" kern="0" dirty="0">
                <a:solidFill>
                  <a:srgbClr val="000000"/>
                </a:solidFill>
                <a:latin typeface="宋体"/>
                <a:cs typeface="宋体"/>
              </a:rPr>
              <a:t>(C)</a:t>
            </a:r>
            <a:br>
              <a:rPr lang="en-US" altLang="zh-CN" kern="0" dirty="0">
                <a:solidFill>
                  <a:srgbClr val="000000"/>
                </a:solidFill>
                <a:latin typeface="宋体"/>
                <a:cs typeface="宋体"/>
              </a:rPr>
            </a:br>
            <a:r>
              <a:rPr lang="en-US" altLang="zh-CN" b="1" kern="0" dirty="0">
                <a:solidFill>
                  <a:srgbClr val="000080"/>
                </a:solidFill>
                <a:latin typeface="宋体"/>
                <a:cs typeface="宋体"/>
              </a:rPr>
              <a:t>if </a:t>
            </a:r>
            <a:r>
              <a:rPr lang="en-US" altLang="zh-CN" kern="0" dirty="0">
                <a:solidFill>
                  <a:srgbClr val="000000"/>
                </a:solidFill>
                <a:latin typeface="宋体"/>
                <a:cs typeface="宋体"/>
              </a:rPr>
              <a:t>(disjoint2(A,B,C)):</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kern="0" dirty="0">
                <a:solidFill>
                  <a:srgbClr val="000080"/>
                </a:solidFill>
                <a:latin typeface="宋体"/>
                <a:cs typeface="宋体"/>
              </a:rPr>
              <a:t>print</a:t>
            </a:r>
            <a:r>
              <a:rPr lang="en-US" altLang="zh-CN" kern="0" dirty="0">
                <a:solidFill>
                  <a:srgbClr val="000000"/>
                </a:solidFill>
                <a:latin typeface="宋体"/>
                <a:cs typeface="宋体"/>
              </a:rPr>
              <a:t>(</a:t>
            </a:r>
            <a:r>
              <a:rPr lang="en-US" altLang="zh-CN" b="1" kern="0" dirty="0">
                <a:solidFill>
                  <a:srgbClr val="008080"/>
                </a:solidFill>
                <a:latin typeface="宋体"/>
                <a:cs typeface="宋体"/>
              </a:rPr>
              <a:t>"</a:t>
            </a:r>
            <a:r>
              <a:rPr lang="zh-CN" altLang="zh-CN" b="1" kern="0" dirty="0">
                <a:solidFill>
                  <a:srgbClr val="008080"/>
                </a:solidFill>
                <a:cs typeface="宋体"/>
              </a:rPr>
              <a:t>交集为空</a:t>
            </a:r>
            <a:r>
              <a:rPr lang="en-US" altLang="zh-CN" b="1" kern="0" dirty="0">
                <a:solidFill>
                  <a:srgbClr val="008080"/>
                </a:solidFill>
                <a:cs typeface="宋体"/>
              </a:rPr>
              <a:t>"</a:t>
            </a:r>
            <a:r>
              <a:rPr lang="en-US" altLang="zh-CN" kern="0" dirty="0">
                <a:solidFill>
                  <a:srgbClr val="000000"/>
                </a:solidFill>
                <a:latin typeface="宋体"/>
                <a:cs typeface="宋体"/>
              </a:rPr>
              <a:t>)</a:t>
            </a:r>
            <a:br>
              <a:rPr lang="en-US" altLang="zh-CN" kern="0" dirty="0">
                <a:solidFill>
                  <a:srgbClr val="000000"/>
                </a:solidFill>
                <a:latin typeface="宋体"/>
                <a:cs typeface="宋体"/>
              </a:rPr>
            </a:br>
            <a:r>
              <a:rPr lang="en-US" altLang="zh-CN" b="1" kern="0" dirty="0">
                <a:solidFill>
                  <a:srgbClr val="000080"/>
                </a:solidFill>
                <a:latin typeface="宋体"/>
                <a:cs typeface="宋体"/>
              </a:rPr>
              <a:t>else</a:t>
            </a:r>
            <a:r>
              <a:rPr lang="en-US" altLang="zh-CN" kern="0" dirty="0">
                <a:solidFill>
                  <a:srgbClr val="000000"/>
                </a:solidFill>
                <a:latin typeface="宋体"/>
                <a:cs typeface="宋体"/>
              </a:rPr>
              <a:t>:</a:t>
            </a:r>
            <a:br>
              <a:rPr lang="en-US" altLang="zh-CN" kern="0" dirty="0">
                <a:solidFill>
                  <a:srgbClr val="000000"/>
                </a:solidFill>
                <a:latin typeface="宋体"/>
                <a:cs typeface="宋体"/>
              </a:rPr>
            </a:br>
            <a:r>
              <a:rPr lang="en-US" altLang="zh-CN" kern="0" dirty="0">
                <a:solidFill>
                  <a:srgbClr val="000000"/>
                </a:solidFill>
                <a:latin typeface="宋体"/>
                <a:cs typeface="宋体"/>
              </a:rPr>
              <a:t>    </a:t>
            </a:r>
            <a:r>
              <a:rPr lang="en-US" altLang="zh-CN" kern="0" dirty="0">
                <a:solidFill>
                  <a:srgbClr val="000080"/>
                </a:solidFill>
                <a:latin typeface="宋体"/>
                <a:cs typeface="宋体"/>
              </a:rPr>
              <a:t>print</a:t>
            </a:r>
            <a:r>
              <a:rPr lang="en-US" altLang="zh-CN" kern="0" dirty="0">
                <a:solidFill>
                  <a:srgbClr val="000000"/>
                </a:solidFill>
                <a:latin typeface="宋体"/>
                <a:cs typeface="宋体"/>
              </a:rPr>
              <a:t>(</a:t>
            </a:r>
            <a:r>
              <a:rPr lang="en-US" altLang="zh-CN" b="1" kern="0" dirty="0">
                <a:solidFill>
                  <a:srgbClr val="008080"/>
                </a:solidFill>
                <a:latin typeface="宋体"/>
                <a:cs typeface="宋体"/>
              </a:rPr>
              <a:t>"</a:t>
            </a:r>
            <a:r>
              <a:rPr lang="zh-CN" altLang="zh-CN" b="1" kern="0" dirty="0">
                <a:solidFill>
                  <a:srgbClr val="008080"/>
                </a:solidFill>
                <a:cs typeface="宋体"/>
              </a:rPr>
              <a:t>交集不为空</a:t>
            </a:r>
            <a:r>
              <a:rPr lang="en-US" altLang="zh-CN" b="1" kern="0" dirty="0">
                <a:solidFill>
                  <a:srgbClr val="008080"/>
                </a:solidFill>
                <a:cs typeface="宋体"/>
              </a:rPr>
              <a:t>"</a:t>
            </a:r>
            <a:r>
              <a:rPr lang="en-US" altLang="zh-CN" kern="0" dirty="0">
                <a:solidFill>
                  <a:srgbClr val="000000"/>
                </a:solidFill>
                <a:latin typeface="宋体"/>
                <a:cs typeface="宋体"/>
              </a:rPr>
              <a:t>)</a:t>
            </a:r>
            <a:br>
              <a:rPr lang="en-US" altLang="zh-CN" kern="0" dirty="0">
                <a:solidFill>
                  <a:srgbClr val="000000"/>
                </a:solidFill>
                <a:latin typeface="宋体"/>
                <a:cs typeface="宋体"/>
              </a:rPr>
            </a:br>
            <a:r>
              <a:rPr lang="en-US" altLang="zh-CN" kern="0" dirty="0">
                <a:solidFill>
                  <a:srgbClr val="000080"/>
                </a:solidFill>
                <a:latin typeface="宋体"/>
                <a:cs typeface="宋体"/>
              </a:rPr>
              <a:t>print</a:t>
            </a:r>
            <a:r>
              <a:rPr lang="en-US" altLang="zh-CN" kern="0" dirty="0">
                <a:solidFill>
                  <a:srgbClr val="000000"/>
                </a:solidFill>
                <a:latin typeface="宋体"/>
                <a:cs typeface="宋体"/>
              </a:rPr>
              <a:t>(</a:t>
            </a:r>
            <a:r>
              <a:rPr lang="en-US" altLang="zh-CN" b="1" kern="0" dirty="0">
                <a:solidFill>
                  <a:srgbClr val="008080"/>
                </a:solidFill>
                <a:latin typeface="宋体"/>
                <a:cs typeface="宋体"/>
              </a:rPr>
              <a:t>"</a:t>
            </a:r>
            <a:r>
              <a:rPr lang="zh-CN" altLang="zh-CN" b="1" kern="0" dirty="0">
                <a:solidFill>
                  <a:srgbClr val="008080"/>
                </a:solidFill>
                <a:cs typeface="宋体"/>
              </a:rPr>
              <a:t>交集元素个数为：</a:t>
            </a:r>
            <a:r>
              <a:rPr lang="en-US" altLang="zh-CN" b="1" kern="0" dirty="0">
                <a:solidFill>
                  <a:srgbClr val="008080"/>
                </a:solidFill>
                <a:cs typeface="宋体"/>
              </a:rPr>
              <a:t>"</a:t>
            </a:r>
            <a:r>
              <a:rPr lang="en-US" altLang="zh-CN" kern="0" dirty="0">
                <a:solidFill>
                  <a:srgbClr val="000000"/>
                </a:solidFill>
                <a:latin typeface="宋体"/>
                <a:cs typeface="宋体"/>
              </a:rPr>
              <a:t>,disjoint3(A,B,C))</a:t>
            </a:r>
            <a:endParaRPr lang="zh-CN" altLang="en-US" dirty="0"/>
          </a:p>
        </p:txBody>
      </p:sp>
    </p:spTree>
    <p:extLst>
      <p:ext uri="{BB962C8B-B14F-4D97-AF65-F5344CB8AC3E}">
        <p14:creationId xmlns:p14="http://schemas.microsoft.com/office/powerpoint/2010/main" val="233826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83568" y="841276"/>
            <a:ext cx="8053659" cy="4055893"/>
          </a:xfrm>
        </p:spPr>
        <p:txBody>
          <a:bodyPr>
            <a:noAutofit/>
          </a:bodyPr>
          <a:lstStyle/>
          <a:p>
            <a:pPr algn="l" defTabSz="914400">
              <a:lnSpc>
                <a:spcPct val="90000"/>
              </a:lnSpc>
              <a:buSzPct val="70000"/>
              <a:buFont typeface="Arial" panose="020B0604020202020204" pitchFamily="34" charset="0"/>
              <a:buChar char="•"/>
            </a:pPr>
            <a:r>
              <a:rPr lang="en-US" altLang="zh-CN" sz="2400" b="1" dirty="0" smtClean="0">
                <a:latin typeface="+mn-lt"/>
              </a:rPr>
              <a:t>The </a:t>
            </a:r>
            <a:r>
              <a:rPr lang="en-US" altLang="zh-CN" sz="2400" b="1" dirty="0">
                <a:latin typeface="+mn-lt"/>
              </a:rPr>
              <a:t>intrinsic  relations between  data elements.</a:t>
            </a:r>
          </a:p>
          <a:p>
            <a:pPr algn="l" defTabSz="914400">
              <a:lnSpc>
                <a:spcPct val="90000"/>
              </a:lnSpc>
              <a:buSzPct val="70000"/>
              <a:buFont typeface="Arial" panose="020B0604020202020204" pitchFamily="34" charset="0"/>
              <a:buChar char="•"/>
            </a:pPr>
            <a:r>
              <a:rPr lang="en-US" altLang="zh-CN" sz="2400" b="1" dirty="0">
                <a:latin typeface="+mn-lt"/>
              </a:rPr>
              <a:t>According  to the difference of the  relation ,we can classify them into four categories.</a:t>
            </a:r>
          </a:p>
          <a:p>
            <a:pPr algn="l" defTabSz="914400">
              <a:lnSpc>
                <a:spcPct val="90000"/>
              </a:lnSpc>
              <a:buSzPct val="70000"/>
              <a:buFont typeface="Arial" panose="020B0604020202020204" pitchFamily="34" charset="0"/>
              <a:buChar char="•"/>
            </a:pPr>
            <a:r>
              <a:rPr lang="zh-CN" altLang="en-US" sz="2400" b="1" dirty="0">
                <a:latin typeface="+mn-lt"/>
              </a:rPr>
              <a:t>根据数据元素之间关系的不同，逻辑结构分为</a:t>
            </a:r>
            <a:r>
              <a:rPr lang="en-US" altLang="zh-CN" sz="2400" b="1" dirty="0">
                <a:latin typeface="+mn-lt"/>
              </a:rPr>
              <a:t>4</a:t>
            </a:r>
            <a:r>
              <a:rPr lang="zh-CN" altLang="en-US" sz="2400" b="1" dirty="0">
                <a:latin typeface="+mn-lt"/>
              </a:rPr>
              <a:t>类：</a:t>
            </a:r>
            <a:endParaRPr lang="en-US" altLang="zh-CN" sz="2400" b="1" dirty="0">
              <a:latin typeface="+mn-lt"/>
            </a:endParaRPr>
          </a:p>
          <a:p>
            <a:pPr marL="457200" indent="-7938">
              <a:spcBef>
                <a:spcPts val="0"/>
              </a:spcBef>
              <a:spcAft>
                <a:spcPts val="0"/>
              </a:spcAft>
              <a:buFont typeface="Arial" panose="020B0604020202020204" pitchFamily="34" charset="0"/>
              <a:buChar char="•"/>
            </a:pPr>
            <a:r>
              <a:rPr lang="zh-CN" altLang="en-US" sz="2800" b="1" dirty="0">
                <a:solidFill>
                  <a:srgbClr val="FF0000"/>
                </a:solidFill>
                <a:latin typeface="Comic Sans MS" pitchFamily="66" charset="0"/>
                <a:ea typeface="楷体_GB2312" pitchFamily="49" charset="-122"/>
              </a:rPr>
              <a:t>线性结构</a:t>
            </a:r>
            <a:endParaRPr lang="en-US" altLang="zh-CN" sz="2800" b="1" dirty="0">
              <a:solidFill>
                <a:srgbClr val="FF0000"/>
              </a:solidFill>
              <a:latin typeface="Comic Sans MS" pitchFamily="66" charset="0"/>
              <a:ea typeface="楷体_GB2312" pitchFamily="49" charset="-122"/>
            </a:endParaRPr>
          </a:p>
          <a:p>
            <a:pPr marL="457200" indent="-7938">
              <a:spcBef>
                <a:spcPts val="0"/>
              </a:spcBef>
              <a:spcAft>
                <a:spcPts val="0"/>
              </a:spcAft>
              <a:buFont typeface="Arial" panose="020B0604020202020204" pitchFamily="34" charset="0"/>
              <a:buChar char="•"/>
            </a:pPr>
            <a:r>
              <a:rPr lang="zh-CN" altLang="en-US" sz="2800" b="1" dirty="0">
                <a:solidFill>
                  <a:srgbClr val="FF0000"/>
                </a:solidFill>
                <a:latin typeface="Comic Sans MS" pitchFamily="66" charset="0"/>
                <a:ea typeface="楷体_GB2312" pitchFamily="49" charset="-122"/>
              </a:rPr>
              <a:t>树形结构</a:t>
            </a:r>
            <a:endParaRPr lang="en-US" altLang="zh-CN" sz="2800" b="1" dirty="0">
              <a:solidFill>
                <a:srgbClr val="FF0000"/>
              </a:solidFill>
              <a:latin typeface="Comic Sans MS" pitchFamily="66" charset="0"/>
              <a:ea typeface="楷体_GB2312" pitchFamily="49" charset="-122"/>
            </a:endParaRPr>
          </a:p>
          <a:p>
            <a:pPr marL="457200" indent="-7938">
              <a:spcBef>
                <a:spcPts val="0"/>
              </a:spcBef>
              <a:spcAft>
                <a:spcPts val="0"/>
              </a:spcAft>
              <a:buFont typeface="Arial" panose="020B0604020202020204" pitchFamily="34" charset="0"/>
              <a:buChar char="•"/>
            </a:pPr>
            <a:r>
              <a:rPr lang="zh-CN" altLang="en-US" sz="2800" b="1" dirty="0">
                <a:solidFill>
                  <a:srgbClr val="FF0000"/>
                </a:solidFill>
                <a:latin typeface="Comic Sans MS" pitchFamily="66" charset="0"/>
                <a:ea typeface="楷体_GB2312" pitchFamily="49" charset="-122"/>
              </a:rPr>
              <a:t>图状（网状）</a:t>
            </a:r>
            <a:endParaRPr lang="en-US" altLang="zh-CN" sz="2800" b="1" dirty="0">
              <a:solidFill>
                <a:srgbClr val="FF0000"/>
              </a:solidFill>
              <a:latin typeface="Comic Sans MS" pitchFamily="66" charset="0"/>
              <a:ea typeface="楷体_GB2312" pitchFamily="49" charset="-122"/>
            </a:endParaRPr>
          </a:p>
          <a:p>
            <a:pPr marL="457200" indent="-7938">
              <a:spcBef>
                <a:spcPts val="0"/>
              </a:spcBef>
              <a:spcAft>
                <a:spcPts val="0"/>
              </a:spcAft>
              <a:buFont typeface="Arial" panose="020B0604020202020204" pitchFamily="34" charset="0"/>
              <a:buChar char="•"/>
            </a:pPr>
            <a:r>
              <a:rPr lang="zh-CN" altLang="en-US" sz="2800" b="1" dirty="0">
                <a:solidFill>
                  <a:srgbClr val="FF0000"/>
                </a:solidFill>
                <a:latin typeface="Comic Sans MS" pitchFamily="66" charset="0"/>
                <a:ea typeface="楷体_GB2312" pitchFamily="49" charset="-122"/>
              </a:rPr>
              <a:t>集合</a:t>
            </a:r>
            <a:endParaRPr lang="en-US" altLang="zh-CN" sz="2800" b="1" dirty="0">
              <a:solidFill>
                <a:srgbClr val="FF0000"/>
              </a:solidFill>
              <a:latin typeface="Comic Sans MS" pitchFamily="66" charset="0"/>
              <a:ea typeface="楷体_GB2312" pitchFamily="49" charset="-122"/>
            </a:endParaRPr>
          </a:p>
          <a:p>
            <a:endParaRPr lang="zh-CN" altLang="en-US" sz="2800" dirty="0"/>
          </a:p>
        </p:txBody>
      </p:sp>
      <p:sp>
        <p:nvSpPr>
          <p:cNvPr id="4" name="标题 3"/>
          <p:cNvSpPr>
            <a:spLocks noGrp="1"/>
          </p:cNvSpPr>
          <p:nvPr>
            <p:ph type="title"/>
          </p:nvPr>
        </p:nvSpPr>
        <p:spPr/>
        <p:txBody>
          <a:bodyPr>
            <a:normAutofit fontScale="90000"/>
          </a:bodyPr>
          <a:lstStyle/>
          <a:p>
            <a:pPr algn="l"/>
            <a:r>
              <a:rPr lang="en-US" altLang="zh-CN" dirty="0"/>
              <a:t>Logical Structure</a:t>
            </a:r>
            <a:r>
              <a:rPr lang="zh-CN" altLang="en-US" dirty="0"/>
              <a:t>逻辑结构</a:t>
            </a:r>
          </a:p>
        </p:txBody>
      </p:sp>
    </p:spTree>
    <p:extLst>
      <p:ext uri="{BB962C8B-B14F-4D97-AF65-F5344CB8AC3E}">
        <p14:creationId xmlns:p14="http://schemas.microsoft.com/office/powerpoint/2010/main" val="790190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62568" y="630268"/>
            <a:ext cx="8814542" cy="5107552"/>
          </a:xfrm>
          <a:prstGeom prst="rect">
            <a:avLst/>
          </a:prstGeom>
          <a:noFill/>
          <a:ln w="9525">
            <a:noFill/>
            <a:miter lim="800000"/>
          </a:ln>
        </p:spPr>
        <p:txBody>
          <a:bodyPr wrap="square">
            <a:spAutoFit/>
          </a:bodyPr>
          <a:lstStyle/>
          <a:p>
            <a:pPr marL="625475" lvl="3" indent="746125">
              <a:lnSpc>
                <a:spcPct val="185000"/>
              </a:lnSpc>
              <a:spcBef>
                <a:spcPct val="30000"/>
              </a:spcBef>
              <a:buBlip>
                <a:blip r:embed="rId2"/>
              </a:buBlip>
            </a:pPr>
            <a:r>
              <a:rPr lang="en-US" altLang="zh-CN" sz="2800" dirty="0" smtClean="0"/>
              <a:t>List</a:t>
            </a:r>
            <a:r>
              <a:rPr lang="en-US" altLang="zh-CN" sz="2800" dirty="0" smtClean="0">
                <a:solidFill>
                  <a:srgbClr val="FF0000"/>
                </a:solidFill>
                <a:latin typeface="楷体_GB2312" pitchFamily="49" charset="-122"/>
                <a:ea typeface="楷体_GB2312" pitchFamily="49" charset="-122"/>
              </a:rPr>
              <a:t>(1:1)</a:t>
            </a:r>
            <a:endParaRPr lang="en-US" altLang="zh-CN" sz="2800" dirty="0"/>
          </a:p>
          <a:p>
            <a:pPr marL="625475" lvl="3" indent="746125">
              <a:lnSpc>
                <a:spcPct val="185000"/>
              </a:lnSpc>
              <a:spcBef>
                <a:spcPct val="30000"/>
              </a:spcBef>
              <a:buBlip>
                <a:blip r:embed="rId2"/>
              </a:buBlip>
            </a:pPr>
            <a:r>
              <a:rPr lang="en-US" altLang="zh-CN" sz="2800" dirty="0" smtClean="0"/>
              <a:t>Tree</a:t>
            </a:r>
            <a:r>
              <a:rPr lang="en-US" altLang="zh-CN" sz="2800" dirty="0" smtClean="0">
                <a:solidFill>
                  <a:srgbClr val="FF0000"/>
                </a:solidFill>
                <a:latin typeface="楷体_GB2312" pitchFamily="49" charset="-122"/>
                <a:ea typeface="楷体_GB2312" pitchFamily="49" charset="-122"/>
              </a:rPr>
              <a:t>(1:n)</a:t>
            </a:r>
            <a:endParaRPr lang="en-US" altLang="zh-CN" sz="2800" dirty="0"/>
          </a:p>
          <a:p>
            <a:pPr marL="625475" lvl="3" indent="746125">
              <a:lnSpc>
                <a:spcPct val="185000"/>
              </a:lnSpc>
              <a:spcBef>
                <a:spcPct val="30000"/>
              </a:spcBef>
              <a:buBlip>
                <a:blip r:embed="rId2"/>
              </a:buBlip>
            </a:pPr>
            <a:endParaRPr lang="en-US" altLang="zh-CN" sz="2800" dirty="0" smtClean="0"/>
          </a:p>
          <a:p>
            <a:pPr marL="625475" lvl="3" indent="746125">
              <a:lnSpc>
                <a:spcPct val="185000"/>
              </a:lnSpc>
              <a:spcBef>
                <a:spcPct val="30000"/>
              </a:spcBef>
              <a:buBlip>
                <a:blip r:embed="rId2"/>
              </a:buBlip>
            </a:pPr>
            <a:r>
              <a:rPr lang="en-US" altLang="zh-CN" sz="2800" dirty="0" smtClean="0"/>
              <a:t>Graph</a:t>
            </a:r>
            <a:r>
              <a:rPr lang="en-US" altLang="zh-CN" sz="2800" dirty="0" smtClean="0">
                <a:solidFill>
                  <a:srgbClr val="FF0000"/>
                </a:solidFill>
                <a:latin typeface="楷体_GB2312" pitchFamily="49" charset="-122"/>
                <a:ea typeface="楷体_GB2312" pitchFamily="49" charset="-122"/>
              </a:rPr>
              <a:t>(</a:t>
            </a:r>
            <a:r>
              <a:rPr lang="en-US" altLang="zh-CN" sz="2800" dirty="0" err="1" smtClean="0">
                <a:solidFill>
                  <a:srgbClr val="FF0000"/>
                </a:solidFill>
                <a:latin typeface="楷体_GB2312" pitchFamily="49" charset="-122"/>
                <a:ea typeface="楷体_GB2312" pitchFamily="49" charset="-122"/>
              </a:rPr>
              <a:t>m:n</a:t>
            </a:r>
            <a:r>
              <a:rPr lang="en-US" altLang="zh-CN" sz="2800" dirty="0" smtClean="0">
                <a:solidFill>
                  <a:srgbClr val="FF0000"/>
                </a:solidFill>
                <a:latin typeface="楷体_GB2312" pitchFamily="49" charset="-122"/>
                <a:ea typeface="楷体_GB2312" pitchFamily="49" charset="-122"/>
              </a:rPr>
              <a:t>)</a:t>
            </a:r>
          </a:p>
          <a:p>
            <a:pPr marL="625475" lvl="3" indent="746125">
              <a:lnSpc>
                <a:spcPct val="185000"/>
              </a:lnSpc>
              <a:spcBef>
                <a:spcPct val="30000"/>
              </a:spcBef>
              <a:buBlip>
                <a:blip r:embed="rId2"/>
              </a:buBlip>
            </a:pPr>
            <a:r>
              <a:rPr lang="en-US" altLang="zh-CN" sz="2800" dirty="0" smtClean="0"/>
              <a:t>Set</a:t>
            </a:r>
            <a:r>
              <a:rPr lang="en-US" altLang="zh-CN" sz="2800" dirty="0" smtClean="0">
                <a:solidFill>
                  <a:srgbClr val="FF0000"/>
                </a:solidFill>
                <a:latin typeface="楷体_GB2312" pitchFamily="49" charset="-122"/>
                <a:ea typeface="楷体_GB2312" pitchFamily="49" charset="-122"/>
              </a:rPr>
              <a:t> (</a:t>
            </a:r>
            <a:r>
              <a:rPr lang="zh-CN" altLang="en-US" sz="2800" dirty="0" smtClean="0">
                <a:solidFill>
                  <a:srgbClr val="FF0000"/>
                </a:solidFill>
                <a:latin typeface="楷体_GB2312" pitchFamily="49" charset="-122"/>
                <a:ea typeface="楷体_GB2312" pitchFamily="49" charset="-122"/>
              </a:rPr>
              <a:t>松散</a:t>
            </a:r>
            <a:r>
              <a:rPr lang="en-US" altLang="zh-CN" sz="2800" dirty="0" smtClean="0">
                <a:solidFill>
                  <a:srgbClr val="FF0000"/>
                </a:solidFill>
                <a:latin typeface="楷体_GB2312" pitchFamily="49" charset="-122"/>
                <a:ea typeface="楷体_GB2312" pitchFamily="49" charset="-122"/>
              </a:rPr>
              <a:t>)</a:t>
            </a:r>
            <a:endParaRPr lang="en-US" altLang="zh-CN" sz="2800" dirty="0" smtClean="0"/>
          </a:p>
          <a:p>
            <a:pPr marL="625475" indent="746125">
              <a:lnSpc>
                <a:spcPct val="185000"/>
              </a:lnSpc>
            </a:pPr>
            <a:endParaRPr lang="en-US" altLang="zh-CN" sz="1800" dirty="0"/>
          </a:p>
        </p:txBody>
      </p:sp>
      <p:sp>
        <p:nvSpPr>
          <p:cNvPr id="51" name="Rectangle 50"/>
          <p:cNvSpPr>
            <a:spLocks noChangeArrowheads="1"/>
          </p:cNvSpPr>
          <p:nvPr/>
        </p:nvSpPr>
        <p:spPr bwMode="auto">
          <a:xfrm>
            <a:off x="6876181" y="2473267"/>
            <a:ext cx="15684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r>
              <a:rPr lang="zh-CN" altLang="en-US" sz="2000" dirty="0">
                <a:solidFill>
                  <a:srgbClr val="FF3300"/>
                </a:solidFill>
                <a:latin typeface="楷体_GB2312" pitchFamily="49" charset="-122"/>
                <a:ea typeface="楷体_GB2312" pitchFamily="49" charset="-122"/>
                <a:cs typeface="Arial Unicode MS" pitchFamily="34" charset="-122"/>
              </a:rPr>
              <a:t>逻辑结构图</a:t>
            </a:r>
            <a:endParaRPr lang="zh-CN" altLang="en-US" sz="2000" dirty="0">
              <a:cs typeface="Arial Unicode MS"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595" y="894120"/>
            <a:ext cx="4900786" cy="438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9875" y="1442760"/>
            <a:ext cx="2575686" cy="171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595" y="3236616"/>
            <a:ext cx="2453762" cy="138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2248" y="3771192"/>
            <a:ext cx="2830637" cy="180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标题 3"/>
          <p:cNvSpPr>
            <a:spLocks noGrp="1"/>
          </p:cNvSpPr>
          <p:nvPr>
            <p:ph type="title"/>
          </p:nvPr>
        </p:nvSpPr>
        <p:spPr/>
        <p:txBody>
          <a:bodyPr>
            <a:normAutofit fontScale="90000"/>
          </a:bodyPr>
          <a:lstStyle/>
          <a:p>
            <a:pPr algn="l"/>
            <a:r>
              <a:rPr lang="en-US" altLang="zh-CN" dirty="0"/>
              <a:t>Logical Structure</a:t>
            </a:r>
            <a:r>
              <a:rPr lang="zh-CN" altLang="en-US" dirty="0"/>
              <a:t>逻辑结构</a:t>
            </a:r>
          </a:p>
        </p:txBody>
      </p:sp>
    </p:spTree>
    <p:extLst>
      <p:ext uri="{BB962C8B-B14F-4D97-AF65-F5344CB8AC3E}">
        <p14:creationId xmlns:p14="http://schemas.microsoft.com/office/powerpoint/2010/main" val="1510210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逻辑结构可以被看作是从具体问题中抽象出来的数学模型。</a:t>
            </a:r>
          </a:p>
          <a:p>
            <a:r>
              <a:rPr lang="zh-CN" altLang="en-US" dirty="0" smtClean="0"/>
              <a:t>逻辑</a:t>
            </a:r>
            <a:r>
              <a:rPr lang="zh-CN" altLang="en-US" dirty="0"/>
              <a:t>结构是从数据元素的逻辑</a:t>
            </a:r>
            <a:r>
              <a:rPr lang="zh-CN" altLang="en-US" dirty="0" smtClean="0"/>
              <a:t>关系层面抽象</a:t>
            </a:r>
            <a:r>
              <a:rPr lang="zh-CN" altLang="en-US" dirty="0"/>
              <a:t>描述</a:t>
            </a:r>
            <a:r>
              <a:rPr lang="zh-CN" altLang="en-US" dirty="0" smtClean="0"/>
              <a:t>数据结构，</a:t>
            </a:r>
            <a:r>
              <a:rPr lang="zh-CN" altLang="en-US" dirty="0"/>
              <a:t>通常是从求解问题中提炼出来的。</a:t>
            </a:r>
          </a:p>
          <a:p>
            <a:r>
              <a:rPr lang="zh-CN" altLang="en-US" dirty="0" smtClean="0"/>
              <a:t>逻辑</a:t>
            </a:r>
            <a:r>
              <a:rPr lang="zh-CN" altLang="en-US" dirty="0"/>
              <a:t>结构</a:t>
            </a:r>
            <a:r>
              <a:rPr lang="zh-CN" altLang="en-US" dirty="0" smtClean="0"/>
              <a:t>与</a:t>
            </a:r>
            <a:r>
              <a:rPr lang="zh-CN" altLang="en-US" dirty="0" smtClean="0">
                <a:solidFill>
                  <a:srgbClr val="FF0000"/>
                </a:solidFill>
              </a:rPr>
              <a:t>具体存储</a:t>
            </a:r>
            <a:r>
              <a:rPr lang="zh-CN" altLang="en-US" dirty="0">
                <a:solidFill>
                  <a:srgbClr val="FF0000"/>
                </a:solidFill>
              </a:rPr>
              <a:t>无关</a:t>
            </a:r>
            <a:r>
              <a:rPr lang="zh-CN" altLang="en-US" dirty="0"/>
              <a:t>，是独立于计算机的</a:t>
            </a:r>
            <a:r>
              <a:rPr lang="zh-CN" altLang="en-US" dirty="0" smtClean="0"/>
              <a:t>。</a:t>
            </a:r>
            <a:endParaRPr lang="zh-CN" altLang="en-US" dirty="0"/>
          </a:p>
        </p:txBody>
      </p:sp>
      <p:sp>
        <p:nvSpPr>
          <p:cNvPr id="6" name="标题 3"/>
          <p:cNvSpPr>
            <a:spLocks noGrp="1"/>
          </p:cNvSpPr>
          <p:nvPr>
            <p:ph type="title"/>
          </p:nvPr>
        </p:nvSpPr>
        <p:spPr/>
        <p:txBody>
          <a:bodyPr>
            <a:normAutofit fontScale="90000"/>
          </a:bodyPr>
          <a:lstStyle/>
          <a:p>
            <a:pPr algn="l"/>
            <a:r>
              <a:rPr lang="en-US" altLang="zh-CN" dirty="0"/>
              <a:t>Logical Structure</a:t>
            </a:r>
            <a:r>
              <a:rPr lang="zh-CN" altLang="en-US" dirty="0"/>
              <a:t>逻辑结构</a:t>
            </a:r>
          </a:p>
        </p:txBody>
      </p:sp>
      <p:sp>
        <p:nvSpPr>
          <p:cNvPr id="2" name="灯片编号占位符 1"/>
          <p:cNvSpPr>
            <a:spLocks noGrp="1"/>
          </p:cNvSpPr>
          <p:nvPr>
            <p:ph type="sldNum" sz="quarter" idx="13"/>
          </p:nvPr>
        </p:nvSpPr>
        <p:spPr>
          <a:prstGeom prst="rect">
            <a:avLst/>
          </a:prstGeom>
        </p:spPr>
        <p:txBody>
          <a:bodyPr/>
          <a:lstStyle/>
          <a:p>
            <a:fld id="{03393B65-40D7-4763-93B6-B3A5C3BD0019}" type="slidenum">
              <a:rPr lang="zh-CN" altLang="en-US" smtClean="0"/>
              <a:t>16</a:t>
            </a:fld>
            <a:endParaRPr lang="zh-CN" altLang="en-US"/>
          </a:p>
        </p:txBody>
      </p:sp>
    </p:spTree>
    <p:extLst>
      <p:ext uri="{BB962C8B-B14F-4D97-AF65-F5344CB8AC3E}">
        <p14:creationId xmlns:p14="http://schemas.microsoft.com/office/powerpoint/2010/main" val="164750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855792"/>
            <a:ext cx="6912768" cy="1569660"/>
          </a:xfrm>
          <a:prstGeom prst="rect">
            <a:avLst/>
          </a:prstGeom>
        </p:spPr>
        <p:txBody>
          <a:bodyPr wrap="square">
            <a:spAutoFit/>
          </a:bodyPr>
          <a:lstStyle/>
          <a:p>
            <a:r>
              <a:rPr lang="en-US" altLang="zh-CN" sz="2400" b="1" dirty="0"/>
              <a:t>【</a:t>
            </a:r>
            <a:r>
              <a:rPr lang="zh-CN" altLang="en-US" sz="2400" b="1" dirty="0"/>
              <a:t>例</a:t>
            </a:r>
            <a:r>
              <a:rPr lang="en-US" altLang="zh-CN" sz="2400" b="1" dirty="0"/>
              <a:t>1】</a:t>
            </a:r>
            <a:r>
              <a:rPr lang="zh-CN" altLang="en-US" sz="2400" b="1" dirty="0"/>
              <a:t>设有数据结构</a:t>
            </a:r>
            <a:r>
              <a:rPr lang="en-US" altLang="zh-CN" sz="2400" b="1" dirty="0"/>
              <a:t>G=(D,R)</a:t>
            </a:r>
            <a:r>
              <a:rPr lang="zh-CN" altLang="en-US" sz="2400" b="1" dirty="0"/>
              <a:t>，其中：</a:t>
            </a:r>
          </a:p>
          <a:p>
            <a:r>
              <a:rPr lang="en-US" altLang="zh-CN" sz="2400" b="1" dirty="0"/>
              <a:t>D={A, B, C, D, E}</a:t>
            </a:r>
          </a:p>
          <a:p>
            <a:r>
              <a:rPr lang="en-US" altLang="zh-CN" sz="2400" b="1" dirty="0"/>
              <a:t>R={&lt;A,B&gt;, &lt;A,E&gt;, &lt;B,C&gt;, &lt;C,D&gt;, &lt;D,B&gt;, &lt;D,A&gt;, &lt;E,C&gt; }</a:t>
            </a:r>
            <a:r>
              <a:rPr lang="zh-CN" altLang="en-US" sz="2400" b="1" dirty="0"/>
              <a:t>，画出其逻辑结构图示。</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5452"/>
            <a:ext cx="36576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3"/>
          <p:cNvSpPr>
            <a:spLocks noGrp="1"/>
          </p:cNvSpPr>
          <p:nvPr>
            <p:ph type="title"/>
          </p:nvPr>
        </p:nvSpPr>
        <p:spPr/>
        <p:txBody>
          <a:bodyPr>
            <a:normAutofit fontScale="90000"/>
          </a:bodyPr>
          <a:lstStyle/>
          <a:p>
            <a:pPr algn="l"/>
            <a:r>
              <a:rPr lang="en-US" altLang="zh-CN" dirty="0"/>
              <a:t>Logical Structure</a:t>
            </a:r>
            <a:r>
              <a:rPr lang="zh-CN" altLang="en-US" dirty="0"/>
              <a:t>逻辑结构</a:t>
            </a:r>
          </a:p>
        </p:txBody>
      </p:sp>
    </p:spTree>
    <p:extLst>
      <p:ext uri="{BB962C8B-B14F-4D97-AF65-F5344CB8AC3E}">
        <p14:creationId xmlns:p14="http://schemas.microsoft.com/office/powerpoint/2010/main" val="10263042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1201316"/>
            <a:ext cx="6552728" cy="2308324"/>
          </a:xfrm>
          <a:prstGeom prst="rect">
            <a:avLst/>
          </a:prstGeom>
        </p:spPr>
        <p:txBody>
          <a:bodyPr wrap="square">
            <a:spAutoFit/>
          </a:bodyPr>
          <a:lstStyle/>
          <a:p>
            <a:r>
              <a:rPr lang="en-US" altLang="zh-CN" sz="2400" b="1" dirty="0" smtClean="0"/>
              <a:t>Python</a:t>
            </a:r>
            <a:r>
              <a:rPr lang="zh-CN" altLang="zh-CN" sz="2400" b="1" dirty="0" smtClean="0"/>
              <a:t>语言内置数据结构</a:t>
            </a:r>
            <a:r>
              <a:rPr lang="zh-CN" altLang="en-US" sz="2400" b="1" dirty="0" smtClean="0"/>
              <a:t>中：</a:t>
            </a:r>
            <a:endParaRPr lang="en-US" altLang="zh-CN" sz="2400" b="1" dirty="0" smtClean="0"/>
          </a:p>
          <a:p>
            <a:pPr marL="342900" indent="-342900">
              <a:buFont typeface="Arial" panose="020B0604020202020204" pitchFamily="34" charset="0"/>
              <a:buChar char="•"/>
            </a:pPr>
            <a:r>
              <a:rPr lang="zh-CN" altLang="zh-CN" sz="2400" b="1" dirty="0">
                <a:solidFill>
                  <a:srgbClr val="FF0000"/>
                </a:solidFill>
              </a:rPr>
              <a:t>线性</a:t>
            </a:r>
            <a:r>
              <a:rPr lang="zh-CN" altLang="zh-CN" sz="2400" b="1" dirty="0" smtClean="0">
                <a:solidFill>
                  <a:srgbClr val="FF0000"/>
                </a:solidFill>
              </a:rPr>
              <a:t>数据结构</a:t>
            </a:r>
            <a:endParaRPr lang="en-US" altLang="zh-CN" sz="2400" b="1" dirty="0" smtClean="0">
              <a:solidFill>
                <a:srgbClr val="FF0000"/>
              </a:solidFill>
            </a:endParaRPr>
          </a:p>
          <a:p>
            <a:pPr marL="800100" lvl="1" indent="-342900">
              <a:buFont typeface="Arial" panose="020B0604020202020204" pitchFamily="34" charset="0"/>
              <a:buChar char="•"/>
            </a:pPr>
            <a:r>
              <a:rPr lang="zh-CN" altLang="zh-CN" sz="2400" b="1" dirty="0" smtClean="0"/>
              <a:t>列表</a:t>
            </a:r>
            <a:r>
              <a:rPr lang="zh-CN" altLang="zh-CN" sz="2400" b="1" dirty="0"/>
              <a:t>类型（</a:t>
            </a:r>
            <a:r>
              <a:rPr lang="en-US" altLang="zh-CN" sz="2400" b="1" dirty="0"/>
              <a:t>list</a:t>
            </a:r>
            <a:r>
              <a:rPr lang="zh-CN" altLang="zh-CN" sz="2400" b="1" dirty="0"/>
              <a:t>）、元组类型（</a:t>
            </a:r>
            <a:r>
              <a:rPr lang="en-US" altLang="zh-CN" sz="2400" b="1" dirty="0"/>
              <a:t>tuple</a:t>
            </a:r>
            <a:r>
              <a:rPr lang="zh-CN" altLang="zh-CN" sz="2400" b="1" dirty="0"/>
              <a:t>）和字符串（</a:t>
            </a:r>
            <a:r>
              <a:rPr lang="en-US" altLang="zh-CN" sz="2400" b="1" dirty="0" err="1"/>
              <a:t>str</a:t>
            </a:r>
            <a:r>
              <a:rPr lang="zh-CN" altLang="zh-CN" sz="2400" b="1" dirty="0"/>
              <a:t>）</a:t>
            </a:r>
            <a:r>
              <a:rPr lang="zh-CN" altLang="zh-CN" sz="2400" b="1" dirty="0" smtClean="0"/>
              <a:t>等</a:t>
            </a:r>
            <a:r>
              <a:rPr lang="zh-CN" altLang="en-US" sz="2400" b="1" dirty="0" smtClean="0"/>
              <a:t>；</a:t>
            </a:r>
            <a:endParaRPr lang="en-US" altLang="zh-CN" sz="2400" b="1" dirty="0" smtClean="0"/>
          </a:p>
          <a:p>
            <a:pPr marL="342900" indent="-342900">
              <a:buFont typeface="Arial" panose="020B0604020202020204" pitchFamily="34" charset="0"/>
              <a:buChar char="•"/>
            </a:pPr>
            <a:r>
              <a:rPr lang="zh-CN" altLang="zh-CN" sz="2400" b="1" dirty="0">
                <a:solidFill>
                  <a:srgbClr val="FF0000"/>
                </a:solidFill>
              </a:rPr>
              <a:t>集合</a:t>
            </a:r>
            <a:r>
              <a:rPr lang="zh-CN" altLang="zh-CN" sz="2400" b="1" dirty="0" smtClean="0">
                <a:solidFill>
                  <a:srgbClr val="FF0000"/>
                </a:solidFill>
              </a:rPr>
              <a:t>数据结构</a:t>
            </a:r>
            <a:endParaRPr lang="en-US" altLang="zh-CN" sz="2400" b="1" dirty="0" smtClean="0">
              <a:solidFill>
                <a:srgbClr val="FF0000"/>
              </a:solidFill>
            </a:endParaRPr>
          </a:p>
          <a:p>
            <a:pPr marL="800100" lvl="1" indent="-342900">
              <a:buFont typeface="Arial" panose="020B0604020202020204" pitchFamily="34" charset="0"/>
              <a:buChar char="•"/>
            </a:pPr>
            <a:r>
              <a:rPr lang="zh-CN" altLang="zh-CN" sz="2400" b="1" dirty="0" smtClean="0"/>
              <a:t>集合</a:t>
            </a:r>
            <a:r>
              <a:rPr lang="zh-CN" altLang="zh-CN" sz="2400" b="1" dirty="0"/>
              <a:t>（</a:t>
            </a:r>
            <a:r>
              <a:rPr lang="en-US" altLang="zh-CN" sz="2400" b="1" dirty="0"/>
              <a:t>set</a:t>
            </a:r>
            <a:r>
              <a:rPr lang="zh-CN" altLang="zh-CN" sz="2400" b="1" dirty="0"/>
              <a:t>）和字典（</a:t>
            </a:r>
            <a:r>
              <a:rPr lang="en-US" altLang="zh-CN" sz="2400" b="1" dirty="0" err="1"/>
              <a:t>dict</a:t>
            </a:r>
            <a:r>
              <a:rPr lang="zh-CN" altLang="zh-CN" sz="2400" b="1" dirty="0"/>
              <a:t>）等则</a:t>
            </a:r>
            <a:r>
              <a:rPr lang="zh-CN" altLang="zh-CN" sz="2400" b="1" dirty="0" smtClean="0"/>
              <a:t>属于</a:t>
            </a:r>
            <a:endParaRPr lang="zh-CN" altLang="zh-CN" sz="2400" b="1" dirty="0">
              <a:solidFill>
                <a:srgbClr val="FF0000"/>
              </a:solidFill>
            </a:endParaRPr>
          </a:p>
        </p:txBody>
      </p:sp>
      <p:sp>
        <p:nvSpPr>
          <p:cNvPr id="5" name="标题 3"/>
          <p:cNvSpPr>
            <a:spLocks noGrp="1"/>
          </p:cNvSpPr>
          <p:nvPr>
            <p:ph type="title"/>
          </p:nvPr>
        </p:nvSpPr>
        <p:spPr/>
        <p:txBody>
          <a:bodyPr>
            <a:normAutofit fontScale="90000"/>
          </a:bodyPr>
          <a:lstStyle/>
          <a:p>
            <a:pPr algn="l"/>
            <a:r>
              <a:rPr lang="en-US" altLang="zh-CN" dirty="0"/>
              <a:t>Logical Structure</a:t>
            </a:r>
            <a:r>
              <a:rPr lang="zh-CN" altLang="en-US" dirty="0"/>
              <a:t>逻辑结构</a:t>
            </a:r>
          </a:p>
        </p:txBody>
      </p:sp>
    </p:spTree>
    <p:extLst>
      <p:ext uri="{BB962C8B-B14F-4D97-AF65-F5344CB8AC3E}">
        <p14:creationId xmlns:p14="http://schemas.microsoft.com/office/powerpoint/2010/main" val="122488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defTabSz="914400"/>
            <a:r>
              <a:rPr lang="zh-CN" altLang="en-US" sz="2400" b="1" dirty="0">
                <a:latin typeface="+mn-lt"/>
              </a:rPr>
              <a:t>存储结构是指数据结构在计算机中</a:t>
            </a:r>
            <a:r>
              <a:rPr lang="zh-CN" altLang="en-US" sz="2400" b="1" dirty="0" smtClean="0">
                <a:latin typeface="+mn-lt"/>
              </a:rPr>
              <a:t>的存储表示</a:t>
            </a:r>
            <a:r>
              <a:rPr lang="zh-CN" altLang="en-US" sz="2400" b="1" dirty="0">
                <a:latin typeface="+mn-lt"/>
              </a:rPr>
              <a:t>（又称为映像）方法，存储时应包含两方面的内容：</a:t>
            </a:r>
          </a:p>
          <a:p>
            <a:pPr lvl="1" algn="l" defTabSz="914400"/>
            <a:r>
              <a:rPr lang="zh-CN" altLang="en-US" sz="2400" b="1" dirty="0">
                <a:latin typeface="+mn-lt"/>
              </a:rPr>
              <a:t>数据元素本身</a:t>
            </a:r>
          </a:p>
          <a:p>
            <a:pPr lvl="1" algn="l" defTabSz="914400"/>
            <a:r>
              <a:rPr lang="zh-CN" altLang="en-US" sz="2400" b="1" dirty="0">
                <a:latin typeface="+mn-lt"/>
              </a:rPr>
              <a:t>数据元素之间的关系</a:t>
            </a:r>
          </a:p>
          <a:p>
            <a:endParaRPr lang="zh-CN" altLang="en-US" dirty="0"/>
          </a:p>
        </p:txBody>
      </p:sp>
      <p:sp>
        <p:nvSpPr>
          <p:cNvPr id="3" name="标题 2"/>
          <p:cNvSpPr>
            <a:spLocks noGrp="1"/>
          </p:cNvSpPr>
          <p:nvPr>
            <p:ph type="title"/>
          </p:nvPr>
        </p:nvSpPr>
        <p:spPr/>
        <p:txBody>
          <a:bodyPr>
            <a:normAutofit fontScale="90000"/>
          </a:bodyPr>
          <a:lstStyle/>
          <a:p>
            <a:r>
              <a:rPr lang="en-US" altLang="zh-CN" dirty="0" smtClean="0"/>
              <a:t>Storage structure</a:t>
            </a:r>
            <a:r>
              <a:rPr lang="zh-CN" altLang="en-US" dirty="0" smtClean="0"/>
              <a:t>存储结构</a:t>
            </a:r>
            <a:endParaRPr lang="zh-CN" altLang="en-US" dirty="0"/>
          </a:p>
        </p:txBody>
      </p:sp>
    </p:spTree>
    <p:extLst>
      <p:ext uri="{BB962C8B-B14F-4D97-AF65-F5344CB8AC3E}">
        <p14:creationId xmlns:p14="http://schemas.microsoft.com/office/powerpoint/2010/main" val="82663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01</a:t>
            </a:r>
            <a:r>
              <a:rPr lang="zh-CN" altLang="en-US" dirty="0"/>
              <a:t>周补充（基本概念部分</a:t>
            </a:r>
            <a:r>
              <a:rPr lang="zh-CN" altLang="en-US" dirty="0" smtClean="0"/>
              <a:t>）</a:t>
            </a:r>
            <a:endParaRPr lang="zh-CN" altLang="en-US" dirty="0"/>
          </a:p>
        </p:txBody>
      </p:sp>
    </p:spTree>
    <p:extLst>
      <p:ext uri="{BB962C8B-B14F-4D97-AF65-F5344CB8AC3E}">
        <p14:creationId xmlns:p14="http://schemas.microsoft.com/office/powerpoint/2010/main" val="786395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1268591" y="3073524"/>
            <a:ext cx="52020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0"/>
              </a:spcBef>
              <a:spcAft>
                <a:spcPts val="0"/>
              </a:spcAft>
              <a:buClrTx/>
              <a:buFontTx/>
              <a:buNone/>
              <a:defRPr/>
            </a:pPr>
            <a:r>
              <a:rPr lang="en-US" altLang="zh-CN" sz="2800" kern="0" dirty="0" smtClean="0">
                <a:solidFill>
                  <a:srgbClr val="000000"/>
                </a:solidFill>
                <a:ea typeface="楷体_GB2312" pitchFamily="49" charset="-122"/>
              </a:rPr>
              <a:t>(456)</a:t>
            </a:r>
            <a:r>
              <a:rPr lang="en-US" altLang="zh-CN" sz="2800" kern="0" baseline="-25000" dirty="0" smtClean="0">
                <a:solidFill>
                  <a:srgbClr val="000000"/>
                </a:solidFill>
                <a:ea typeface="楷体_GB2312" pitchFamily="49" charset="-122"/>
              </a:rPr>
              <a:t>10</a:t>
            </a:r>
            <a:r>
              <a:rPr lang="en-US" altLang="zh-CN" sz="2800" kern="0" dirty="0" smtClean="0">
                <a:solidFill>
                  <a:srgbClr val="000000"/>
                </a:solidFill>
                <a:ea typeface="楷体_GB2312" pitchFamily="49" charset="-122"/>
              </a:rPr>
              <a:t>  </a:t>
            </a:r>
            <a:r>
              <a:rPr lang="en-US" altLang="zh-CN" sz="2800" kern="0" dirty="0">
                <a:solidFill>
                  <a:srgbClr val="000000"/>
                </a:solidFill>
                <a:ea typeface="楷体_GB2312" pitchFamily="49" charset="-122"/>
              </a:rPr>
              <a:t>=  </a:t>
            </a:r>
            <a:r>
              <a:rPr lang="en-US" altLang="zh-CN" sz="2800" kern="0" dirty="0" smtClean="0">
                <a:solidFill>
                  <a:srgbClr val="000000"/>
                </a:solidFill>
                <a:ea typeface="楷体_GB2312" pitchFamily="49" charset="-122"/>
              </a:rPr>
              <a:t>(710)</a:t>
            </a:r>
            <a:r>
              <a:rPr lang="en-US" altLang="zh-CN" sz="2800" kern="0" baseline="-25000" dirty="0" smtClean="0">
                <a:solidFill>
                  <a:srgbClr val="000000"/>
                </a:solidFill>
                <a:ea typeface="楷体_GB2312" pitchFamily="49" charset="-122"/>
              </a:rPr>
              <a:t>8</a:t>
            </a:r>
            <a:r>
              <a:rPr lang="en-US" altLang="zh-CN" sz="2800" kern="0" dirty="0" smtClean="0">
                <a:solidFill>
                  <a:srgbClr val="000000"/>
                </a:solidFill>
                <a:ea typeface="楷体_GB2312" pitchFamily="49" charset="-122"/>
              </a:rPr>
              <a:t>  </a:t>
            </a:r>
            <a:r>
              <a:rPr lang="en-US" altLang="zh-CN" sz="2800" kern="0" dirty="0">
                <a:solidFill>
                  <a:srgbClr val="000000"/>
                </a:solidFill>
                <a:ea typeface="楷体_GB2312" pitchFamily="49" charset="-122"/>
              </a:rPr>
              <a:t>=  (</a:t>
            </a:r>
            <a:r>
              <a:rPr lang="en-US" altLang="zh-CN" sz="2800" kern="0" dirty="0" smtClean="0">
                <a:solidFill>
                  <a:srgbClr val="000000"/>
                </a:solidFill>
                <a:ea typeface="楷体_GB2312" pitchFamily="49" charset="-122"/>
              </a:rPr>
              <a:t>111001000)</a:t>
            </a:r>
            <a:r>
              <a:rPr lang="en-US" altLang="zh-CN" sz="2800" kern="0" baseline="-25000" dirty="0" smtClean="0">
                <a:solidFill>
                  <a:srgbClr val="000000"/>
                </a:solidFill>
                <a:ea typeface="楷体_GB2312" pitchFamily="49" charset="-122"/>
              </a:rPr>
              <a:t>2</a:t>
            </a:r>
            <a:endParaRPr lang="en-US" altLang="zh-CN" sz="2800" kern="0" dirty="0">
              <a:solidFill>
                <a:srgbClr val="000000"/>
              </a:solidFill>
            </a:endParaRPr>
          </a:p>
        </p:txBody>
      </p:sp>
      <p:sp>
        <p:nvSpPr>
          <p:cNvPr id="7" name="Text Box 5"/>
          <p:cNvSpPr txBox="1">
            <a:spLocks noChangeArrowheads="1"/>
          </p:cNvSpPr>
          <p:nvPr/>
        </p:nvSpPr>
        <p:spPr bwMode="auto">
          <a:xfrm>
            <a:off x="1287642" y="3774670"/>
            <a:ext cx="4725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en-US" altLang="zh-CN" sz="2800" b="0" dirty="0">
                <a:solidFill>
                  <a:srgbClr val="000000"/>
                </a:solidFill>
                <a:ea typeface="楷体_GB2312" pitchFamily="49" charset="-122"/>
              </a:rPr>
              <a:t> </a:t>
            </a:r>
            <a:r>
              <a:rPr lang="en-US" altLang="zh-CN" sz="2800" b="0" dirty="0" smtClean="0">
                <a:solidFill>
                  <a:srgbClr val="000000"/>
                </a:solidFill>
                <a:ea typeface="楷体_GB2312" pitchFamily="49" charset="-122"/>
              </a:rPr>
              <a:t>“B”   </a:t>
            </a:r>
            <a:r>
              <a:rPr lang="en-US" altLang="zh-CN" sz="2800" b="0" dirty="0">
                <a:solidFill>
                  <a:srgbClr val="000000"/>
                </a:solidFill>
                <a:ea typeface="楷体_GB2312" pitchFamily="49" charset="-122"/>
              </a:rPr>
              <a:t>=  (102)</a:t>
            </a:r>
            <a:r>
              <a:rPr lang="en-US" altLang="zh-CN" sz="2800" b="0" baseline="-25000" dirty="0">
                <a:solidFill>
                  <a:srgbClr val="000000"/>
                </a:solidFill>
                <a:ea typeface="楷体_GB2312" pitchFamily="49" charset="-122"/>
              </a:rPr>
              <a:t>8</a:t>
            </a:r>
            <a:r>
              <a:rPr lang="en-US" altLang="zh-CN" sz="2800" b="0" dirty="0">
                <a:solidFill>
                  <a:srgbClr val="000000"/>
                </a:solidFill>
                <a:ea typeface="楷体_GB2312" pitchFamily="49" charset="-122"/>
              </a:rPr>
              <a:t>  =  (01000010)</a:t>
            </a:r>
            <a:r>
              <a:rPr lang="en-US" altLang="zh-CN" sz="2800" b="0" baseline="-25000" dirty="0">
                <a:solidFill>
                  <a:srgbClr val="000000"/>
                </a:solidFill>
                <a:ea typeface="楷体_GB2312" pitchFamily="49" charset="-122"/>
              </a:rPr>
              <a:t>2</a:t>
            </a:r>
          </a:p>
        </p:txBody>
      </p:sp>
      <p:sp>
        <p:nvSpPr>
          <p:cNvPr id="2" name="标题 1"/>
          <p:cNvSpPr>
            <a:spLocks noGrp="1"/>
          </p:cNvSpPr>
          <p:nvPr>
            <p:ph type="title"/>
          </p:nvPr>
        </p:nvSpPr>
        <p:spPr/>
        <p:txBody>
          <a:bodyPr>
            <a:normAutofit fontScale="90000"/>
          </a:bodyPr>
          <a:lstStyle/>
          <a:p>
            <a:r>
              <a:rPr lang="zh-CN" altLang="en-US" dirty="0" smtClean="0"/>
              <a:t>“数据元素”映象方法</a:t>
            </a:r>
            <a:endParaRPr lang="zh-CN" altLang="en-US" dirty="0"/>
          </a:p>
        </p:txBody>
      </p:sp>
      <p:sp>
        <p:nvSpPr>
          <p:cNvPr id="3" name="文本占位符 2"/>
          <p:cNvSpPr>
            <a:spLocks noGrp="1"/>
          </p:cNvSpPr>
          <p:nvPr>
            <p:ph type="body" sz="quarter" idx="10"/>
          </p:nvPr>
        </p:nvSpPr>
        <p:spPr/>
        <p:txBody>
          <a:bodyPr/>
          <a:lstStyle/>
          <a:p>
            <a:r>
              <a:rPr lang="zh-CN" altLang="en-US" dirty="0"/>
              <a:t>数据元素的性质选取对应的类型进行存储，最终对应于若干个字节的二进制位串。</a:t>
            </a:r>
          </a:p>
          <a:p>
            <a:r>
              <a:rPr lang="zh-CN" altLang="en-US" dirty="0"/>
              <a:t>如在</a:t>
            </a:r>
            <a:r>
              <a:rPr lang="en-US" altLang="zh-CN" dirty="0"/>
              <a:t>Python</a:t>
            </a:r>
            <a:r>
              <a:rPr lang="zh-CN" altLang="en-US" dirty="0"/>
              <a:t>语言中，整数对象则存储了相应的对象头部和若干字节的二进制补码。</a:t>
            </a:r>
          </a:p>
          <a:p>
            <a:endParaRPr lang="zh-CN" altLang="en-US" dirty="0"/>
          </a:p>
        </p:txBody>
      </p:sp>
    </p:spTree>
    <p:extLst>
      <p:ext uri="{BB962C8B-B14F-4D97-AF65-F5344CB8AC3E}">
        <p14:creationId xmlns:p14="http://schemas.microsoft.com/office/powerpoint/2010/main" val="53499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1</a:t>
            </a:r>
            <a:r>
              <a:rPr lang="zh-CN" altLang="en-US" dirty="0"/>
              <a:t>．顺序存储结构</a:t>
            </a:r>
          </a:p>
          <a:p>
            <a:r>
              <a:rPr lang="en-US" altLang="zh-CN" dirty="0"/>
              <a:t>2</a:t>
            </a:r>
            <a:r>
              <a:rPr lang="zh-CN" altLang="en-US" dirty="0"/>
              <a:t>．链式存储结构</a:t>
            </a:r>
          </a:p>
          <a:p>
            <a:r>
              <a:rPr lang="en-US" altLang="zh-CN" dirty="0"/>
              <a:t>3</a:t>
            </a:r>
            <a:r>
              <a:rPr lang="zh-CN" altLang="en-US" dirty="0"/>
              <a:t>．索引存储结构</a:t>
            </a:r>
          </a:p>
          <a:p>
            <a:r>
              <a:rPr lang="en-US" altLang="zh-CN" dirty="0"/>
              <a:t>4</a:t>
            </a:r>
            <a:r>
              <a:rPr lang="zh-CN" altLang="en-US" dirty="0"/>
              <a:t>．哈希（或散列）存储结构</a:t>
            </a:r>
          </a:p>
          <a:p>
            <a:endParaRPr lang="zh-CN" altLang="en-US" dirty="0"/>
          </a:p>
        </p:txBody>
      </p:sp>
      <p:sp>
        <p:nvSpPr>
          <p:cNvPr id="5" name="标题 4"/>
          <p:cNvSpPr>
            <a:spLocks noGrp="1"/>
          </p:cNvSpPr>
          <p:nvPr>
            <p:ph type="title"/>
          </p:nvPr>
        </p:nvSpPr>
        <p:spPr/>
        <p:txBody>
          <a:bodyPr>
            <a:normAutofit fontScale="90000"/>
          </a:bodyPr>
          <a:lstStyle/>
          <a:p>
            <a:r>
              <a:rPr lang="zh-CN" altLang="en-US" dirty="0" smtClean="0"/>
              <a:t>“数据关系”的</a:t>
            </a:r>
            <a:r>
              <a:rPr lang="zh-CN" altLang="en-US" dirty="0"/>
              <a:t>映象</a:t>
            </a:r>
            <a:r>
              <a:rPr lang="zh-CN" altLang="en-US" dirty="0" smtClean="0"/>
              <a:t>方法</a:t>
            </a:r>
            <a:endParaRPr lang="zh-CN" altLang="en-US" dirty="0"/>
          </a:p>
        </p:txBody>
      </p:sp>
    </p:spTree>
    <p:extLst>
      <p:ext uri="{BB962C8B-B14F-4D97-AF65-F5344CB8AC3E}">
        <p14:creationId xmlns:p14="http://schemas.microsoft.com/office/powerpoint/2010/main" val="152149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1157953" y="2273827"/>
            <a:ext cx="3397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defRPr/>
            </a:pPr>
            <a:r>
              <a:rPr lang="zh-CN" altLang="en-US" sz="24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如：表示</a:t>
            </a:r>
            <a:r>
              <a:rPr lang="zh-CN" altLang="en-US" sz="24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sym typeface="Symbol" panose="05050102010706020507" pitchFamily="18" charset="2"/>
              </a:rPr>
              <a:t></a:t>
            </a:r>
            <a:r>
              <a:rPr lang="en-US" altLang="zh-CN" sz="24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x, y</a:t>
            </a:r>
            <a:r>
              <a:rPr lang="en-US" altLang="zh-CN" sz="24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sym typeface="Symbol" panose="05050102010706020507" pitchFamily="18" charset="2"/>
              </a:rPr>
              <a:t></a:t>
            </a:r>
            <a:r>
              <a:rPr lang="zh-CN" altLang="en-US" sz="24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的</a:t>
            </a:r>
            <a:r>
              <a:rPr lang="zh-CN" altLang="en-US" sz="24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方法：</a:t>
            </a:r>
            <a:endParaRPr lang="zh-CN" altLang="en-US" sz="24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endParaRPr>
          </a:p>
        </p:txBody>
      </p:sp>
      <p:sp>
        <p:nvSpPr>
          <p:cNvPr id="13" name="Text Box 4"/>
          <p:cNvSpPr txBox="1">
            <a:spLocks noChangeArrowheads="1"/>
          </p:cNvSpPr>
          <p:nvPr/>
        </p:nvSpPr>
        <p:spPr bwMode="auto">
          <a:xfrm>
            <a:off x="956550" y="937287"/>
            <a:ext cx="59648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marL="0" lvl="3" indent="0">
              <a:lnSpc>
                <a:spcPct val="100000"/>
              </a:lnSpc>
              <a:spcBef>
                <a:spcPct val="0"/>
              </a:spcBef>
              <a:buNone/>
            </a:pPr>
            <a:r>
              <a:rPr lang="en-US" altLang="zh-CN" sz="2800" dirty="0" smtClean="0">
                <a:solidFill>
                  <a:srgbClr val="800000"/>
                </a:solidFill>
                <a:latin typeface="华文楷体" pitchFamily="2" charset="-122"/>
                <a:ea typeface="华文楷体" pitchFamily="2" charset="-122"/>
              </a:rPr>
              <a:t> </a:t>
            </a:r>
            <a:r>
              <a:rPr lang="en-US" altLang="zh-CN" sz="3200" dirty="0">
                <a:latin typeface="+mn-lt"/>
              </a:rPr>
              <a:t>Contiguous </a:t>
            </a:r>
            <a:r>
              <a:rPr lang="en-US" altLang="zh-CN" sz="3200" dirty="0" smtClean="0">
                <a:latin typeface="+mn-lt"/>
              </a:rPr>
              <a:t>implementation</a:t>
            </a:r>
            <a:endParaRPr lang="en-US" altLang="zh-CN" sz="3200" dirty="0">
              <a:latin typeface="+mn-lt"/>
            </a:endParaRPr>
          </a:p>
        </p:txBody>
      </p:sp>
      <p:sp>
        <p:nvSpPr>
          <p:cNvPr id="26" name="Text Box 17"/>
          <p:cNvSpPr txBox="1">
            <a:spLocks noChangeArrowheads="1"/>
          </p:cNvSpPr>
          <p:nvPr/>
        </p:nvSpPr>
        <p:spPr bwMode="auto">
          <a:xfrm>
            <a:off x="1089948" y="1505353"/>
            <a:ext cx="7007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zh-CN" altLang="en-US" sz="2800" dirty="0">
                <a:solidFill>
                  <a:srgbClr val="000000"/>
                </a:solidFill>
                <a:latin typeface="华文楷体" pitchFamily="2" charset="-122"/>
                <a:ea typeface="华文楷体" pitchFamily="2" charset="-122"/>
              </a:rPr>
              <a:t>（逻辑位置关系与存储位置关系是一致的）</a:t>
            </a:r>
          </a:p>
        </p:txBody>
      </p:sp>
      <p:grpSp>
        <p:nvGrpSpPr>
          <p:cNvPr id="22" name="Group 7"/>
          <p:cNvGrpSpPr/>
          <p:nvPr/>
        </p:nvGrpSpPr>
        <p:grpSpPr bwMode="auto">
          <a:xfrm>
            <a:off x="1606421" y="2929508"/>
            <a:ext cx="2228850" cy="624417"/>
            <a:chOff x="1776" y="3648"/>
            <a:chExt cx="1872" cy="472"/>
          </a:xfrm>
        </p:grpSpPr>
        <p:sp>
          <p:nvSpPr>
            <p:cNvPr id="23" name="Line 8"/>
            <p:cNvSpPr>
              <a:spLocks noChangeShapeType="1"/>
            </p:cNvSpPr>
            <p:nvPr/>
          </p:nvSpPr>
          <p:spPr bwMode="auto">
            <a:xfrm flipV="1">
              <a:off x="1776" y="3648"/>
              <a:ext cx="1872"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9"/>
            <p:cNvSpPr>
              <a:spLocks noChangeShapeType="1"/>
            </p:cNvSpPr>
            <p:nvPr/>
          </p:nvSpPr>
          <p:spPr bwMode="auto">
            <a:xfrm>
              <a:off x="1824" y="4080"/>
              <a:ext cx="177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8" name="Group 10"/>
            <p:cNvGrpSpPr/>
            <p:nvPr/>
          </p:nvGrpSpPr>
          <p:grpSpPr bwMode="auto">
            <a:xfrm>
              <a:off x="1968" y="3648"/>
              <a:ext cx="1535" cy="472"/>
              <a:chOff x="1968" y="3648"/>
              <a:chExt cx="1535" cy="472"/>
            </a:xfrm>
          </p:grpSpPr>
          <p:sp>
            <p:nvSpPr>
              <p:cNvPr id="29" name="Text Box 11"/>
              <p:cNvSpPr txBox="1">
                <a:spLocks noChangeArrowheads="1"/>
              </p:cNvSpPr>
              <p:nvPr/>
            </p:nvSpPr>
            <p:spPr bwMode="auto">
              <a:xfrm>
                <a:off x="2400" y="3678"/>
                <a:ext cx="11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en-US" altLang="zh-CN" sz="3200" b="0" dirty="0" smtClean="0">
                    <a:solidFill>
                      <a:srgbClr val="000000"/>
                    </a:solidFill>
                    <a:latin typeface="Comic Sans MS" pitchFamily="66" charset="0"/>
                    <a:ea typeface="楷体_GB2312" pitchFamily="49" charset="-122"/>
                    <a:cs typeface="Calibri Light" pitchFamily="34" charset="0"/>
                  </a:rPr>
                  <a:t>x   </a:t>
                </a:r>
                <a:r>
                  <a:rPr lang="en-US" altLang="zh-CN" sz="3200" b="0" dirty="0">
                    <a:solidFill>
                      <a:srgbClr val="000000"/>
                    </a:solidFill>
                    <a:latin typeface="Comic Sans MS" pitchFamily="66" charset="0"/>
                    <a:ea typeface="楷体_GB2312" pitchFamily="49" charset="-122"/>
                    <a:cs typeface="Calibri Light" pitchFamily="34" charset="0"/>
                  </a:rPr>
                  <a:t>y</a:t>
                </a:r>
                <a:endParaRPr lang="en-US" altLang="zh-CN" sz="1400" b="0" dirty="0">
                  <a:solidFill>
                    <a:srgbClr val="000000"/>
                  </a:solidFill>
                  <a:latin typeface="Comic Sans MS" pitchFamily="66" charset="0"/>
                  <a:ea typeface="楷体_GB2312" pitchFamily="49" charset="-122"/>
                  <a:cs typeface="Calibri Light" pitchFamily="34" charset="0"/>
                </a:endParaRPr>
              </a:p>
            </p:txBody>
          </p:sp>
          <p:sp>
            <p:nvSpPr>
              <p:cNvPr id="30" name="Line 12"/>
              <p:cNvSpPr>
                <a:spLocks noChangeShapeType="1"/>
              </p:cNvSpPr>
              <p:nvPr/>
            </p:nvSpPr>
            <p:spPr bwMode="auto">
              <a:xfrm>
                <a:off x="196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13"/>
              <p:cNvSpPr>
                <a:spLocks noChangeShapeType="1"/>
              </p:cNvSpPr>
              <p:nvPr/>
            </p:nvSpPr>
            <p:spPr bwMode="auto">
              <a:xfrm>
                <a:off x="292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14"/>
              <p:cNvSpPr>
                <a:spLocks noChangeShapeType="1"/>
              </p:cNvSpPr>
              <p:nvPr/>
            </p:nvSpPr>
            <p:spPr bwMode="auto">
              <a:xfrm>
                <a:off x="3360"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Line 15"/>
              <p:cNvSpPr>
                <a:spLocks noChangeShapeType="1"/>
              </p:cNvSpPr>
              <p:nvPr/>
            </p:nvSpPr>
            <p:spPr bwMode="auto">
              <a:xfrm>
                <a:off x="2400" y="3648"/>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 name="组合 1"/>
          <p:cNvGrpSpPr/>
          <p:nvPr/>
        </p:nvGrpSpPr>
        <p:grpSpPr>
          <a:xfrm>
            <a:off x="5868144" y="2141410"/>
            <a:ext cx="2228850" cy="2094103"/>
            <a:chOff x="5868144" y="2141410"/>
            <a:chExt cx="2228850" cy="2094103"/>
          </a:xfrm>
        </p:grpSpPr>
        <p:sp>
          <p:nvSpPr>
            <p:cNvPr id="19" name="Line 8"/>
            <p:cNvSpPr>
              <a:spLocks noChangeShapeType="1"/>
            </p:cNvSpPr>
            <p:nvPr/>
          </p:nvSpPr>
          <p:spPr bwMode="auto">
            <a:xfrm flipV="1">
              <a:off x="5868144" y="2141410"/>
              <a:ext cx="2228850" cy="7938"/>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9"/>
            <p:cNvSpPr>
              <a:spLocks noChangeShapeType="1"/>
            </p:cNvSpPr>
            <p:nvPr/>
          </p:nvSpPr>
          <p:spPr bwMode="auto">
            <a:xfrm>
              <a:off x="5925294" y="2827210"/>
              <a:ext cx="2114550"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Text Box 11"/>
            <p:cNvSpPr txBox="1">
              <a:spLocks noChangeArrowheads="1"/>
            </p:cNvSpPr>
            <p:nvPr/>
          </p:nvSpPr>
          <p:spPr bwMode="auto">
            <a:xfrm>
              <a:off x="6576566" y="3651313"/>
              <a:ext cx="419100" cy="584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en-US" altLang="zh-CN" sz="3200" b="0" smtClean="0">
                  <a:solidFill>
                    <a:srgbClr val="000000"/>
                  </a:solidFill>
                  <a:latin typeface="Comic Sans MS" pitchFamily="66" charset="0"/>
                  <a:ea typeface="楷体_GB2312" pitchFamily="49" charset="-122"/>
                  <a:cs typeface="Calibri Light" pitchFamily="34" charset="0"/>
                </a:rPr>
                <a:t>x</a:t>
              </a:r>
              <a:endParaRPr lang="en-US" altLang="zh-CN" sz="1400" b="0" dirty="0">
                <a:solidFill>
                  <a:srgbClr val="000000"/>
                </a:solidFill>
                <a:latin typeface="Comic Sans MS" pitchFamily="66" charset="0"/>
                <a:ea typeface="楷体_GB2312" pitchFamily="49" charset="-122"/>
                <a:cs typeface="Calibri Light" pitchFamily="34" charset="0"/>
              </a:endParaRPr>
            </a:p>
          </p:txBody>
        </p:sp>
        <p:sp>
          <p:nvSpPr>
            <p:cNvPr id="25" name="Line 12"/>
            <p:cNvSpPr>
              <a:spLocks noChangeShapeType="1"/>
            </p:cNvSpPr>
            <p:nvPr/>
          </p:nvSpPr>
          <p:spPr bwMode="auto">
            <a:xfrm>
              <a:off x="6096744" y="2149348"/>
              <a:ext cx="0" cy="67786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 name="Line 13"/>
            <p:cNvSpPr>
              <a:spLocks noChangeShapeType="1"/>
            </p:cNvSpPr>
            <p:nvPr/>
          </p:nvSpPr>
          <p:spPr bwMode="auto">
            <a:xfrm>
              <a:off x="7199054" y="2149348"/>
              <a:ext cx="0" cy="67786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14"/>
            <p:cNvSpPr>
              <a:spLocks noChangeShapeType="1"/>
            </p:cNvSpPr>
            <p:nvPr/>
          </p:nvSpPr>
          <p:spPr bwMode="auto">
            <a:xfrm>
              <a:off x="7754094" y="2149348"/>
              <a:ext cx="0" cy="67786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15"/>
            <p:cNvSpPr>
              <a:spLocks noChangeShapeType="1"/>
            </p:cNvSpPr>
            <p:nvPr/>
          </p:nvSpPr>
          <p:spPr bwMode="auto">
            <a:xfrm>
              <a:off x="6611094" y="2141410"/>
              <a:ext cx="0" cy="677863"/>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6" name="Text Box 11"/>
            <p:cNvSpPr txBox="1">
              <a:spLocks noChangeArrowheads="1"/>
            </p:cNvSpPr>
            <p:nvPr/>
          </p:nvSpPr>
          <p:spPr bwMode="auto">
            <a:xfrm>
              <a:off x="7253110" y="3651313"/>
              <a:ext cx="428203" cy="584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eaLnBrk="1" hangingPunct="1">
                <a:lnSpc>
                  <a:spcPct val="100000"/>
                </a:lnSpc>
                <a:spcBef>
                  <a:spcPct val="0"/>
                </a:spcBef>
                <a:buFontTx/>
                <a:buNone/>
              </a:pPr>
              <a:r>
                <a:rPr lang="en-US" altLang="zh-CN" sz="3200" b="0" smtClean="0">
                  <a:solidFill>
                    <a:srgbClr val="000000"/>
                  </a:solidFill>
                  <a:latin typeface="Comic Sans MS" pitchFamily="66" charset="0"/>
                  <a:ea typeface="楷体_GB2312" pitchFamily="49" charset="-122"/>
                  <a:cs typeface="Calibri Light" pitchFamily="34" charset="0"/>
                </a:rPr>
                <a:t>y</a:t>
              </a:r>
              <a:endParaRPr lang="en-US" altLang="zh-CN" sz="1400" b="0" dirty="0">
                <a:solidFill>
                  <a:srgbClr val="000000"/>
                </a:solidFill>
                <a:latin typeface="Comic Sans MS" pitchFamily="66" charset="0"/>
                <a:ea typeface="楷体_GB2312" pitchFamily="49" charset="-122"/>
                <a:cs typeface="Calibri Light" pitchFamily="34" charset="0"/>
              </a:endParaRPr>
            </a:p>
          </p:txBody>
        </p:sp>
        <p:cxnSp>
          <p:nvCxnSpPr>
            <p:cNvPr id="37" name="直接箭头连接符 36"/>
            <p:cNvCxnSpPr/>
            <p:nvPr/>
          </p:nvCxnSpPr>
          <p:spPr bwMode="auto">
            <a:xfrm>
              <a:off x="6884569" y="2645465"/>
              <a:ext cx="0" cy="100584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a:off x="7426508" y="2645465"/>
              <a:ext cx="0" cy="100584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矩形 2"/>
          <p:cNvSpPr/>
          <p:nvPr/>
        </p:nvSpPr>
        <p:spPr>
          <a:xfrm>
            <a:off x="1545137" y="3830234"/>
            <a:ext cx="3129383" cy="400110"/>
          </a:xfrm>
          <a:prstGeom prst="rect">
            <a:avLst/>
          </a:prstGeom>
        </p:spPr>
        <p:txBody>
          <a:bodyPr wrap="none">
            <a:spAutoFit/>
          </a:bodyPr>
          <a:lstStyle/>
          <a:p>
            <a:r>
              <a:rPr lang="zh-CN" altLang="zh-CN" sz="2000" b="1" dirty="0"/>
              <a:t>（</a:t>
            </a:r>
            <a:r>
              <a:rPr lang="en-US" altLang="zh-CN" sz="2000" b="1" dirty="0"/>
              <a:t>a</a:t>
            </a:r>
            <a:r>
              <a:rPr lang="zh-CN" altLang="zh-CN" sz="2000" b="1" dirty="0"/>
              <a:t>）元素内置的顺序存储</a:t>
            </a:r>
            <a:endParaRPr lang="zh-CN" altLang="en-US" sz="2000" b="1" dirty="0"/>
          </a:p>
        </p:txBody>
      </p:sp>
      <p:sp>
        <p:nvSpPr>
          <p:cNvPr id="4" name="矩形 3"/>
          <p:cNvSpPr/>
          <p:nvPr/>
        </p:nvSpPr>
        <p:spPr>
          <a:xfrm>
            <a:off x="5340724" y="4625713"/>
            <a:ext cx="3161443" cy="400110"/>
          </a:xfrm>
          <a:prstGeom prst="rect">
            <a:avLst/>
          </a:prstGeom>
        </p:spPr>
        <p:txBody>
          <a:bodyPr wrap="none">
            <a:spAutoFit/>
          </a:bodyPr>
          <a:lstStyle/>
          <a:p>
            <a:r>
              <a:rPr lang="zh-CN" altLang="zh-CN" sz="2000" b="1" dirty="0"/>
              <a:t>（</a:t>
            </a:r>
            <a:r>
              <a:rPr lang="en-US" altLang="zh-CN" sz="2000" b="1" dirty="0"/>
              <a:t>b</a:t>
            </a:r>
            <a:r>
              <a:rPr lang="zh-CN" altLang="zh-CN" sz="2000" b="1" dirty="0"/>
              <a:t>）元素外置的顺序存储</a:t>
            </a:r>
            <a:endParaRPr lang="zh-CN" altLang="en-US" sz="2000" b="1" dirty="0"/>
          </a:p>
        </p:txBody>
      </p:sp>
      <p:sp>
        <p:nvSpPr>
          <p:cNvPr id="7" name="标题 6"/>
          <p:cNvSpPr>
            <a:spLocks noGrp="1"/>
          </p:cNvSpPr>
          <p:nvPr>
            <p:ph type="title"/>
          </p:nvPr>
        </p:nvSpPr>
        <p:spPr/>
        <p:txBody>
          <a:bodyPr>
            <a:normAutofit fontScale="90000"/>
          </a:bodyPr>
          <a:lstStyle/>
          <a:p>
            <a:r>
              <a:rPr lang="en-US" altLang="zh-CN" dirty="0"/>
              <a:t>1. </a:t>
            </a:r>
            <a:r>
              <a:rPr lang="zh-CN" altLang="en-US" dirty="0"/>
              <a:t>顺序存储结构</a:t>
            </a:r>
          </a:p>
        </p:txBody>
      </p:sp>
    </p:spTree>
    <p:extLst>
      <p:ext uri="{BB962C8B-B14F-4D97-AF65-F5344CB8AC3E}">
        <p14:creationId xmlns:p14="http://schemas.microsoft.com/office/powerpoint/2010/main" val="34948886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Top)">
                                      <p:cBhvr>
                                        <p:cTn id="7" dur="500"/>
                                        <p:tgtEl>
                                          <p:spTgt spid="13"/>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Horizontal)">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trips(down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26" grpId="0" autoUpdateAnimBg="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744537" y="3718024"/>
            <a:ext cx="8435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DA"/>
              </a:buClr>
              <a:buSzPct val="75000"/>
              <a:buFont typeface="Wingdings" pitchFamily="2" charset="2"/>
              <a:buChar char="r"/>
              <a:defRPr sz="2800">
                <a:solidFill>
                  <a:schemeClr val="tx1"/>
                </a:solidFill>
                <a:latin typeface="Comic Sans MS" pitchFamily="66" charset="0"/>
                <a:ea typeface="宋体" pitchFamily="2" charset="-122"/>
              </a:defRPr>
            </a:lvl1pPr>
            <a:lvl2pPr marL="742950" indent="-285750">
              <a:spcBef>
                <a:spcPct val="20000"/>
              </a:spcBef>
              <a:buClr>
                <a:schemeClr val="accent2"/>
              </a:buClr>
              <a:buSzPct val="80000"/>
              <a:buFont typeface="Wingdings" pitchFamily="2" charset="2"/>
              <a:buChar char="o"/>
              <a:defRPr sz="2400">
                <a:solidFill>
                  <a:schemeClr val="tx1"/>
                </a:solidFill>
                <a:latin typeface="Comic Sans MS" pitchFamily="66" charset="0"/>
                <a:ea typeface="宋体" pitchFamily="2" charset="-122"/>
              </a:defRPr>
            </a:lvl2pPr>
            <a:lvl3pPr marL="1143000" indent="-228600">
              <a:spcBef>
                <a:spcPct val="20000"/>
              </a:spcBef>
              <a:buClr>
                <a:srgbClr val="0000DA"/>
              </a:buClr>
              <a:buSzPct val="65000"/>
              <a:buFont typeface="Wingdings" pitchFamily="2" charset="2"/>
              <a:buChar char="m"/>
              <a:defRPr sz="2000">
                <a:solidFill>
                  <a:schemeClr val="tx1"/>
                </a:solidFill>
                <a:latin typeface="Comic Sans MS" pitchFamily="66"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Comic Sans MS" pitchFamily="66"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9pPr>
          </a:lstStyle>
          <a:p>
            <a:pPr eaLnBrk="1" hangingPunct="1">
              <a:spcBef>
                <a:spcPct val="0"/>
              </a:spcBef>
              <a:buClrTx/>
              <a:buSzTx/>
              <a:buFontTx/>
              <a:buNone/>
            </a:pPr>
            <a:r>
              <a:rPr kumimoji="1" lang="en-US" altLang="zh-CN" sz="3600" i="0" dirty="0">
                <a:solidFill>
                  <a:srgbClr val="660033"/>
                </a:solidFill>
                <a:latin typeface="Times New Roman" pitchFamily="18" charset="0"/>
              </a:rPr>
              <a:t>a</a:t>
            </a:r>
            <a:r>
              <a:rPr kumimoji="1" lang="en-US" altLang="zh-CN" sz="3600" i="0" baseline="-25000" dirty="0">
                <a:solidFill>
                  <a:srgbClr val="660033"/>
                </a:solidFill>
                <a:latin typeface="Times New Roman" pitchFamily="18" charset="0"/>
              </a:rPr>
              <a:t>0</a:t>
            </a:r>
            <a:r>
              <a:rPr kumimoji="1" lang="en-US" altLang="zh-CN" sz="3600" i="0" dirty="0">
                <a:solidFill>
                  <a:srgbClr val="660033"/>
                </a:solidFill>
                <a:latin typeface="Times New Roman" pitchFamily="18" charset="0"/>
              </a:rPr>
              <a:t>  a</a:t>
            </a:r>
            <a:r>
              <a:rPr kumimoji="1" lang="en-US" altLang="zh-CN" sz="3600" i="0" baseline="-25000" dirty="0">
                <a:solidFill>
                  <a:srgbClr val="660033"/>
                </a:solidFill>
                <a:latin typeface="Times New Roman" pitchFamily="18" charset="0"/>
              </a:rPr>
              <a:t>1</a:t>
            </a:r>
            <a:r>
              <a:rPr kumimoji="1" lang="en-US" altLang="zh-CN" sz="3600" i="0" dirty="0">
                <a:solidFill>
                  <a:srgbClr val="660033"/>
                </a:solidFill>
                <a:latin typeface="Times New Roman" pitchFamily="18" charset="0"/>
              </a:rPr>
              <a:t>  …  </a:t>
            </a:r>
            <a:r>
              <a:rPr kumimoji="1" lang="en-US" altLang="zh-CN" sz="3600" i="0" dirty="0" smtClean="0">
                <a:solidFill>
                  <a:srgbClr val="660033"/>
                </a:solidFill>
                <a:latin typeface="Times New Roman" pitchFamily="18" charset="0"/>
              </a:rPr>
              <a:t>a</a:t>
            </a:r>
            <a:r>
              <a:rPr kumimoji="1" lang="en-US" altLang="zh-CN" sz="3600" i="0" baseline="-25000" dirty="0" smtClean="0">
                <a:solidFill>
                  <a:srgbClr val="660033"/>
                </a:solidFill>
                <a:latin typeface="Times New Roman" pitchFamily="18" charset="0"/>
              </a:rPr>
              <a:t>i-1</a:t>
            </a:r>
            <a:r>
              <a:rPr kumimoji="1" lang="en-US" altLang="zh-CN" sz="3600" i="0" dirty="0" smtClean="0">
                <a:solidFill>
                  <a:srgbClr val="660033"/>
                </a:solidFill>
                <a:latin typeface="Times New Roman" pitchFamily="18" charset="0"/>
              </a:rPr>
              <a:t>  </a:t>
            </a:r>
            <a:r>
              <a:rPr kumimoji="1" lang="en-US" altLang="zh-CN" sz="3600" i="0" dirty="0" err="1" smtClean="0">
                <a:solidFill>
                  <a:srgbClr val="660033"/>
                </a:solidFill>
                <a:latin typeface="Times New Roman" pitchFamily="18" charset="0"/>
              </a:rPr>
              <a:t>a</a:t>
            </a:r>
            <a:r>
              <a:rPr kumimoji="1" lang="en-US" altLang="zh-CN" sz="3600" i="0" baseline="-25000" dirty="0" err="1" smtClean="0">
                <a:solidFill>
                  <a:srgbClr val="660033"/>
                </a:solidFill>
                <a:latin typeface="Times New Roman" pitchFamily="18" charset="0"/>
              </a:rPr>
              <a:t>i</a:t>
            </a:r>
            <a:r>
              <a:rPr kumimoji="1" lang="en-US" altLang="zh-CN" sz="3600" i="0" dirty="0" smtClean="0">
                <a:solidFill>
                  <a:srgbClr val="660033"/>
                </a:solidFill>
                <a:latin typeface="Times New Roman" pitchFamily="18" charset="0"/>
              </a:rPr>
              <a:t>  </a:t>
            </a:r>
            <a:r>
              <a:rPr kumimoji="1" lang="en-US" altLang="zh-CN" sz="3600" i="0" dirty="0">
                <a:solidFill>
                  <a:srgbClr val="660033"/>
                </a:solidFill>
                <a:latin typeface="Times New Roman" pitchFamily="18" charset="0"/>
              </a:rPr>
              <a:t>… </a:t>
            </a:r>
            <a:r>
              <a:rPr kumimoji="1" lang="en-US" altLang="zh-CN" sz="3600" i="0" dirty="0" smtClean="0">
                <a:solidFill>
                  <a:srgbClr val="660033"/>
                </a:solidFill>
                <a:latin typeface="Times New Roman" pitchFamily="18" charset="0"/>
              </a:rPr>
              <a:t>           </a:t>
            </a:r>
            <a:endParaRPr kumimoji="1" lang="en-US" altLang="zh-CN" sz="3600" i="0" dirty="0">
              <a:latin typeface="Times New Roman" pitchFamily="18" charset="0"/>
            </a:endParaRPr>
          </a:p>
        </p:txBody>
      </p:sp>
      <p:sp>
        <p:nvSpPr>
          <p:cNvPr id="3" name="Rectangle 8"/>
          <p:cNvSpPr>
            <a:spLocks noChangeArrowheads="1"/>
          </p:cNvSpPr>
          <p:nvPr/>
        </p:nvSpPr>
        <p:spPr bwMode="auto">
          <a:xfrm>
            <a:off x="684212" y="3749774"/>
            <a:ext cx="8496300" cy="609600"/>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DA"/>
              </a:buClr>
              <a:buSzPct val="75000"/>
              <a:buFont typeface="Wingdings" pitchFamily="2" charset="2"/>
              <a:buChar char="r"/>
              <a:defRPr sz="2800">
                <a:solidFill>
                  <a:schemeClr val="tx1"/>
                </a:solidFill>
                <a:latin typeface="Comic Sans MS" pitchFamily="66" charset="0"/>
                <a:ea typeface="宋体" pitchFamily="2" charset="-122"/>
              </a:defRPr>
            </a:lvl1pPr>
            <a:lvl2pPr marL="742950" indent="-285750">
              <a:spcBef>
                <a:spcPct val="20000"/>
              </a:spcBef>
              <a:buClr>
                <a:schemeClr val="accent2"/>
              </a:buClr>
              <a:buSzPct val="80000"/>
              <a:buFont typeface="Wingdings" pitchFamily="2" charset="2"/>
              <a:buChar char="o"/>
              <a:defRPr sz="2400">
                <a:solidFill>
                  <a:schemeClr val="tx1"/>
                </a:solidFill>
                <a:latin typeface="Comic Sans MS" pitchFamily="66" charset="0"/>
                <a:ea typeface="宋体" pitchFamily="2" charset="-122"/>
              </a:defRPr>
            </a:lvl2pPr>
            <a:lvl3pPr marL="1143000" indent="-228600">
              <a:spcBef>
                <a:spcPct val="20000"/>
              </a:spcBef>
              <a:buClr>
                <a:srgbClr val="0000DA"/>
              </a:buClr>
              <a:buSzPct val="65000"/>
              <a:buFont typeface="Wingdings" pitchFamily="2" charset="2"/>
              <a:buChar char="m"/>
              <a:defRPr sz="2000">
                <a:solidFill>
                  <a:schemeClr val="tx1"/>
                </a:solidFill>
                <a:latin typeface="Comic Sans MS" pitchFamily="66"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Comic Sans MS" pitchFamily="66"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9pPr>
          </a:lstStyle>
          <a:p>
            <a:pPr eaLnBrk="1" hangingPunct="1">
              <a:spcBef>
                <a:spcPct val="0"/>
              </a:spcBef>
              <a:buClrTx/>
              <a:buSzTx/>
              <a:buFontTx/>
              <a:buNone/>
            </a:pPr>
            <a:endParaRPr lang="zh-CN" altLang="en-US" sz="2400"/>
          </a:p>
        </p:txBody>
      </p:sp>
      <p:sp>
        <p:nvSpPr>
          <p:cNvPr id="4" name="Line 9"/>
          <p:cNvSpPr>
            <a:spLocks noChangeShapeType="1"/>
          </p:cNvSpPr>
          <p:nvPr/>
        </p:nvSpPr>
        <p:spPr bwMode="auto">
          <a:xfrm>
            <a:off x="1331447"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0"/>
          <p:cNvSpPr>
            <a:spLocks noChangeShapeType="1"/>
          </p:cNvSpPr>
          <p:nvPr/>
        </p:nvSpPr>
        <p:spPr bwMode="auto">
          <a:xfrm>
            <a:off x="1980470"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2"/>
          <p:cNvSpPr>
            <a:spLocks noChangeShapeType="1"/>
          </p:cNvSpPr>
          <p:nvPr/>
        </p:nvSpPr>
        <p:spPr bwMode="auto">
          <a:xfrm>
            <a:off x="3277195"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3"/>
          <p:cNvSpPr>
            <a:spLocks noChangeShapeType="1"/>
          </p:cNvSpPr>
          <p:nvPr/>
        </p:nvSpPr>
        <p:spPr bwMode="auto">
          <a:xfrm>
            <a:off x="3912974"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4"/>
          <p:cNvSpPr>
            <a:spLocks noChangeShapeType="1"/>
          </p:cNvSpPr>
          <p:nvPr/>
        </p:nvSpPr>
        <p:spPr bwMode="auto">
          <a:xfrm>
            <a:off x="4737215"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5"/>
          <p:cNvSpPr>
            <a:spLocks noChangeShapeType="1"/>
          </p:cNvSpPr>
          <p:nvPr/>
        </p:nvSpPr>
        <p:spPr bwMode="auto">
          <a:xfrm>
            <a:off x="5790313"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6"/>
          <p:cNvSpPr>
            <a:spLocks noChangeShapeType="1"/>
          </p:cNvSpPr>
          <p:nvPr/>
        </p:nvSpPr>
        <p:spPr bwMode="auto">
          <a:xfrm>
            <a:off x="7159877"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7"/>
          <p:cNvSpPr>
            <a:spLocks noChangeShapeType="1"/>
          </p:cNvSpPr>
          <p:nvPr/>
        </p:nvSpPr>
        <p:spPr bwMode="auto">
          <a:xfrm>
            <a:off x="6589523"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Rectangle 14"/>
          <p:cNvSpPr>
            <a:spLocks noChangeArrowheads="1"/>
          </p:cNvSpPr>
          <p:nvPr/>
        </p:nvSpPr>
        <p:spPr bwMode="auto">
          <a:xfrm>
            <a:off x="4746308" y="3752949"/>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DA"/>
              </a:buClr>
              <a:buSzPct val="75000"/>
              <a:buFont typeface="Wingdings" pitchFamily="2" charset="2"/>
              <a:buChar char="r"/>
              <a:defRPr sz="2800">
                <a:solidFill>
                  <a:schemeClr val="tx1"/>
                </a:solidFill>
                <a:latin typeface="Comic Sans MS" pitchFamily="66" charset="0"/>
                <a:ea typeface="宋体" pitchFamily="2" charset="-122"/>
              </a:defRPr>
            </a:lvl1pPr>
            <a:lvl2pPr marL="742950" indent="-285750">
              <a:spcBef>
                <a:spcPct val="20000"/>
              </a:spcBef>
              <a:buClr>
                <a:schemeClr val="accent2"/>
              </a:buClr>
              <a:buSzPct val="80000"/>
              <a:buFont typeface="Wingdings" pitchFamily="2" charset="2"/>
              <a:buChar char="o"/>
              <a:defRPr sz="2400">
                <a:solidFill>
                  <a:schemeClr val="tx1"/>
                </a:solidFill>
                <a:latin typeface="Comic Sans MS" pitchFamily="66" charset="0"/>
                <a:ea typeface="宋体" pitchFamily="2" charset="-122"/>
              </a:defRPr>
            </a:lvl2pPr>
            <a:lvl3pPr marL="1143000" indent="-228600">
              <a:spcBef>
                <a:spcPct val="20000"/>
              </a:spcBef>
              <a:buClr>
                <a:srgbClr val="0000DA"/>
              </a:buClr>
              <a:buSzPct val="65000"/>
              <a:buFont typeface="Wingdings" pitchFamily="2" charset="2"/>
              <a:buChar char="m"/>
              <a:defRPr sz="2000">
                <a:solidFill>
                  <a:schemeClr val="tx1"/>
                </a:solidFill>
                <a:latin typeface="Comic Sans MS" pitchFamily="66" charset="0"/>
                <a:ea typeface="宋体" pitchFamily="2" charset="-122"/>
              </a:defRPr>
            </a:lvl3pPr>
            <a:lvl4pPr marL="1600200" indent="-228600">
              <a:spcBef>
                <a:spcPct val="20000"/>
              </a:spcBef>
              <a:buClr>
                <a:schemeClr val="accent2"/>
              </a:buClr>
              <a:buSzPct val="70000"/>
              <a:buFont typeface="Wingdings" pitchFamily="2" charset="2"/>
              <a:buChar char="¨"/>
              <a:defRPr sz="2000">
                <a:solidFill>
                  <a:schemeClr val="tx1"/>
                </a:solidFill>
                <a:latin typeface="Comic Sans MS" pitchFamily="66" charset="0"/>
                <a:ea typeface="宋体" pitchFamily="2" charset="-122"/>
              </a:defRPr>
            </a:lvl4pPr>
            <a:lvl5pPr marL="2057400" indent="-228600">
              <a:spcBef>
                <a:spcPct val="20000"/>
              </a:spcBef>
              <a:buClr>
                <a:schemeClr val="bg2"/>
              </a:buClr>
              <a:buFont typeface="Wingdings" pitchFamily="2" charset="2"/>
              <a:buChar char="§"/>
              <a:defRPr sz="2000">
                <a:solidFill>
                  <a:schemeClr val="tx1"/>
                </a:solidFill>
                <a:latin typeface="Comic Sans MS" pitchFamily="66"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Comic Sans MS" pitchFamily="66" charset="0"/>
                <a:ea typeface="宋体" pitchFamily="2" charset="-122"/>
              </a:defRPr>
            </a:lvl9pPr>
          </a:lstStyle>
          <a:p>
            <a:pPr>
              <a:spcBef>
                <a:spcPct val="0"/>
              </a:spcBef>
              <a:buClrTx/>
              <a:buSzTx/>
              <a:buFontTx/>
              <a:buNone/>
            </a:pPr>
            <a:r>
              <a:rPr kumimoji="1" lang="en-US" altLang="zh-CN" sz="3600" i="0" dirty="0" smtClean="0">
                <a:solidFill>
                  <a:srgbClr val="660033"/>
                </a:solidFill>
                <a:latin typeface="Times New Roman" pitchFamily="18" charset="0"/>
              </a:rPr>
              <a:t>a</a:t>
            </a:r>
            <a:r>
              <a:rPr kumimoji="1" lang="en-US" altLang="zh-CN" sz="3600" i="0" baseline="-25000" dirty="0" smtClean="0">
                <a:solidFill>
                  <a:srgbClr val="660033"/>
                </a:solidFill>
                <a:latin typeface="Times New Roman" pitchFamily="18" charset="0"/>
              </a:rPr>
              <a:t>n-1</a:t>
            </a:r>
            <a:endParaRPr kumimoji="1" lang="zh-CN" altLang="en-US" sz="3600" i="0" baseline="-25000" dirty="0">
              <a:solidFill>
                <a:srgbClr val="660033"/>
              </a:solidFill>
              <a:latin typeface="Times New Roman" pitchFamily="18" charset="0"/>
            </a:endParaRPr>
          </a:p>
        </p:txBody>
      </p:sp>
      <p:sp>
        <p:nvSpPr>
          <p:cNvPr id="13" name="Line 10"/>
          <p:cNvSpPr>
            <a:spLocks noChangeShapeType="1"/>
          </p:cNvSpPr>
          <p:nvPr/>
        </p:nvSpPr>
        <p:spPr bwMode="auto">
          <a:xfrm>
            <a:off x="2622082" y="3749774"/>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Box 3"/>
          <p:cNvSpPr txBox="1"/>
          <p:nvPr/>
        </p:nvSpPr>
        <p:spPr>
          <a:xfrm>
            <a:off x="684212" y="4341231"/>
            <a:ext cx="957313" cy="523220"/>
          </a:xfrm>
          <a:prstGeom prst="rect">
            <a:avLst/>
          </a:prstGeom>
          <a:noFill/>
        </p:spPr>
        <p:txBody>
          <a:bodyPr wrap="none" rtlCol="0">
            <a:spAutoFit/>
          </a:bodyPr>
          <a:lstStyle/>
          <a:p>
            <a:r>
              <a:rPr lang="en-US" altLang="zh-CN" sz="2800" dirty="0" smtClean="0"/>
              <a:t>entry</a:t>
            </a:r>
            <a:endParaRPr lang="zh-CN" altLang="en-US" sz="2800" dirty="0"/>
          </a:p>
        </p:txBody>
      </p:sp>
      <p:sp>
        <p:nvSpPr>
          <p:cNvPr id="15" name="Line 14"/>
          <p:cNvSpPr>
            <a:spLocks noChangeShapeType="1"/>
          </p:cNvSpPr>
          <p:nvPr/>
        </p:nvSpPr>
        <p:spPr bwMode="auto">
          <a:xfrm>
            <a:off x="8317755" y="3745333"/>
            <a:ext cx="0" cy="609600"/>
          </a:xfrm>
          <a:prstGeom prst="line">
            <a:avLst/>
          </a:prstGeom>
          <a:noFill/>
          <a:ln w="9525">
            <a:solidFill>
              <a:srgbClr val="6600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矩形 15"/>
          <p:cNvSpPr/>
          <p:nvPr/>
        </p:nvSpPr>
        <p:spPr>
          <a:xfrm>
            <a:off x="744537" y="3001516"/>
            <a:ext cx="3278462" cy="461665"/>
          </a:xfrm>
          <a:prstGeom prst="rect">
            <a:avLst/>
          </a:prstGeom>
        </p:spPr>
        <p:txBody>
          <a:bodyPr wrap="none">
            <a:spAutoFit/>
          </a:bodyPr>
          <a:lstStyle/>
          <a:p>
            <a:pPr fontAlgn="base">
              <a:spcBef>
                <a:spcPct val="50000"/>
              </a:spcBef>
              <a:spcAft>
                <a:spcPct val="0"/>
              </a:spcAft>
            </a:pPr>
            <a:r>
              <a:rPr lang="zh-CN" altLang="en-US" sz="2400" b="1" dirty="0" smtClean="0">
                <a:ea typeface="楷体_GB2312" pitchFamily="49" charset="-122"/>
              </a:rPr>
              <a:t>线性表的顺序存储结构</a:t>
            </a:r>
            <a:endParaRPr lang="zh-CN" altLang="en-US" sz="2400" b="1" dirty="0">
              <a:ea typeface="楷体_GB2312" pitchFamily="49" charset="-122"/>
            </a:endParaRPr>
          </a:p>
        </p:txBody>
      </p:sp>
      <p:sp>
        <p:nvSpPr>
          <p:cNvPr id="18" name="Text Box 6"/>
          <p:cNvSpPr txBox="1">
            <a:spLocks noChangeArrowheads="1"/>
          </p:cNvSpPr>
          <p:nvPr/>
        </p:nvSpPr>
        <p:spPr bwMode="auto">
          <a:xfrm>
            <a:off x="1182805" y="1057300"/>
            <a:ext cx="7344816" cy="1097095"/>
          </a:xfrm>
          <a:prstGeom prst="rect">
            <a:avLst/>
          </a:prstGeom>
          <a:noFill/>
          <a:ln>
            <a:noFill/>
          </a:ln>
        </p:spPr>
        <p:txBody>
          <a:bodyPr wrap="squar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20000"/>
              </a:lnSpc>
              <a:spcBef>
                <a:spcPts val="600"/>
              </a:spcBef>
              <a:spcAft>
                <a:spcPts val="600"/>
              </a:spcAft>
              <a:buClrTx/>
              <a:buFont typeface="Arial"/>
              <a:buChar char="•"/>
              <a:defRPr/>
            </a:pPr>
            <a:r>
              <a:rPr lang="zh-CN" altLang="en-US" sz="2400" b="1" dirty="0">
                <a:latin typeface="+mn-lt"/>
                <a:ea typeface="+mn-ea"/>
              </a:rPr>
              <a:t>元素存放在一片连续的存贮单元中</a:t>
            </a:r>
            <a:endParaRPr lang="en-US" altLang="zh-CN" sz="2400" b="1" dirty="0">
              <a:latin typeface="+mn-lt"/>
              <a:ea typeface="+mn-ea"/>
            </a:endParaRPr>
          </a:p>
          <a:p>
            <a:pPr marL="342900" indent="-342900" eaLnBrk="1" hangingPunct="1">
              <a:lnSpc>
                <a:spcPct val="120000"/>
              </a:lnSpc>
              <a:spcBef>
                <a:spcPts val="600"/>
              </a:spcBef>
              <a:spcAft>
                <a:spcPts val="600"/>
              </a:spcAft>
              <a:buClrTx/>
              <a:buFont typeface="Arial"/>
              <a:buChar char="•"/>
              <a:defRPr/>
            </a:pPr>
            <a:r>
              <a:rPr lang="zh-CN" altLang="en-US" sz="2400" b="1" dirty="0">
                <a:latin typeface="+mn-lt"/>
                <a:ea typeface="+mn-ea"/>
              </a:rPr>
              <a:t>存储结构中只含数据元素本身的相关信息</a:t>
            </a:r>
          </a:p>
        </p:txBody>
      </p:sp>
      <p:sp>
        <p:nvSpPr>
          <p:cNvPr id="19" name="标题 18"/>
          <p:cNvSpPr>
            <a:spLocks noGrp="1"/>
          </p:cNvSpPr>
          <p:nvPr>
            <p:ph type="title"/>
          </p:nvPr>
        </p:nvSpPr>
        <p:spPr/>
        <p:txBody>
          <a:bodyPr>
            <a:normAutofit fontScale="90000"/>
          </a:bodyPr>
          <a:lstStyle/>
          <a:p>
            <a:r>
              <a:rPr lang="en-US" altLang="zh-CN" dirty="0"/>
              <a:t>1. </a:t>
            </a:r>
            <a:r>
              <a:rPr lang="zh-CN" altLang="en-US" dirty="0"/>
              <a:t>顺序存储结构</a:t>
            </a:r>
          </a:p>
        </p:txBody>
      </p:sp>
    </p:spTree>
    <p:extLst>
      <p:ext uri="{BB962C8B-B14F-4D97-AF65-F5344CB8AC3E}">
        <p14:creationId xmlns:p14="http://schemas.microsoft.com/office/powerpoint/2010/main" val="213459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3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3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3"/>
          <p:cNvSpPr txBox="1">
            <a:spLocks noChangeArrowheads="1"/>
          </p:cNvSpPr>
          <p:nvPr/>
        </p:nvSpPr>
        <p:spPr bwMode="auto">
          <a:xfrm>
            <a:off x="5220072" y="3649588"/>
            <a:ext cx="32447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Font typeface="Monotype Sorts" pitchFamily="2"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defRPr/>
            </a:pPr>
            <a:r>
              <a:rPr lang="zh-CN" altLang="en-US"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 </a:t>
            </a:r>
            <a:r>
              <a:rPr lang="zh-CN" altLang="en-US" sz="28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 </a:t>
            </a:r>
            <a:r>
              <a:rPr lang="en-US" altLang="zh-CN" sz="28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a:t>
            </a:r>
            <a:r>
              <a:rPr lang="zh-CN" altLang="en-US" sz="28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表示</a:t>
            </a:r>
            <a:r>
              <a:rPr lang="zh-CN" altLang="en-US"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sym typeface="Symbol" panose="05050102010706020507" pitchFamily="18" charset="2"/>
              </a:rPr>
              <a:t></a:t>
            </a:r>
            <a:r>
              <a:rPr lang="en-US" altLang="zh-CN"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x, y</a:t>
            </a:r>
            <a:r>
              <a:rPr lang="en-US" altLang="zh-CN"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sym typeface="Symbol" panose="05050102010706020507" pitchFamily="18" charset="2"/>
              </a:rPr>
              <a:t></a:t>
            </a:r>
            <a:r>
              <a:rPr lang="zh-CN" altLang="en-US"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的</a:t>
            </a:r>
            <a:r>
              <a:rPr lang="zh-CN" altLang="en-US" sz="28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方法</a:t>
            </a:r>
            <a:r>
              <a:rPr lang="en-US" altLang="zh-CN" sz="2800" dirty="0" smtClean="0">
                <a:solidFill>
                  <a:srgbClr val="0000FF"/>
                </a:solidFill>
                <a:effectLst>
                  <a:outerShdw blurRad="38100" dist="38100" dir="2700000" algn="tl">
                    <a:srgbClr val="000000">
                      <a:alpha val="43137"/>
                    </a:srgbClr>
                  </a:outerShdw>
                </a:effectLst>
                <a:latin typeface="华文楷体" pitchFamily="2" charset="-122"/>
                <a:ea typeface="华文楷体" pitchFamily="2" charset="-122"/>
              </a:rPr>
              <a:t>)</a:t>
            </a:r>
            <a:endParaRPr lang="zh-CN" altLang="en-US" sz="2800" dirty="0">
              <a:solidFill>
                <a:srgbClr val="0000FF"/>
              </a:solidFill>
              <a:effectLst>
                <a:outerShdw blurRad="38100" dist="38100" dir="2700000" algn="tl">
                  <a:srgbClr val="000000">
                    <a:alpha val="43137"/>
                  </a:srgbClr>
                </a:outerShdw>
              </a:effectLst>
              <a:latin typeface="华文楷体" pitchFamily="2" charset="-122"/>
              <a:ea typeface="华文楷体" pitchFamily="2" charset="-122"/>
            </a:endParaRPr>
          </a:p>
        </p:txBody>
      </p:sp>
      <p:grpSp>
        <p:nvGrpSpPr>
          <p:cNvPr id="2" name="组合 1"/>
          <p:cNvGrpSpPr/>
          <p:nvPr/>
        </p:nvGrpSpPr>
        <p:grpSpPr>
          <a:xfrm>
            <a:off x="5437023" y="4458533"/>
            <a:ext cx="2737887" cy="612514"/>
            <a:chOff x="5437023" y="4458533"/>
            <a:chExt cx="2737887" cy="612514"/>
          </a:xfrm>
        </p:grpSpPr>
        <p:sp>
          <p:nvSpPr>
            <p:cNvPr id="55" name="Rectangle 12"/>
            <p:cNvSpPr>
              <a:spLocks noChangeArrowheads="1"/>
            </p:cNvSpPr>
            <p:nvPr/>
          </p:nvSpPr>
          <p:spPr bwMode="auto">
            <a:xfrm>
              <a:off x="5881726" y="4571813"/>
              <a:ext cx="815287" cy="435748"/>
            </a:xfrm>
            <a:prstGeom prst="rect">
              <a:avLst/>
            </a:prstGeom>
            <a:solidFill>
              <a:srgbClr val="FFFFCC"/>
            </a:solidFill>
            <a:ln w="19050">
              <a:solidFill>
                <a:srgbClr val="FFC000"/>
              </a:solidFill>
              <a:miter lim="800000"/>
              <a:headEnd/>
              <a:tailEnd/>
            </a:ln>
            <a:effectLst/>
          </p:spPr>
          <p:txBody>
            <a:bodyPr wrap="none" anchor="ctr"/>
            <a:lstStyle/>
            <a:p>
              <a:pPr eaLnBrk="1" hangingPunct="1"/>
              <a:endParaRPr lang="zh-CN" altLang="en-US" sz="1800">
                <a:solidFill>
                  <a:srgbClr val="FF0000"/>
                </a:solidFill>
                <a:latin typeface="Arial" pitchFamily="34" charset="0"/>
                <a:ea typeface="楷体_GB2312"/>
              </a:endParaRPr>
            </a:p>
          </p:txBody>
        </p:sp>
        <p:sp>
          <p:nvSpPr>
            <p:cNvPr id="56" name="Line 13"/>
            <p:cNvSpPr>
              <a:spLocks noChangeShapeType="1"/>
            </p:cNvSpPr>
            <p:nvPr/>
          </p:nvSpPr>
          <p:spPr bwMode="auto">
            <a:xfrm>
              <a:off x="6400544" y="4571813"/>
              <a:ext cx="0" cy="435748"/>
            </a:xfrm>
            <a:prstGeom prst="line">
              <a:avLst/>
            </a:prstGeom>
            <a:noFill/>
            <a:ln w="19050">
              <a:solidFill>
                <a:srgbClr val="FFC000"/>
              </a:solidFill>
              <a:round/>
              <a:headEnd/>
              <a:tailEnd/>
            </a:ln>
            <a:effectLst/>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a typeface="楷体_GB2312"/>
              </a:endParaRPr>
            </a:p>
          </p:txBody>
        </p:sp>
        <p:sp>
          <p:nvSpPr>
            <p:cNvPr id="57" name="Line 14"/>
            <p:cNvSpPr>
              <a:spLocks noChangeShapeType="1"/>
            </p:cNvSpPr>
            <p:nvPr/>
          </p:nvSpPr>
          <p:spPr bwMode="auto">
            <a:xfrm>
              <a:off x="5437023" y="4820812"/>
              <a:ext cx="444702" cy="0"/>
            </a:xfrm>
            <a:prstGeom prst="line">
              <a:avLst/>
            </a:prstGeom>
            <a:noFill/>
            <a:ln w="38100">
              <a:solidFill>
                <a:srgbClr val="FFC000"/>
              </a:solidFill>
              <a:round/>
              <a:headEnd/>
              <a:tailEnd type="triangle" w="sm" len="med"/>
            </a:ln>
            <a:effectLst/>
            <a:extLst>
              <a:ext uri="{909E8E84-426E-40DD-AFC4-6F175D3DCCD1}">
                <a14:hiddenFill xmlns:a14="http://schemas.microsoft.com/office/drawing/2010/main">
                  <a:noFill/>
                </a14:hiddenFill>
              </a:ext>
            </a:extLst>
          </p:spPr>
          <p:txBody>
            <a:bodyPr wrap="none" anchor="ctr"/>
            <a:lstStyle/>
            <a:p>
              <a:endParaRPr lang="zh-CN" altLang="en-US">
                <a:ea typeface="楷体_GB2312"/>
              </a:endParaRPr>
            </a:p>
          </p:txBody>
        </p:sp>
        <p:sp>
          <p:nvSpPr>
            <p:cNvPr id="58" name="Rectangle 15"/>
            <p:cNvSpPr>
              <a:spLocks noChangeArrowheads="1"/>
            </p:cNvSpPr>
            <p:nvPr/>
          </p:nvSpPr>
          <p:spPr bwMode="auto">
            <a:xfrm>
              <a:off x="6979684" y="4566833"/>
              <a:ext cx="815287" cy="435748"/>
            </a:xfrm>
            <a:prstGeom prst="rect">
              <a:avLst/>
            </a:prstGeom>
            <a:solidFill>
              <a:srgbClr val="FFFFCC"/>
            </a:solidFill>
            <a:ln w="19050">
              <a:solidFill>
                <a:srgbClr val="FFC000"/>
              </a:solidFill>
              <a:miter lim="800000"/>
              <a:headEnd/>
              <a:tailEnd/>
            </a:ln>
            <a:effectLst/>
          </p:spPr>
          <p:txBody>
            <a:bodyPr wrap="none" anchor="ctr"/>
            <a:lstStyle/>
            <a:p>
              <a:pPr eaLnBrk="1" hangingPunct="1"/>
              <a:endParaRPr lang="zh-CN" altLang="en-US" sz="1800">
                <a:solidFill>
                  <a:srgbClr val="FF0000"/>
                </a:solidFill>
                <a:latin typeface="Arial" pitchFamily="34" charset="0"/>
                <a:ea typeface="楷体_GB2312"/>
              </a:endParaRPr>
            </a:p>
          </p:txBody>
        </p:sp>
        <p:sp>
          <p:nvSpPr>
            <p:cNvPr id="59" name="Line 16"/>
            <p:cNvSpPr>
              <a:spLocks noChangeShapeType="1"/>
            </p:cNvSpPr>
            <p:nvPr/>
          </p:nvSpPr>
          <p:spPr bwMode="auto">
            <a:xfrm>
              <a:off x="7498502" y="4566833"/>
              <a:ext cx="0" cy="435748"/>
            </a:xfrm>
            <a:prstGeom prst="line">
              <a:avLst/>
            </a:prstGeom>
            <a:noFill/>
            <a:ln w="19050">
              <a:solidFill>
                <a:srgbClr val="FFC000"/>
              </a:solidFill>
              <a:round/>
              <a:headEnd/>
              <a:tailEnd/>
            </a:ln>
            <a:effectLst/>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a typeface="楷体_GB2312"/>
              </a:endParaRPr>
            </a:p>
          </p:txBody>
        </p:sp>
        <p:sp>
          <p:nvSpPr>
            <p:cNvPr id="60" name="Line 17"/>
            <p:cNvSpPr>
              <a:spLocks noChangeShapeType="1"/>
            </p:cNvSpPr>
            <p:nvPr/>
          </p:nvSpPr>
          <p:spPr bwMode="auto">
            <a:xfrm>
              <a:off x="6548779" y="4820812"/>
              <a:ext cx="444702" cy="0"/>
            </a:xfrm>
            <a:prstGeom prst="line">
              <a:avLst/>
            </a:prstGeom>
            <a:noFill/>
            <a:ln w="38100">
              <a:solidFill>
                <a:srgbClr val="FFC000"/>
              </a:solidFill>
              <a:round/>
              <a:headEnd/>
              <a:tailEnd type="triangle" w="sm" len="med"/>
            </a:ln>
            <a:effectLst/>
            <a:extLst>
              <a:ext uri="{909E8E84-426E-40DD-AFC4-6F175D3DCCD1}">
                <a14:hiddenFill xmlns:a14="http://schemas.microsoft.com/office/drawing/2010/main">
                  <a:noFill/>
                </a14:hiddenFill>
              </a:ext>
            </a:extLst>
          </p:spPr>
          <p:txBody>
            <a:bodyPr wrap="none" anchor="ctr"/>
            <a:lstStyle/>
            <a:p>
              <a:endParaRPr lang="zh-CN" altLang="en-US">
                <a:solidFill>
                  <a:srgbClr val="FF0000"/>
                </a:solidFill>
                <a:ea typeface="楷体_GB2312"/>
              </a:endParaRPr>
            </a:p>
          </p:txBody>
        </p:sp>
        <p:sp>
          <p:nvSpPr>
            <p:cNvPr id="61" name="Line 20"/>
            <p:cNvSpPr>
              <a:spLocks noChangeShapeType="1"/>
            </p:cNvSpPr>
            <p:nvPr/>
          </p:nvSpPr>
          <p:spPr bwMode="auto">
            <a:xfrm>
              <a:off x="7646735" y="4815832"/>
              <a:ext cx="528175" cy="0"/>
            </a:xfrm>
            <a:prstGeom prst="line">
              <a:avLst/>
            </a:prstGeom>
            <a:noFill/>
            <a:ln w="38100">
              <a:solidFill>
                <a:srgbClr val="FFC000"/>
              </a:solidFill>
              <a:round/>
              <a:headEnd/>
              <a:tailEnd type="triangle" w="sm" len="med"/>
            </a:ln>
            <a:effectLst/>
            <a:extLst>
              <a:ext uri="{909E8E84-426E-40DD-AFC4-6F175D3DCCD1}">
                <a14:hiddenFill xmlns:a14="http://schemas.microsoft.com/office/drawing/2010/main">
                  <a:noFill/>
                </a14:hiddenFill>
              </a:ext>
            </a:extLst>
          </p:spPr>
          <p:txBody>
            <a:bodyPr wrap="none" anchor="ctr"/>
            <a:lstStyle/>
            <a:p>
              <a:endParaRPr lang="zh-CN" altLang="en-US">
                <a:ea typeface="楷体_GB2312"/>
              </a:endParaRPr>
            </a:p>
          </p:txBody>
        </p:sp>
        <p:sp>
          <p:nvSpPr>
            <p:cNvPr id="62" name="Text Box 25"/>
            <p:cNvSpPr txBox="1">
              <a:spLocks noChangeArrowheads="1"/>
            </p:cNvSpPr>
            <p:nvPr/>
          </p:nvSpPr>
          <p:spPr bwMode="auto">
            <a:xfrm>
              <a:off x="5955092" y="4486272"/>
              <a:ext cx="38985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dirty="0" smtClean="0">
                  <a:solidFill>
                    <a:srgbClr val="FF0000"/>
                  </a:solidFill>
                  <a:latin typeface="Times New Roman" pitchFamily="18" charset="0"/>
                  <a:ea typeface="楷体_GB2312"/>
                </a:rPr>
                <a:t>x</a:t>
              </a:r>
              <a:endParaRPr kumimoji="1" lang="en-US" altLang="zh-CN" sz="2400" dirty="0">
                <a:solidFill>
                  <a:srgbClr val="FF0000"/>
                </a:solidFill>
                <a:latin typeface="Times New Roman" pitchFamily="18" charset="0"/>
                <a:ea typeface="楷体_GB2312"/>
              </a:endParaRPr>
            </a:p>
          </p:txBody>
        </p:sp>
        <p:sp>
          <p:nvSpPr>
            <p:cNvPr id="63" name="Text Box 26"/>
            <p:cNvSpPr txBox="1">
              <a:spLocks noChangeArrowheads="1"/>
            </p:cNvSpPr>
            <p:nvPr/>
          </p:nvSpPr>
          <p:spPr bwMode="auto">
            <a:xfrm>
              <a:off x="7081225" y="4458533"/>
              <a:ext cx="38985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dirty="0" smtClean="0">
                  <a:solidFill>
                    <a:srgbClr val="FF0000"/>
                  </a:solidFill>
                  <a:latin typeface="Times New Roman" pitchFamily="18" charset="0"/>
                  <a:ea typeface="楷体_GB2312"/>
                </a:rPr>
                <a:t>y</a:t>
              </a:r>
              <a:endParaRPr kumimoji="1" lang="en-US" altLang="zh-CN" sz="2400" dirty="0">
                <a:solidFill>
                  <a:srgbClr val="FF0000"/>
                </a:solidFill>
                <a:latin typeface="Times New Roman" pitchFamily="18" charset="0"/>
                <a:ea typeface="楷体_GB2312"/>
              </a:endParaRPr>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04" y="3377445"/>
            <a:ext cx="463867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a:xfrm>
            <a:off x="1187624" y="193204"/>
            <a:ext cx="7676104" cy="540314"/>
          </a:xfrm>
        </p:spPr>
        <p:txBody>
          <a:bodyPr>
            <a:normAutofit fontScale="90000"/>
          </a:bodyPr>
          <a:lstStyle/>
          <a:p>
            <a:pPr algn="l"/>
            <a:r>
              <a:rPr lang="en-US" altLang="zh-CN" dirty="0"/>
              <a:t>2. </a:t>
            </a:r>
            <a:r>
              <a:rPr lang="zh-CN" altLang="en-US" dirty="0"/>
              <a:t>链式存储</a:t>
            </a:r>
            <a:r>
              <a:rPr lang="zh-CN" altLang="en-US" dirty="0" smtClean="0"/>
              <a:t>结构</a:t>
            </a:r>
            <a:r>
              <a:rPr lang="en-US" altLang="zh-CN" dirty="0"/>
              <a:t>Linked </a:t>
            </a:r>
            <a:r>
              <a:rPr lang="en-US" altLang="zh-CN" dirty="0" smtClean="0"/>
              <a:t>implementation</a:t>
            </a:r>
            <a:endParaRPr lang="zh-CN" altLang="en-US" dirty="0"/>
          </a:p>
        </p:txBody>
      </p:sp>
      <p:sp>
        <p:nvSpPr>
          <p:cNvPr id="4" name="文本占位符 3"/>
          <p:cNvSpPr>
            <a:spLocks noGrp="1"/>
          </p:cNvSpPr>
          <p:nvPr>
            <p:ph type="body" sz="quarter" idx="10"/>
          </p:nvPr>
        </p:nvSpPr>
        <p:spPr>
          <a:xfrm>
            <a:off x="611560" y="945573"/>
            <a:ext cx="8280920" cy="2343976"/>
          </a:xfrm>
        </p:spPr>
        <p:txBody>
          <a:bodyPr>
            <a:normAutofit/>
          </a:bodyPr>
          <a:lstStyle/>
          <a:p>
            <a:pPr algn="l" defTabSz="914400">
              <a:lnSpc>
                <a:spcPct val="120000"/>
              </a:lnSpc>
              <a:defRPr/>
            </a:pPr>
            <a:r>
              <a:rPr kumimoji="1" lang="zh-CN" altLang="zh-CN" sz="2400" b="1" dirty="0">
                <a:latin typeface="+mn-lt"/>
              </a:rPr>
              <a:t>元素之间的逻辑关系由</a:t>
            </a:r>
            <a:r>
              <a:rPr kumimoji="1" lang="zh-CN" altLang="zh-CN" sz="2400" b="1" dirty="0">
                <a:solidFill>
                  <a:srgbClr val="FF0000"/>
                </a:solidFill>
                <a:latin typeface="+mn-lt"/>
              </a:rPr>
              <a:t>附加的链域</a:t>
            </a:r>
            <a:r>
              <a:rPr kumimoji="1" lang="zh-CN" altLang="zh-CN" sz="2400" b="1" dirty="0">
                <a:latin typeface="+mn-lt"/>
              </a:rPr>
              <a:t>（常称为指针域）来指示，该链域记录当前元素的后继元素的地址</a:t>
            </a:r>
            <a:r>
              <a:rPr kumimoji="1" lang="zh-CN" altLang="en-US" sz="2400" b="1" dirty="0">
                <a:latin typeface="+mn-lt"/>
              </a:rPr>
              <a:t>；</a:t>
            </a:r>
            <a:endParaRPr kumimoji="1" lang="en-US" altLang="zh-CN" sz="2400" b="1" dirty="0">
              <a:latin typeface="+mn-lt"/>
            </a:endParaRPr>
          </a:p>
          <a:p>
            <a:pPr algn="l" defTabSz="914400">
              <a:lnSpc>
                <a:spcPct val="120000"/>
              </a:lnSpc>
              <a:defRPr/>
            </a:pPr>
            <a:r>
              <a:rPr kumimoji="1" lang="zh-CN" altLang="zh-CN" sz="2400" b="1" dirty="0">
                <a:latin typeface="+mn-lt"/>
              </a:rPr>
              <a:t>逻辑上相邻的一对元素</a:t>
            </a:r>
            <a:r>
              <a:rPr kumimoji="1" lang="en-US" altLang="zh-CN" sz="2400" b="1" dirty="0">
                <a:latin typeface="+mn-lt"/>
                <a:sym typeface="Symbol"/>
              </a:rPr>
              <a:t></a:t>
            </a:r>
            <a:r>
              <a:rPr kumimoji="1" lang="en-US" altLang="zh-CN" sz="2400" b="1" dirty="0">
                <a:latin typeface="+mn-lt"/>
              </a:rPr>
              <a:t>x, y</a:t>
            </a:r>
            <a:r>
              <a:rPr kumimoji="1" lang="en-US" altLang="zh-CN" sz="2400" b="1" dirty="0">
                <a:latin typeface="+mn-lt"/>
                <a:sym typeface="Symbol"/>
              </a:rPr>
              <a:t></a:t>
            </a:r>
            <a:r>
              <a:rPr kumimoji="1" lang="zh-CN" altLang="zh-CN" sz="2400" b="1" dirty="0">
                <a:latin typeface="+mn-lt"/>
              </a:rPr>
              <a:t>，存储</a:t>
            </a:r>
            <a:r>
              <a:rPr kumimoji="1" lang="en-US" altLang="zh-CN" sz="2400" b="1" dirty="0">
                <a:latin typeface="+mn-lt"/>
              </a:rPr>
              <a:t>x</a:t>
            </a:r>
            <a:r>
              <a:rPr kumimoji="1" lang="zh-CN" altLang="zh-CN" sz="2400" b="1" dirty="0">
                <a:latin typeface="+mn-lt"/>
              </a:rPr>
              <a:t>值的同时附加存储一个地址，该地址为</a:t>
            </a:r>
            <a:r>
              <a:rPr kumimoji="1" lang="en-US" altLang="zh-CN" sz="2400" b="1" dirty="0">
                <a:latin typeface="+mn-lt"/>
              </a:rPr>
              <a:t>y</a:t>
            </a:r>
            <a:r>
              <a:rPr kumimoji="1" lang="zh-CN" altLang="zh-CN" sz="2400" b="1" dirty="0">
                <a:latin typeface="+mn-lt"/>
              </a:rPr>
              <a:t>的内存存储位置，称为指向</a:t>
            </a:r>
            <a:r>
              <a:rPr kumimoji="1" lang="en-US" altLang="zh-CN" sz="2400" b="1" dirty="0">
                <a:latin typeface="+mn-lt"/>
              </a:rPr>
              <a:t>y</a:t>
            </a:r>
            <a:r>
              <a:rPr kumimoji="1" lang="zh-CN" altLang="zh-CN" sz="2400" b="1" dirty="0">
                <a:latin typeface="+mn-lt"/>
              </a:rPr>
              <a:t>的指针。</a:t>
            </a:r>
            <a:endParaRPr kumimoji="1" lang="zh-CN" altLang="en-US" sz="2400" b="1" dirty="0">
              <a:latin typeface="+mn-lt"/>
            </a:endParaRPr>
          </a:p>
          <a:p>
            <a:endParaRPr lang="zh-CN" altLang="en-US" dirty="0"/>
          </a:p>
        </p:txBody>
      </p:sp>
    </p:spTree>
    <p:extLst>
      <p:ext uri="{BB962C8B-B14F-4D97-AF65-F5344CB8AC3E}">
        <p14:creationId xmlns:p14="http://schemas.microsoft.com/office/powerpoint/2010/main" val="291444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06150" y="841276"/>
            <a:ext cx="7848872" cy="2717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266700" indent="-266700">
              <a:spcBef>
                <a:spcPct val="0"/>
              </a:spcBef>
              <a:buFont typeface="Arial" panose="020B0604020202020204" pitchFamily="34" charset="0"/>
              <a:buChar char="•"/>
            </a:pPr>
            <a:r>
              <a:rPr kumimoji="1" lang="zh-CN" altLang="zh-CN" sz="2400" b="1" dirty="0">
                <a:latin typeface="+mn-lt"/>
                <a:ea typeface="+mn-ea"/>
              </a:rPr>
              <a:t>每个数据元素在内存中的映像包含</a:t>
            </a:r>
            <a:r>
              <a:rPr kumimoji="1" lang="zh-CN" altLang="zh-CN" sz="2400" b="1" dirty="0">
                <a:solidFill>
                  <a:srgbClr val="FF0000"/>
                </a:solidFill>
                <a:latin typeface="+mn-lt"/>
                <a:ea typeface="+mn-ea"/>
              </a:rPr>
              <a:t>元素值和指针域</a:t>
            </a:r>
            <a:r>
              <a:rPr kumimoji="1" lang="zh-CN" altLang="zh-CN" sz="2400" b="1" dirty="0">
                <a:latin typeface="+mn-lt"/>
                <a:ea typeface="+mn-ea"/>
              </a:rPr>
              <a:t>两个部分的整体，称为</a:t>
            </a:r>
            <a:r>
              <a:rPr lang="zh-CN" altLang="zh-CN" sz="2400" b="1" dirty="0">
                <a:solidFill>
                  <a:srgbClr val="FF0000"/>
                </a:solidFill>
              </a:rPr>
              <a:t>结点</a:t>
            </a:r>
            <a:r>
              <a:rPr lang="zh-CN" altLang="zh-CN" sz="2400" dirty="0" smtClean="0"/>
              <a:t>。</a:t>
            </a:r>
            <a:endParaRPr lang="en-US" altLang="zh-CN" sz="2400" b="1" dirty="0" smtClean="0">
              <a:solidFill>
                <a:srgbClr val="00007D"/>
              </a:solidFill>
              <a:ea typeface="楷体_GB2312" pitchFamily="49" charset="-122"/>
            </a:endParaRPr>
          </a:p>
          <a:p>
            <a:pPr marL="266700" indent="-266700" eaLnBrk="1" fontAlgn="base" hangingPunct="1">
              <a:spcBef>
                <a:spcPct val="50000"/>
              </a:spcBef>
              <a:spcAft>
                <a:spcPct val="0"/>
              </a:spcAft>
              <a:buFont typeface="Arial" panose="020B0604020202020204" pitchFamily="34" charset="0"/>
              <a:buChar char="•"/>
            </a:pPr>
            <a:r>
              <a:rPr kumimoji="1" lang="zh-CN" altLang="en-US" sz="2400" b="1" dirty="0">
                <a:latin typeface="+mn-lt"/>
                <a:ea typeface="+mn-ea"/>
              </a:rPr>
              <a:t>每个结点的存储空间是单独分配的，</a:t>
            </a:r>
            <a:r>
              <a:rPr lang="zh-CN" altLang="en-US" sz="2400" b="1" dirty="0">
                <a:solidFill>
                  <a:srgbClr val="FF0000"/>
                </a:solidFill>
                <a:ea typeface="楷体_GB2312" pitchFamily="49" charset="-122"/>
              </a:rPr>
              <a:t>因此存储这些结点</a:t>
            </a:r>
            <a:r>
              <a:rPr lang="zh-CN" altLang="en-US" sz="2400" b="1" dirty="0" smtClean="0">
                <a:solidFill>
                  <a:srgbClr val="FF0000"/>
                </a:solidFill>
                <a:ea typeface="楷体_GB2312" pitchFamily="49" charset="-122"/>
              </a:rPr>
              <a:t>的内存空间</a:t>
            </a:r>
            <a:r>
              <a:rPr lang="zh-CN" altLang="en-US" sz="2400" b="1" dirty="0">
                <a:solidFill>
                  <a:srgbClr val="FF0000"/>
                </a:solidFill>
                <a:ea typeface="楷体_GB2312" pitchFamily="49" charset="-122"/>
              </a:rPr>
              <a:t>不一定是连续的</a:t>
            </a:r>
            <a:r>
              <a:rPr lang="zh-CN" altLang="en-US" sz="2400" b="1" dirty="0" smtClean="0">
                <a:solidFill>
                  <a:srgbClr val="FF0000"/>
                </a:solidFill>
                <a:ea typeface="楷体_GB2312" pitchFamily="49" charset="-122"/>
              </a:rPr>
              <a:t>。</a:t>
            </a:r>
            <a:endParaRPr lang="en-US" altLang="zh-CN" sz="2400" b="1" dirty="0" smtClean="0">
              <a:solidFill>
                <a:srgbClr val="FF0000"/>
              </a:solidFill>
              <a:ea typeface="楷体_GB2312" pitchFamily="49" charset="-122"/>
            </a:endParaRPr>
          </a:p>
          <a:p>
            <a:pPr marL="266700" indent="-266700" eaLnBrk="1" fontAlgn="base" hangingPunct="1">
              <a:lnSpc>
                <a:spcPct val="120000"/>
              </a:lnSpc>
              <a:spcBef>
                <a:spcPts val="600"/>
              </a:spcBef>
              <a:spcAft>
                <a:spcPts val="600"/>
              </a:spcAft>
              <a:buFont typeface="Arial"/>
              <a:buChar char="•"/>
              <a:defRPr/>
            </a:pPr>
            <a:r>
              <a:rPr kumimoji="1" lang="zh-CN" altLang="en-US" sz="2400" b="1" dirty="0">
                <a:latin typeface="+mn-lt"/>
                <a:ea typeface="+mn-ea"/>
              </a:rPr>
              <a:t>通过将每一个结点的指针域链接起来，从而形成链式存储结构。</a:t>
            </a:r>
          </a:p>
        </p:txBody>
      </p:sp>
      <p:sp>
        <p:nvSpPr>
          <p:cNvPr id="2" name="灯片编号占位符 1">
            <a:extLst>
              <a:ext uri="{FF2B5EF4-FFF2-40B4-BE49-F238E27FC236}">
                <a16:creationId xmlns:a16="http://schemas.microsoft.com/office/drawing/2014/main" xmlns="" id="{01EE1B94-FC82-4AEC-8E1D-3BAA3789126B}"/>
              </a:ext>
            </a:extLst>
          </p:cNvPr>
          <p:cNvSpPr>
            <a:spLocks noGrp="1"/>
          </p:cNvSpPr>
          <p:nvPr>
            <p:ph type="sldNum" sz="quarter" idx="13"/>
          </p:nvPr>
        </p:nvSpPr>
        <p:spPr>
          <a:prstGeom prst="rect">
            <a:avLst/>
          </a:prstGeom>
        </p:spPr>
        <p:txBody>
          <a:bodyPr/>
          <a:lstStyle/>
          <a:p>
            <a:fld id="{03393B65-40D7-4763-93B6-B3A5C3BD0019}" type="slidenum">
              <a:rPr lang="zh-CN" altLang="en-US" smtClean="0"/>
              <a:t>25</a:t>
            </a:fld>
            <a:endParaRPr lang="zh-CN" altLang="en-US"/>
          </a:p>
        </p:txBody>
      </p:sp>
      <p:sp>
        <p:nvSpPr>
          <p:cNvPr id="4" name="Rectangle 9"/>
          <p:cNvSpPr>
            <a:spLocks noChangeArrowheads="1"/>
          </p:cNvSpPr>
          <p:nvPr/>
        </p:nvSpPr>
        <p:spPr bwMode="auto">
          <a:xfrm>
            <a:off x="1976050" y="4324543"/>
            <a:ext cx="815287" cy="435748"/>
          </a:xfrm>
          <a:prstGeom prst="rect">
            <a:avLst/>
          </a:prstGeom>
          <a:solidFill>
            <a:srgbClr val="FFFFCC"/>
          </a:solidFill>
          <a:ln w="9525">
            <a:solidFill>
              <a:schemeClr val="accent2"/>
            </a:solidFill>
            <a:miter lim="800000"/>
            <a:headEnd/>
            <a:tailEnd/>
          </a:ln>
          <a:effectLst>
            <a:outerShdw dist="107763" dir="2700000" algn="ctr" rotWithShape="0">
              <a:schemeClr val="bg2"/>
            </a:outerShdw>
          </a:effectLst>
        </p:spPr>
        <p:txBody>
          <a:bodyPr wrap="none" anchor="ctr"/>
          <a:lstStyle/>
          <a:p>
            <a:pPr eaLnBrk="1" hangingPunct="1"/>
            <a:endParaRPr lang="zh-CN" altLang="en-US" sz="1800" b="1">
              <a:latin typeface="Arial" pitchFamily="34" charset="0"/>
            </a:endParaRPr>
          </a:p>
        </p:txBody>
      </p:sp>
      <p:sp>
        <p:nvSpPr>
          <p:cNvPr id="5" name="Line 10"/>
          <p:cNvSpPr>
            <a:spLocks noChangeShapeType="1"/>
          </p:cNvSpPr>
          <p:nvPr/>
        </p:nvSpPr>
        <p:spPr bwMode="auto">
          <a:xfrm>
            <a:off x="2494870" y="4324543"/>
            <a:ext cx="0" cy="43574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11"/>
          <p:cNvSpPr>
            <a:spLocks noChangeShapeType="1"/>
          </p:cNvSpPr>
          <p:nvPr/>
        </p:nvSpPr>
        <p:spPr bwMode="auto">
          <a:xfrm>
            <a:off x="1531348" y="4573542"/>
            <a:ext cx="444702" cy="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Rectangle 12"/>
          <p:cNvSpPr>
            <a:spLocks noChangeArrowheads="1"/>
          </p:cNvSpPr>
          <p:nvPr/>
        </p:nvSpPr>
        <p:spPr bwMode="auto">
          <a:xfrm>
            <a:off x="3087805" y="4324543"/>
            <a:ext cx="815287" cy="435748"/>
          </a:xfrm>
          <a:prstGeom prst="rect">
            <a:avLst/>
          </a:prstGeom>
          <a:solidFill>
            <a:srgbClr val="FFFFCC"/>
          </a:solidFill>
          <a:ln w="9525">
            <a:solidFill>
              <a:schemeClr val="accent2"/>
            </a:solidFill>
            <a:miter lim="800000"/>
            <a:headEnd/>
            <a:tailEnd/>
          </a:ln>
          <a:effectLst>
            <a:outerShdw dist="107763" dir="2700000" algn="ctr" rotWithShape="0">
              <a:schemeClr val="bg2"/>
            </a:outerShdw>
          </a:effectLst>
        </p:spPr>
        <p:txBody>
          <a:bodyPr wrap="none" anchor="ctr"/>
          <a:lstStyle/>
          <a:p>
            <a:pPr eaLnBrk="1" hangingPunct="1"/>
            <a:endParaRPr lang="zh-CN" altLang="en-US" sz="1800" b="1">
              <a:latin typeface="Arial" pitchFamily="34" charset="0"/>
            </a:endParaRPr>
          </a:p>
        </p:txBody>
      </p:sp>
      <p:sp>
        <p:nvSpPr>
          <p:cNvPr id="8" name="Line 13"/>
          <p:cNvSpPr>
            <a:spLocks noChangeShapeType="1"/>
          </p:cNvSpPr>
          <p:nvPr/>
        </p:nvSpPr>
        <p:spPr bwMode="auto">
          <a:xfrm>
            <a:off x="3606624" y="4324543"/>
            <a:ext cx="0" cy="43574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4"/>
          <p:cNvSpPr>
            <a:spLocks noChangeShapeType="1"/>
          </p:cNvSpPr>
          <p:nvPr/>
        </p:nvSpPr>
        <p:spPr bwMode="auto">
          <a:xfrm>
            <a:off x="2643103" y="4573542"/>
            <a:ext cx="444702" cy="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15"/>
          <p:cNvSpPr>
            <a:spLocks noChangeArrowheads="1"/>
          </p:cNvSpPr>
          <p:nvPr/>
        </p:nvSpPr>
        <p:spPr bwMode="auto">
          <a:xfrm>
            <a:off x="4971250" y="4324543"/>
            <a:ext cx="815287" cy="435748"/>
          </a:xfrm>
          <a:prstGeom prst="rect">
            <a:avLst/>
          </a:prstGeom>
          <a:solidFill>
            <a:srgbClr val="FFFFCC"/>
          </a:solidFill>
          <a:ln w="9525">
            <a:solidFill>
              <a:schemeClr val="accent2"/>
            </a:solidFill>
            <a:miter lim="800000"/>
            <a:headEnd/>
            <a:tailEnd/>
          </a:ln>
          <a:effectLst>
            <a:outerShdw dist="107763" dir="2700000" algn="ctr" rotWithShape="0">
              <a:schemeClr val="bg2"/>
            </a:outerShdw>
          </a:effectLst>
        </p:spPr>
        <p:txBody>
          <a:bodyPr wrap="none" anchor="ctr"/>
          <a:lstStyle/>
          <a:p>
            <a:pPr eaLnBrk="1" hangingPunct="1"/>
            <a:endParaRPr lang="zh-CN" altLang="en-US" sz="1800" b="1">
              <a:latin typeface="Arial" pitchFamily="34" charset="0"/>
            </a:endParaRPr>
          </a:p>
        </p:txBody>
      </p:sp>
      <p:sp>
        <p:nvSpPr>
          <p:cNvPr id="11" name="Line 16"/>
          <p:cNvSpPr>
            <a:spLocks noChangeShapeType="1"/>
          </p:cNvSpPr>
          <p:nvPr/>
        </p:nvSpPr>
        <p:spPr bwMode="auto">
          <a:xfrm>
            <a:off x="5490069" y="4324543"/>
            <a:ext cx="0" cy="43574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7"/>
          <p:cNvSpPr>
            <a:spLocks noChangeShapeType="1"/>
          </p:cNvSpPr>
          <p:nvPr/>
        </p:nvSpPr>
        <p:spPr bwMode="auto">
          <a:xfrm>
            <a:off x="3754859" y="4573542"/>
            <a:ext cx="444702" cy="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Rectangle 18"/>
          <p:cNvSpPr>
            <a:spLocks noChangeArrowheads="1"/>
          </p:cNvSpPr>
          <p:nvPr/>
        </p:nvSpPr>
        <p:spPr bwMode="auto">
          <a:xfrm>
            <a:off x="6135322" y="4324543"/>
            <a:ext cx="815287" cy="435748"/>
          </a:xfrm>
          <a:prstGeom prst="rect">
            <a:avLst/>
          </a:prstGeom>
          <a:solidFill>
            <a:srgbClr val="FFFFCC"/>
          </a:solidFill>
          <a:ln w="9525">
            <a:solidFill>
              <a:schemeClr val="accent2"/>
            </a:solidFill>
            <a:miter lim="800000"/>
            <a:headEnd/>
            <a:tailEnd/>
          </a:ln>
          <a:effectLst>
            <a:outerShdw dist="107763" dir="2700000" algn="ctr" rotWithShape="0">
              <a:schemeClr val="bg2"/>
            </a:outerShdw>
          </a:effectLst>
        </p:spPr>
        <p:txBody>
          <a:bodyPr wrap="none" anchor="ctr"/>
          <a:lstStyle/>
          <a:p>
            <a:pPr eaLnBrk="1" hangingPunct="1"/>
            <a:endParaRPr lang="zh-CN" altLang="en-US" sz="1800" b="1">
              <a:latin typeface="Arial" pitchFamily="34" charset="0"/>
            </a:endParaRPr>
          </a:p>
        </p:txBody>
      </p:sp>
      <p:sp>
        <p:nvSpPr>
          <p:cNvPr id="14" name="Line 19"/>
          <p:cNvSpPr>
            <a:spLocks noChangeShapeType="1"/>
          </p:cNvSpPr>
          <p:nvPr/>
        </p:nvSpPr>
        <p:spPr bwMode="auto">
          <a:xfrm>
            <a:off x="6552727" y="4324543"/>
            <a:ext cx="0" cy="43574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20"/>
          <p:cNvSpPr>
            <a:spLocks noChangeShapeType="1"/>
          </p:cNvSpPr>
          <p:nvPr/>
        </p:nvSpPr>
        <p:spPr bwMode="auto">
          <a:xfrm>
            <a:off x="5638301" y="4573542"/>
            <a:ext cx="528175" cy="0"/>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21"/>
          <p:cNvSpPr>
            <a:spLocks noChangeArrowheads="1"/>
          </p:cNvSpPr>
          <p:nvPr/>
        </p:nvSpPr>
        <p:spPr bwMode="auto">
          <a:xfrm>
            <a:off x="7923122" y="4314779"/>
            <a:ext cx="815287" cy="435748"/>
          </a:xfrm>
          <a:prstGeom prst="rect">
            <a:avLst/>
          </a:prstGeom>
          <a:solidFill>
            <a:srgbClr val="FFFFCC"/>
          </a:solidFill>
          <a:ln w="9525">
            <a:solidFill>
              <a:schemeClr val="accent2"/>
            </a:solidFill>
            <a:miter lim="800000"/>
            <a:headEnd/>
            <a:tailEnd/>
          </a:ln>
          <a:effectLst>
            <a:outerShdw dist="107763" dir="2700000" algn="ctr" rotWithShape="0">
              <a:schemeClr val="bg2"/>
            </a:outerShdw>
          </a:effectLst>
        </p:spPr>
        <p:txBody>
          <a:bodyPr wrap="none" anchor="ctr"/>
          <a:lstStyle/>
          <a:p>
            <a:pPr eaLnBrk="1" hangingPunct="1"/>
            <a:endParaRPr lang="zh-CN" altLang="en-US" sz="1800" b="1">
              <a:latin typeface="Arial" pitchFamily="34" charset="0"/>
            </a:endParaRPr>
          </a:p>
        </p:txBody>
      </p:sp>
      <p:sp>
        <p:nvSpPr>
          <p:cNvPr id="17" name="Line 22"/>
          <p:cNvSpPr>
            <a:spLocks noChangeShapeType="1"/>
          </p:cNvSpPr>
          <p:nvPr/>
        </p:nvSpPr>
        <p:spPr bwMode="auto">
          <a:xfrm>
            <a:off x="8472415" y="4314779"/>
            <a:ext cx="1544" cy="435748"/>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3"/>
          <p:cNvSpPr>
            <a:spLocks noChangeShapeType="1"/>
          </p:cNvSpPr>
          <p:nvPr/>
        </p:nvSpPr>
        <p:spPr bwMode="auto">
          <a:xfrm>
            <a:off x="6802375" y="4573542"/>
            <a:ext cx="484849" cy="1296"/>
          </a:xfrm>
          <a:prstGeom prst="line">
            <a:avLst/>
          </a:prstGeom>
          <a:noFill/>
          <a:ln w="3810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Text Box 24"/>
          <p:cNvSpPr txBox="1">
            <a:spLocks noChangeArrowheads="1"/>
          </p:cNvSpPr>
          <p:nvPr/>
        </p:nvSpPr>
        <p:spPr bwMode="auto">
          <a:xfrm>
            <a:off x="1976050" y="4262294"/>
            <a:ext cx="5261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dirty="0" smtClean="0">
                <a:solidFill>
                  <a:srgbClr val="FF5050"/>
                </a:solidFill>
                <a:latin typeface="Times New Roman" pitchFamily="18" charset="0"/>
              </a:rPr>
              <a:t>a</a:t>
            </a:r>
            <a:r>
              <a:rPr kumimoji="1" lang="en-US" altLang="zh-CN" sz="3200" b="1" baseline="-25000" dirty="0" smtClean="0">
                <a:solidFill>
                  <a:srgbClr val="FF5050"/>
                </a:solidFill>
                <a:latin typeface="Times New Roman" pitchFamily="18" charset="0"/>
              </a:rPr>
              <a:t>0</a:t>
            </a:r>
            <a:endParaRPr kumimoji="1" lang="en-US" altLang="zh-CN" sz="2400" dirty="0">
              <a:latin typeface="Times New Roman" pitchFamily="18" charset="0"/>
            </a:endParaRPr>
          </a:p>
        </p:txBody>
      </p:sp>
      <p:sp>
        <p:nvSpPr>
          <p:cNvPr id="20" name="Text Box 25"/>
          <p:cNvSpPr txBox="1">
            <a:spLocks noChangeArrowheads="1"/>
          </p:cNvSpPr>
          <p:nvPr/>
        </p:nvSpPr>
        <p:spPr bwMode="auto">
          <a:xfrm>
            <a:off x="3100159" y="4262294"/>
            <a:ext cx="52610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dirty="0" smtClean="0">
                <a:solidFill>
                  <a:srgbClr val="FF5050"/>
                </a:solidFill>
                <a:latin typeface="Times New Roman" pitchFamily="18" charset="0"/>
              </a:rPr>
              <a:t>a</a:t>
            </a:r>
            <a:r>
              <a:rPr kumimoji="1" lang="en-US" altLang="zh-CN" sz="3200" b="1" baseline="-25000" dirty="0" smtClean="0">
                <a:solidFill>
                  <a:srgbClr val="FF5050"/>
                </a:solidFill>
                <a:latin typeface="Times New Roman" pitchFamily="18" charset="0"/>
              </a:rPr>
              <a:t>1</a:t>
            </a:r>
            <a:endParaRPr kumimoji="1" lang="en-US" altLang="zh-CN" sz="2400" dirty="0">
              <a:latin typeface="Times New Roman" pitchFamily="18" charset="0"/>
            </a:endParaRPr>
          </a:p>
        </p:txBody>
      </p:sp>
      <p:sp>
        <p:nvSpPr>
          <p:cNvPr id="21" name="Text Box 26"/>
          <p:cNvSpPr txBox="1">
            <a:spLocks noChangeArrowheads="1"/>
          </p:cNvSpPr>
          <p:nvPr/>
        </p:nvSpPr>
        <p:spPr bwMode="auto">
          <a:xfrm>
            <a:off x="4983602" y="4262294"/>
            <a:ext cx="69281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dirty="0">
                <a:solidFill>
                  <a:srgbClr val="FF5050"/>
                </a:solidFill>
                <a:latin typeface="Times New Roman" pitchFamily="18" charset="0"/>
              </a:rPr>
              <a:t>a</a:t>
            </a:r>
            <a:r>
              <a:rPr kumimoji="1" lang="en-US" altLang="zh-CN" sz="3200" b="1" baseline="-25000" dirty="0">
                <a:solidFill>
                  <a:srgbClr val="FF5050"/>
                </a:solidFill>
                <a:latin typeface="Times New Roman" pitchFamily="18" charset="0"/>
              </a:rPr>
              <a:t>i-1</a:t>
            </a:r>
            <a:endParaRPr kumimoji="1" lang="en-US" altLang="zh-CN" sz="2400" dirty="0">
              <a:latin typeface="Times New Roman" pitchFamily="18" charset="0"/>
            </a:endParaRPr>
          </a:p>
        </p:txBody>
      </p:sp>
      <p:sp>
        <p:nvSpPr>
          <p:cNvPr id="22" name="Text Box 27"/>
          <p:cNvSpPr txBox="1">
            <a:spLocks noChangeArrowheads="1"/>
          </p:cNvSpPr>
          <p:nvPr/>
        </p:nvSpPr>
        <p:spPr bwMode="auto">
          <a:xfrm>
            <a:off x="6056119" y="4262294"/>
            <a:ext cx="46519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a:solidFill>
                  <a:srgbClr val="FF5050"/>
                </a:solidFill>
                <a:latin typeface="Times New Roman" pitchFamily="18" charset="0"/>
              </a:rPr>
              <a:t>a</a:t>
            </a:r>
            <a:r>
              <a:rPr kumimoji="1" lang="en-US" altLang="zh-CN" sz="3200" b="1" baseline="-25000">
                <a:solidFill>
                  <a:srgbClr val="FF5050"/>
                </a:solidFill>
                <a:latin typeface="Times New Roman" pitchFamily="18" charset="0"/>
              </a:rPr>
              <a:t>i</a:t>
            </a:r>
            <a:endParaRPr kumimoji="1" lang="en-US" altLang="zh-CN" sz="2400">
              <a:latin typeface="Times New Roman" pitchFamily="18" charset="0"/>
            </a:endParaRPr>
          </a:p>
        </p:txBody>
      </p:sp>
      <p:sp>
        <p:nvSpPr>
          <p:cNvPr id="23" name="Text Box 28"/>
          <p:cNvSpPr txBox="1">
            <a:spLocks noChangeArrowheads="1"/>
          </p:cNvSpPr>
          <p:nvPr/>
        </p:nvSpPr>
        <p:spPr bwMode="auto">
          <a:xfrm>
            <a:off x="7829787" y="4180521"/>
            <a:ext cx="7931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dirty="0" smtClean="0">
                <a:solidFill>
                  <a:srgbClr val="FF5050"/>
                </a:solidFill>
                <a:latin typeface="Times New Roman" pitchFamily="18" charset="0"/>
              </a:rPr>
              <a:t>a</a:t>
            </a:r>
            <a:r>
              <a:rPr kumimoji="1" lang="en-US" altLang="zh-CN" sz="3200" b="1" baseline="-25000" dirty="0" smtClean="0">
                <a:solidFill>
                  <a:srgbClr val="FF5050"/>
                </a:solidFill>
                <a:latin typeface="Times New Roman" pitchFamily="18" charset="0"/>
              </a:rPr>
              <a:t>n-1</a:t>
            </a:r>
            <a:endParaRPr kumimoji="1" lang="en-US" altLang="zh-CN" sz="2400" dirty="0">
              <a:latin typeface="Times New Roman" pitchFamily="18" charset="0"/>
            </a:endParaRPr>
          </a:p>
        </p:txBody>
      </p:sp>
      <p:sp>
        <p:nvSpPr>
          <p:cNvPr id="24" name="Text Box 29"/>
          <p:cNvSpPr txBox="1">
            <a:spLocks noChangeArrowheads="1"/>
          </p:cNvSpPr>
          <p:nvPr/>
        </p:nvSpPr>
        <p:spPr bwMode="auto">
          <a:xfrm>
            <a:off x="8413494" y="4324537"/>
            <a:ext cx="4189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2000" b="1">
                <a:solidFill>
                  <a:schemeClr val="accent2"/>
                </a:solidFill>
                <a:latin typeface="Times New Roman" pitchFamily="18" charset="0"/>
                <a:cs typeface="Times New Roman" pitchFamily="18" charset="0"/>
                <a:sym typeface="Symbol" pitchFamily="18" charset="2"/>
              </a:rPr>
              <a:t> Λ</a:t>
            </a:r>
            <a:endParaRPr kumimoji="1" lang="en-US" altLang="zh-CN" sz="2000">
              <a:latin typeface="Times New Roman" pitchFamily="18" charset="0"/>
            </a:endParaRPr>
          </a:p>
        </p:txBody>
      </p:sp>
      <p:sp>
        <p:nvSpPr>
          <p:cNvPr id="25" name="Text Box 30"/>
          <p:cNvSpPr txBox="1">
            <a:spLocks noChangeArrowheads="1"/>
          </p:cNvSpPr>
          <p:nvPr/>
        </p:nvSpPr>
        <p:spPr bwMode="auto">
          <a:xfrm>
            <a:off x="723781" y="4324543"/>
            <a:ext cx="102784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omic Sans MS" pitchFamily="66" charset="0"/>
                <a:ea typeface="宋体" pitchFamily="2" charset="-122"/>
              </a:defRPr>
            </a:lvl1pPr>
            <a:lvl2pPr>
              <a:defRPr sz="2400">
                <a:solidFill>
                  <a:schemeClr val="tx1"/>
                </a:solidFill>
                <a:latin typeface="Comic Sans MS" pitchFamily="66" charset="0"/>
                <a:ea typeface="宋体" pitchFamily="2" charset="-122"/>
              </a:defRPr>
            </a:lvl2pPr>
            <a:lvl3pPr>
              <a:defRPr sz="2000">
                <a:solidFill>
                  <a:schemeClr val="tx1"/>
                </a:solidFill>
                <a:latin typeface="Comic Sans MS" pitchFamily="66" charset="0"/>
                <a:ea typeface="宋体" pitchFamily="2" charset="-122"/>
              </a:defRPr>
            </a:lvl3pPr>
            <a:lvl4pPr>
              <a:defRPr sz="2000">
                <a:solidFill>
                  <a:schemeClr val="tx1"/>
                </a:solidFill>
                <a:latin typeface="Comic Sans MS" pitchFamily="66" charset="0"/>
                <a:ea typeface="宋体" pitchFamily="2" charset="-122"/>
              </a:defRPr>
            </a:lvl4pPr>
            <a:lvl5pPr>
              <a:defRPr sz="2000">
                <a:solidFill>
                  <a:schemeClr val="tx1"/>
                </a:solidFill>
                <a:latin typeface="Comic Sans MS" pitchFamily="66" charset="0"/>
                <a:ea typeface="宋体" pitchFamily="2" charset="-122"/>
              </a:defRPr>
            </a:lvl5pPr>
            <a:lvl6pPr eaLnBrk="0" hangingPunct="0">
              <a:defRPr sz="2000">
                <a:solidFill>
                  <a:schemeClr val="tx1"/>
                </a:solidFill>
                <a:latin typeface="Comic Sans MS" pitchFamily="66" charset="0"/>
                <a:ea typeface="宋体" pitchFamily="2" charset="-122"/>
              </a:defRPr>
            </a:lvl6pPr>
            <a:lvl7pPr eaLnBrk="0" hangingPunct="0">
              <a:defRPr sz="2000">
                <a:solidFill>
                  <a:schemeClr val="tx1"/>
                </a:solidFill>
                <a:latin typeface="Comic Sans MS" pitchFamily="66" charset="0"/>
                <a:ea typeface="宋体" pitchFamily="2" charset="-122"/>
              </a:defRPr>
            </a:lvl7pPr>
            <a:lvl8pPr eaLnBrk="0" hangingPunct="0">
              <a:defRPr sz="2000">
                <a:solidFill>
                  <a:schemeClr val="tx1"/>
                </a:solidFill>
                <a:latin typeface="Comic Sans MS" pitchFamily="66" charset="0"/>
                <a:ea typeface="宋体" pitchFamily="2" charset="-122"/>
              </a:defRPr>
            </a:lvl8pPr>
            <a:lvl9pPr eaLnBrk="0" hangingPunct="0">
              <a:defRPr sz="2000">
                <a:solidFill>
                  <a:schemeClr val="tx1"/>
                </a:solidFill>
                <a:latin typeface="Comic Sans MS" pitchFamily="66" charset="0"/>
                <a:ea typeface="宋体" pitchFamily="2" charset="-122"/>
              </a:defRPr>
            </a:lvl9pPr>
          </a:lstStyle>
          <a:p>
            <a:pPr eaLnBrk="1" hangingPunct="1"/>
            <a:r>
              <a:rPr kumimoji="1" lang="en-US" altLang="zh-CN" sz="3200" b="1" dirty="0">
                <a:solidFill>
                  <a:srgbClr val="CC3300"/>
                </a:solidFill>
                <a:latin typeface="Times New Roman" pitchFamily="18" charset="0"/>
              </a:rPr>
              <a:t>head</a:t>
            </a:r>
            <a:endParaRPr kumimoji="1" lang="en-US" altLang="zh-CN" sz="2400" dirty="0">
              <a:latin typeface="Times New Roman" pitchFamily="18" charset="0"/>
            </a:endParaRPr>
          </a:p>
        </p:txBody>
      </p:sp>
      <p:sp>
        <p:nvSpPr>
          <p:cNvPr id="26" name="文本框 54"/>
          <p:cNvSpPr txBox="1"/>
          <p:nvPr/>
        </p:nvSpPr>
        <p:spPr bwMode="auto">
          <a:xfrm>
            <a:off x="4160719" y="4323967"/>
            <a:ext cx="803275" cy="378354"/>
          </a:xfrm>
          <a:prstGeom prst="rect">
            <a:avLst/>
          </a:prstGeom>
          <a:noFill/>
        </p:spPr>
        <p:txBody>
          <a:bodyPr>
            <a:spAutoFit/>
          </a:bodyPr>
          <a:lstStyle/>
          <a:p>
            <a:pPr>
              <a:defRPr/>
            </a:pPr>
            <a:r>
              <a:rPr lang="en-US" altLang="zh-CN" dirty="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
        <p:nvSpPr>
          <p:cNvPr id="27" name="文本框 55"/>
          <p:cNvSpPr txBox="1"/>
          <p:nvPr/>
        </p:nvSpPr>
        <p:spPr bwMode="auto">
          <a:xfrm>
            <a:off x="7146806" y="4314706"/>
            <a:ext cx="803275" cy="377032"/>
          </a:xfrm>
          <a:prstGeom prst="rect">
            <a:avLst/>
          </a:prstGeom>
          <a:noFill/>
        </p:spPr>
        <p:txBody>
          <a:bodyPr>
            <a:spAutoFit/>
          </a:bodyPr>
          <a:lstStyle/>
          <a:p>
            <a:pPr>
              <a:defRPr/>
            </a:pPr>
            <a:r>
              <a:rPr lang="en-US" altLang="zh-CN" dirty="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
        <p:nvSpPr>
          <p:cNvPr id="28" name="矩形 27"/>
          <p:cNvSpPr/>
          <p:nvPr/>
        </p:nvSpPr>
        <p:spPr>
          <a:xfrm>
            <a:off x="600202" y="3718856"/>
            <a:ext cx="4383399" cy="461665"/>
          </a:xfrm>
          <a:prstGeom prst="rect">
            <a:avLst/>
          </a:prstGeom>
        </p:spPr>
        <p:txBody>
          <a:bodyPr wrap="square">
            <a:spAutoFit/>
          </a:bodyPr>
          <a:lstStyle/>
          <a:p>
            <a:pPr fontAlgn="base">
              <a:spcBef>
                <a:spcPct val="50000"/>
              </a:spcBef>
              <a:spcAft>
                <a:spcPct val="0"/>
              </a:spcAft>
            </a:pPr>
            <a:r>
              <a:rPr lang="zh-CN" altLang="en-US" sz="2400" b="1" dirty="0">
                <a:ea typeface="楷体_GB2312" pitchFamily="49" charset="-122"/>
              </a:rPr>
              <a:t>链式存储</a:t>
            </a:r>
            <a:r>
              <a:rPr lang="zh-CN" altLang="en-US" sz="2400" b="1" dirty="0" smtClean="0">
                <a:ea typeface="楷体_GB2312" pitchFamily="49" charset="-122"/>
              </a:rPr>
              <a:t>结构存储线性表 </a:t>
            </a:r>
            <a:endParaRPr lang="zh-CN" altLang="en-US" sz="2400" b="1" dirty="0">
              <a:ea typeface="楷体_GB2312" pitchFamily="49" charset="-122"/>
            </a:endParaRPr>
          </a:p>
        </p:txBody>
      </p:sp>
      <p:sp>
        <p:nvSpPr>
          <p:cNvPr id="31" name="标题 2"/>
          <p:cNvSpPr>
            <a:spLocks noGrp="1"/>
          </p:cNvSpPr>
          <p:nvPr>
            <p:ph type="title"/>
          </p:nvPr>
        </p:nvSpPr>
        <p:spPr/>
        <p:txBody>
          <a:bodyPr>
            <a:normAutofit fontScale="90000"/>
          </a:bodyPr>
          <a:lstStyle/>
          <a:p>
            <a:pPr algn="l"/>
            <a:r>
              <a:rPr lang="en-US" altLang="zh-CN" dirty="0"/>
              <a:t>2. </a:t>
            </a:r>
            <a:r>
              <a:rPr lang="zh-CN" altLang="en-US" dirty="0"/>
              <a:t>链式存储</a:t>
            </a:r>
            <a:r>
              <a:rPr lang="zh-CN" altLang="en-US" dirty="0" smtClean="0"/>
              <a:t>结构</a:t>
            </a:r>
            <a:r>
              <a:rPr lang="en-US" altLang="zh-CN" dirty="0"/>
              <a:t>Linked </a:t>
            </a:r>
            <a:r>
              <a:rPr lang="en-US" altLang="zh-CN" dirty="0" smtClean="0"/>
              <a:t>implementation</a:t>
            </a:r>
            <a:endParaRPr lang="zh-CN" altLang="en-US" dirty="0"/>
          </a:p>
        </p:txBody>
      </p:sp>
    </p:spTree>
    <p:extLst>
      <p:ext uri="{BB962C8B-B14F-4D97-AF65-F5344CB8AC3E}">
        <p14:creationId xmlns:p14="http://schemas.microsoft.com/office/powerpoint/2010/main" val="1726989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xfrm>
            <a:off x="683568" y="985292"/>
            <a:ext cx="8053659" cy="4055893"/>
          </a:xfrm>
        </p:spPr>
        <p:txBody>
          <a:bodyPr/>
          <a:lstStyle/>
          <a:p>
            <a:pPr algn="l" defTabSz="914400">
              <a:lnSpc>
                <a:spcPct val="120000"/>
              </a:lnSpc>
              <a:defRPr/>
            </a:pPr>
            <a:r>
              <a:rPr kumimoji="1" lang="zh-CN" altLang="en-US" sz="2400" b="1" dirty="0" smtClean="0">
                <a:latin typeface="+mn-lt"/>
              </a:rPr>
              <a:t>主</a:t>
            </a:r>
            <a:r>
              <a:rPr kumimoji="1" lang="zh-CN" altLang="en-US" sz="2400" b="1" dirty="0">
                <a:latin typeface="+mn-lt"/>
              </a:rPr>
              <a:t>数据表用</a:t>
            </a:r>
            <a:r>
              <a:rPr kumimoji="1" lang="zh-CN" altLang="en-US" sz="2400" b="1" dirty="0">
                <a:solidFill>
                  <a:srgbClr val="FF0000"/>
                </a:solidFill>
                <a:latin typeface="+mn-lt"/>
              </a:rPr>
              <a:t>顺序表</a:t>
            </a:r>
            <a:r>
              <a:rPr kumimoji="1" lang="zh-CN" altLang="en-US" sz="2400" b="1" dirty="0">
                <a:latin typeface="+mn-lt"/>
              </a:rPr>
              <a:t>存储元素信息的同时，再建立附加的</a:t>
            </a:r>
            <a:r>
              <a:rPr kumimoji="1" lang="zh-CN" altLang="en-US" sz="2400" b="1" dirty="0">
                <a:solidFill>
                  <a:srgbClr val="FF0000"/>
                </a:solidFill>
                <a:latin typeface="+mn-lt"/>
              </a:rPr>
              <a:t>索引表</a:t>
            </a:r>
            <a:r>
              <a:rPr kumimoji="1" lang="zh-CN" altLang="en-US" sz="2400" b="1" dirty="0">
                <a:latin typeface="+mn-lt"/>
              </a:rPr>
              <a:t>。索引表中每一项称为索引项，索引项的一般形式是：（关键字，地址）。关键字是能够唯一标识一个元素的数据项。</a:t>
            </a:r>
            <a:endParaRPr kumimoji="1" lang="en-US" altLang="zh-CN" sz="2400" b="1" dirty="0">
              <a:latin typeface="+mn-lt"/>
            </a:endParaRPr>
          </a:p>
          <a:p>
            <a:pPr algn="l" defTabSz="914400">
              <a:lnSpc>
                <a:spcPct val="120000"/>
              </a:lnSpc>
              <a:defRPr/>
            </a:pPr>
            <a:r>
              <a:rPr kumimoji="1" lang="zh-CN" altLang="en-US" sz="2400" b="1" dirty="0" smtClean="0">
                <a:latin typeface="+mn-lt"/>
              </a:rPr>
              <a:t>通常</a:t>
            </a:r>
            <a:r>
              <a:rPr kumimoji="1" lang="zh-CN" altLang="en-US" sz="2400" b="1" dirty="0">
                <a:latin typeface="+mn-lt"/>
              </a:rPr>
              <a:t>用于存储和快速查找定位数据元素。</a:t>
            </a:r>
          </a:p>
          <a:p>
            <a:endParaRPr lang="zh-CN" altLang="en-US" dirty="0"/>
          </a:p>
        </p:txBody>
      </p:sp>
      <p:sp>
        <p:nvSpPr>
          <p:cNvPr id="6" name="标题 5"/>
          <p:cNvSpPr>
            <a:spLocks noGrp="1"/>
          </p:cNvSpPr>
          <p:nvPr>
            <p:ph type="title"/>
          </p:nvPr>
        </p:nvSpPr>
        <p:spPr/>
        <p:txBody>
          <a:bodyPr>
            <a:normAutofit fontScale="90000"/>
          </a:bodyPr>
          <a:lstStyle/>
          <a:p>
            <a:r>
              <a:rPr lang="en-US" altLang="zh-CN" dirty="0"/>
              <a:t>3. </a:t>
            </a:r>
            <a:r>
              <a:rPr lang="zh-CN" altLang="en-US" dirty="0"/>
              <a:t>索引存储</a:t>
            </a:r>
            <a:r>
              <a:rPr lang="zh-CN" altLang="en-US" dirty="0" smtClean="0"/>
              <a:t>结构</a:t>
            </a:r>
            <a:endParaRPr lang="zh-CN" altLang="en-US" dirty="0"/>
          </a:p>
        </p:txBody>
      </p:sp>
    </p:spTree>
    <p:extLst>
      <p:ext uri="{BB962C8B-B14F-4D97-AF65-F5344CB8AC3E}">
        <p14:creationId xmlns:p14="http://schemas.microsoft.com/office/powerpoint/2010/main" val="3155212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3"/>
          <p:cNvSpPr txBox="1">
            <a:spLocks noChangeArrowheads="1"/>
          </p:cNvSpPr>
          <p:nvPr/>
        </p:nvSpPr>
        <p:spPr bwMode="auto">
          <a:xfrm>
            <a:off x="3536950" y="1460500"/>
            <a:ext cx="2590800" cy="1477328"/>
          </a:xfrm>
          <a:prstGeom prst="rect">
            <a:avLst/>
          </a:prstGeom>
          <a:noFill/>
          <a:ln w="9525">
            <a:solidFill>
              <a:schemeClr val="tx1"/>
            </a:solidFill>
            <a:miter lim="800000"/>
            <a:headEnd/>
            <a:tailEnd/>
          </a:ln>
        </p:spPr>
        <p:txBody>
          <a:bodyPr>
            <a:spAutoFit/>
          </a:bodyPr>
          <a:lstStyle/>
          <a:p>
            <a:pPr marL="457200" indent="-457200">
              <a:spcBef>
                <a:spcPct val="50000"/>
              </a:spcBef>
              <a:buFontTx/>
              <a:buAutoNum type="arabicPlain" startAt="12"/>
            </a:pPr>
            <a:r>
              <a:rPr kumimoji="1" lang="en-US" altLang="zh-CN" sz="3600" b="1" dirty="0">
                <a:latin typeface="Times New Roman" pitchFamily="18" charset="0"/>
              </a:rPr>
              <a:t>   23     47</a:t>
            </a:r>
          </a:p>
          <a:p>
            <a:pPr marL="457200" indent="-457200">
              <a:spcBef>
                <a:spcPct val="50000"/>
              </a:spcBef>
            </a:pPr>
            <a:r>
              <a:rPr kumimoji="1" lang="en-US" altLang="zh-CN" sz="3600" b="1" dirty="0">
                <a:latin typeface="Times New Roman" pitchFamily="18" charset="0"/>
              </a:rPr>
              <a:t>0      5     </a:t>
            </a:r>
            <a:r>
              <a:rPr kumimoji="1" lang="en-US" altLang="zh-CN" sz="3600" b="1" dirty="0" smtClean="0">
                <a:latin typeface="Times New Roman" pitchFamily="18" charset="0"/>
              </a:rPr>
              <a:t>10</a:t>
            </a:r>
            <a:endParaRPr kumimoji="1" lang="en-US" altLang="zh-CN" sz="3600" b="1" dirty="0">
              <a:latin typeface="Times New Roman" pitchFamily="18" charset="0"/>
            </a:endParaRPr>
          </a:p>
        </p:txBody>
      </p:sp>
      <p:sp>
        <p:nvSpPr>
          <p:cNvPr id="29" name="Text Box 4"/>
          <p:cNvSpPr txBox="1">
            <a:spLocks noChangeArrowheads="1"/>
          </p:cNvSpPr>
          <p:nvPr/>
        </p:nvSpPr>
        <p:spPr bwMode="auto">
          <a:xfrm>
            <a:off x="1403350" y="3302000"/>
            <a:ext cx="7740650" cy="646331"/>
          </a:xfrm>
          <a:prstGeom prst="rect">
            <a:avLst/>
          </a:prstGeom>
          <a:noFill/>
          <a:ln w="9525">
            <a:solidFill>
              <a:schemeClr val="tx1"/>
            </a:solidFill>
            <a:miter lim="800000"/>
            <a:headEnd/>
            <a:tailEnd/>
          </a:ln>
        </p:spPr>
        <p:txBody>
          <a:bodyPr>
            <a:spAutoFit/>
          </a:bodyPr>
          <a:lstStyle/>
          <a:p>
            <a:pPr>
              <a:spcBef>
                <a:spcPct val="50000"/>
              </a:spcBef>
            </a:pPr>
            <a:r>
              <a:rPr kumimoji="1" lang="en-US" altLang="zh-CN" sz="3600" b="1">
                <a:latin typeface="Times New Roman" pitchFamily="18" charset="0"/>
              </a:rPr>
              <a:t>3 6 9 12 4 </a:t>
            </a:r>
            <a:r>
              <a:rPr kumimoji="1" lang="en-US" altLang="zh-CN" sz="3600" b="1">
                <a:solidFill>
                  <a:srgbClr val="0000FF"/>
                </a:solidFill>
                <a:latin typeface="Times New Roman" pitchFamily="18" charset="0"/>
              </a:rPr>
              <a:t>15 23 14 17 18</a:t>
            </a:r>
            <a:r>
              <a:rPr kumimoji="1" lang="en-US" altLang="zh-CN" sz="3600" b="1">
                <a:latin typeface="Times New Roman" pitchFamily="18" charset="0"/>
              </a:rPr>
              <a:t> 31 25 27 47 38</a:t>
            </a:r>
          </a:p>
        </p:txBody>
      </p:sp>
      <p:sp>
        <p:nvSpPr>
          <p:cNvPr id="30" name="Line 5"/>
          <p:cNvSpPr>
            <a:spLocks noChangeShapeType="1"/>
          </p:cNvSpPr>
          <p:nvPr/>
        </p:nvSpPr>
        <p:spPr bwMode="auto">
          <a:xfrm>
            <a:off x="1784350" y="3302000"/>
            <a:ext cx="0" cy="508000"/>
          </a:xfrm>
          <a:prstGeom prst="line">
            <a:avLst/>
          </a:prstGeom>
          <a:noFill/>
          <a:ln w="9525">
            <a:solidFill>
              <a:schemeClr val="tx1"/>
            </a:solidFill>
            <a:round/>
            <a:headEnd/>
            <a:tailEnd/>
          </a:ln>
        </p:spPr>
        <p:txBody>
          <a:bodyPr/>
          <a:lstStyle/>
          <a:p>
            <a:endParaRPr lang="zh-CN" altLang="en-US"/>
          </a:p>
        </p:txBody>
      </p:sp>
      <p:sp>
        <p:nvSpPr>
          <p:cNvPr id="31" name="Line 6"/>
          <p:cNvSpPr>
            <a:spLocks noChangeShapeType="1"/>
          </p:cNvSpPr>
          <p:nvPr/>
        </p:nvSpPr>
        <p:spPr bwMode="auto">
          <a:xfrm>
            <a:off x="2165350" y="3302000"/>
            <a:ext cx="0" cy="508000"/>
          </a:xfrm>
          <a:prstGeom prst="line">
            <a:avLst/>
          </a:prstGeom>
          <a:noFill/>
          <a:ln w="9525">
            <a:solidFill>
              <a:schemeClr val="tx1"/>
            </a:solidFill>
            <a:round/>
            <a:headEnd/>
            <a:tailEnd/>
          </a:ln>
        </p:spPr>
        <p:txBody>
          <a:bodyPr/>
          <a:lstStyle/>
          <a:p>
            <a:endParaRPr lang="zh-CN" altLang="en-US"/>
          </a:p>
        </p:txBody>
      </p:sp>
      <p:sp>
        <p:nvSpPr>
          <p:cNvPr id="32" name="Line 7"/>
          <p:cNvSpPr>
            <a:spLocks noChangeShapeType="1"/>
          </p:cNvSpPr>
          <p:nvPr/>
        </p:nvSpPr>
        <p:spPr bwMode="auto">
          <a:xfrm>
            <a:off x="2470150" y="3302000"/>
            <a:ext cx="0" cy="508000"/>
          </a:xfrm>
          <a:prstGeom prst="line">
            <a:avLst/>
          </a:prstGeom>
          <a:noFill/>
          <a:ln w="9525">
            <a:solidFill>
              <a:schemeClr val="tx1"/>
            </a:solidFill>
            <a:round/>
            <a:headEnd/>
            <a:tailEnd/>
          </a:ln>
        </p:spPr>
        <p:txBody>
          <a:bodyPr/>
          <a:lstStyle/>
          <a:p>
            <a:endParaRPr lang="zh-CN" altLang="en-US"/>
          </a:p>
        </p:txBody>
      </p:sp>
      <p:sp>
        <p:nvSpPr>
          <p:cNvPr id="33" name="Line 8"/>
          <p:cNvSpPr>
            <a:spLocks noChangeShapeType="1"/>
          </p:cNvSpPr>
          <p:nvPr/>
        </p:nvSpPr>
        <p:spPr bwMode="auto">
          <a:xfrm>
            <a:off x="3003550" y="3302000"/>
            <a:ext cx="0" cy="508000"/>
          </a:xfrm>
          <a:prstGeom prst="line">
            <a:avLst/>
          </a:prstGeom>
          <a:noFill/>
          <a:ln w="9525">
            <a:solidFill>
              <a:schemeClr val="tx1"/>
            </a:solidFill>
            <a:round/>
            <a:headEnd/>
            <a:tailEnd/>
          </a:ln>
        </p:spPr>
        <p:txBody>
          <a:bodyPr/>
          <a:lstStyle/>
          <a:p>
            <a:endParaRPr lang="zh-CN" altLang="en-US"/>
          </a:p>
        </p:txBody>
      </p:sp>
      <p:sp>
        <p:nvSpPr>
          <p:cNvPr id="34" name="Line 9"/>
          <p:cNvSpPr>
            <a:spLocks noChangeShapeType="1"/>
          </p:cNvSpPr>
          <p:nvPr/>
        </p:nvSpPr>
        <p:spPr bwMode="auto">
          <a:xfrm>
            <a:off x="3384550" y="3302000"/>
            <a:ext cx="0" cy="444500"/>
          </a:xfrm>
          <a:prstGeom prst="line">
            <a:avLst/>
          </a:prstGeom>
          <a:noFill/>
          <a:ln w="9525">
            <a:solidFill>
              <a:schemeClr val="tx1"/>
            </a:solidFill>
            <a:round/>
            <a:headEnd/>
            <a:tailEnd/>
          </a:ln>
        </p:spPr>
        <p:txBody>
          <a:bodyPr/>
          <a:lstStyle/>
          <a:p>
            <a:endParaRPr lang="zh-CN" altLang="en-US"/>
          </a:p>
        </p:txBody>
      </p:sp>
      <p:sp>
        <p:nvSpPr>
          <p:cNvPr id="35" name="Line 10"/>
          <p:cNvSpPr>
            <a:spLocks noChangeShapeType="1"/>
          </p:cNvSpPr>
          <p:nvPr/>
        </p:nvSpPr>
        <p:spPr bwMode="auto">
          <a:xfrm>
            <a:off x="3917950" y="3302000"/>
            <a:ext cx="0" cy="508000"/>
          </a:xfrm>
          <a:prstGeom prst="line">
            <a:avLst/>
          </a:prstGeom>
          <a:noFill/>
          <a:ln w="9525">
            <a:solidFill>
              <a:schemeClr val="tx1"/>
            </a:solidFill>
            <a:round/>
            <a:headEnd/>
            <a:tailEnd/>
          </a:ln>
        </p:spPr>
        <p:txBody>
          <a:bodyPr/>
          <a:lstStyle/>
          <a:p>
            <a:endParaRPr lang="zh-CN" altLang="en-US"/>
          </a:p>
        </p:txBody>
      </p:sp>
      <p:sp>
        <p:nvSpPr>
          <p:cNvPr id="36" name="Line 11"/>
          <p:cNvSpPr>
            <a:spLocks noChangeShapeType="1"/>
          </p:cNvSpPr>
          <p:nvPr/>
        </p:nvSpPr>
        <p:spPr bwMode="auto">
          <a:xfrm>
            <a:off x="4527550" y="3302000"/>
            <a:ext cx="0" cy="508000"/>
          </a:xfrm>
          <a:prstGeom prst="line">
            <a:avLst/>
          </a:prstGeom>
          <a:noFill/>
          <a:ln w="9525">
            <a:solidFill>
              <a:schemeClr val="tx1"/>
            </a:solidFill>
            <a:round/>
            <a:headEnd/>
            <a:tailEnd/>
          </a:ln>
        </p:spPr>
        <p:txBody>
          <a:bodyPr/>
          <a:lstStyle/>
          <a:p>
            <a:endParaRPr lang="zh-CN" altLang="en-US"/>
          </a:p>
        </p:txBody>
      </p:sp>
      <p:sp>
        <p:nvSpPr>
          <p:cNvPr id="37" name="Line 12"/>
          <p:cNvSpPr>
            <a:spLocks noChangeShapeType="1"/>
          </p:cNvSpPr>
          <p:nvPr/>
        </p:nvSpPr>
        <p:spPr bwMode="auto">
          <a:xfrm>
            <a:off x="5060950" y="3302000"/>
            <a:ext cx="0" cy="444500"/>
          </a:xfrm>
          <a:prstGeom prst="line">
            <a:avLst/>
          </a:prstGeom>
          <a:noFill/>
          <a:ln w="9525">
            <a:solidFill>
              <a:schemeClr val="tx1"/>
            </a:solidFill>
            <a:round/>
            <a:headEnd/>
            <a:tailEnd/>
          </a:ln>
        </p:spPr>
        <p:txBody>
          <a:bodyPr/>
          <a:lstStyle/>
          <a:p>
            <a:endParaRPr lang="zh-CN" altLang="en-US"/>
          </a:p>
        </p:txBody>
      </p:sp>
      <p:sp>
        <p:nvSpPr>
          <p:cNvPr id="38" name="Line 13"/>
          <p:cNvSpPr>
            <a:spLocks noChangeShapeType="1"/>
          </p:cNvSpPr>
          <p:nvPr/>
        </p:nvSpPr>
        <p:spPr bwMode="auto">
          <a:xfrm>
            <a:off x="5746750" y="3302000"/>
            <a:ext cx="0" cy="508000"/>
          </a:xfrm>
          <a:prstGeom prst="line">
            <a:avLst/>
          </a:prstGeom>
          <a:noFill/>
          <a:ln w="9525">
            <a:solidFill>
              <a:schemeClr val="tx1"/>
            </a:solidFill>
            <a:round/>
            <a:headEnd/>
            <a:tailEnd/>
          </a:ln>
        </p:spPr>
        <p:txBody>
          <a:bodyPr/>
          <a:lstStyle/>
          <a:p>
            <a:endParaRPr lang="zh-CN" altLang="en-US"/>
          </a:p>
        </p:txBody>
      </p:sp>
      <p:sp>
        <p:nvSpPr>
          <p:cNvPr id="39" name="Line 14"/>
          <p:cNvSpPr>
            <a:spLocks noChangeShapeType="1"/>
          </p:cNvSpPr>
          <p:nvPr/>
        </p:nvSpPr>
        <p:spPr bwMode="auto">
          <a:xfrm>
            <a:off x="6203950" y="3302000"/>
            <a:ext cx="0" cy="508000"/>
          </a:xfrm>
          <a:prstGeom prst="line">
            <a:avLst/>
          </a:prstGeom>
          <a:noFill/>
          <a:ln w="9525">
            <a:solidFill>
              <a:schemeClr val="tx1"/>
            </a:solidFill>
            <a:round/>
            <a:headEnd/>
            <a:tailEnd/>
          </a:ln>
        </p:spPr>
        <p:txBody>
          <a:bodyPr/>
          <a:lstStyle/>
          <a:p>
            <a:endParaRPr lang="zh-CN" altLang="en-US"/>
          </a:p>
        </p:txBody>
      </p:sp>
      <p:sp>
        <p:nvSpPr>
          <p:cNvPr id="40" name="Line 15"/>
          <p:cNvSpPr>
            <a:spLocks noChangeShapeType="1"/>
          </p:cNvSpPr>
          <p:nvPr/>
        </p:nvSpPr>
        <p:spPr bwMode="auto">
          <a:xfrm>
            <a:off x="6813550" y="3302000"/>
            <a:ext cx="0" cy="508000"/>
          </a:xfrm>
          <a:prstGeom prst="line">
            <a:avLst/>
          </a:prstGeom>
          <a:noFill/>
          <a:ln w="9525">
            <a:solidFill>
              <a:schemeClr val="tx1"/>
            </a:solidFill>
            <a:round/>
            <a:headEnd/>
            <a:tailEnd/>
          </a:ln>
        </p:spPr>
        <p:txBody>
          <a:bodyPr/>
          <a:lstStyle/>
          <a:p>
            <a:endParaRPr lang="zh-CN" altLang="en-US"/>
          </a:p>
        </p:txBody>
      </p:sp>
      <p:sp>
        <p:nvSpPr>
          <p:cNvPr id="41" name="Line 16"/>
          <p:cNvSpPr>
            <a:spLocks noChangeShapeType="1"/>
          </p:cNvSpPr>
          <p:nvPr/>
        </p:nvSpPr>
        <p:spPr bwMode="auto">
          <a:xfrm>
            <a:off x="7346950" y="3302000"/>
            <a:ext cx="0" cy="508000"/>
          </a:xfrm>
          <a:prstGeom prst="line">
            <a:avLst/>
          </a:prstGeom>
          <a:noFill/>
          <a:ln w="9525">
            <a:solidFill>
              <a:schemeClr val="tx1"/>
            </a:solidFill>
            <a:round/>
            <a:headEnd/>
            <a:tailEnd/>
          </a:ln>
        </p:spPr>
        <p:txBody>
          <a:bodyPr/>
          <a:lstStyle/>
          <a:p>
            <a:endParaRPr lang="zh-CN" altLang="en-US"/>
          </a:p>
        </p:txBody>
      </p:sp>
      <p:sp>
        <p:nvSpPr>
          <p:cNvPr id="42" name="Line 17"/>
          <p:cNvSpPr>
            <a:spLocks noChangeShapeType="1"/>
          </p:cNvSpPr>
          <p:nvPr/>
        </p:nvSpPr>
        <p:spPr bwMode="auto">
          <a:xfrm>
            <a:off x="7956550" y="3302000"/>
            <a:ext cx="0" cy="508000"/>
          </a:xfrm>
          <a:prstGeom prst="line">
            <a:avLst/>
          </a:prstGeom>
          <a:noFill/>
          <a:ln w="9525">
            <a:solidFill>
              <a:schemeClr val="tx1"/>
            </a:solidFill>
            <a:round/>
            <a:headEnd/>
            <a:tailEnd/>
          </a:ln>
        </p:spPr>
        <p:txBody>
          <a:bodyPr/>
          <a:lstStyle/>
          <a:p>
            <a:endParaRPr lang="zh-CN" altLang="en-US"/>
          </a:p>
        </p:txBody>
      </p:sp>
      <p:sp>
        <p:nvSpPr>
          <p:cNvPr id="43" name="Line 18"/>
          <p:cNvSpPr>
            <a:spLocks noChangeShapeType="1"/>
          </p:cNvSpPr>
          <p:nvPr/>
        </p:nvSpPr>
        <p:spPr bwMode="auto">
          <a:xfrm>
            <a:off x="8566150" y="3302000"/>
            <a:ext cx="0" cy="508000"/>
          </a:xfrm>
          <a:prstGeom prst="line">
            <a:avLst/>
          </a:prstGeom>
          <a:noFill/>
          <a:ln w="9525">
            <a:solidFill>
              <a:schemeClr val="tx1"/>
            </a:solidFill>
            <a:round/>
            <a:headEnd/>
            <a:tailEnd/>
          </a:ln>
        </p:spPr>
        <p:txBody>
          <a:bodyPr/>
          <a:lstStyle/>
          <a:p>
            <a:endParaRPr lang="zh-CN" altLang="en-US"/>
          </a:p>
        </p:txBody>
      </p:sp>
      <p:sp>
        <p:nvSpPr>
          <p:cNvPr id="44" name="Line 19"/>
          <p:cNvSpPr>
            <a:spLocks noChangeShapeType="1"/>
          </p:cNvSpPr>
          <p:nvPr/>
        </p:nvSpPr>
        <p:spPr bwMode="auto">
          <a:xfrm>
            <a:off x="4222750" y="1460500"/>
            <a:ext cx="0" cy="1206500"/>
          </a:xfrm>
          <a:prstGeom prst="line">
            <a:avLst/>
          </a:prstGeom>
          <a:noFill/>
          <a:ln w="9525">
            <a:solidFill>
              <a:schemeClr val="tx1"/>
            </a:solidFill>
            <a:round/>
            <a:headEnd/>
            <a:tailEnd/>
          </a:ln>
        </p:spPr>
        <p:txBody>
          <a:bodyPr/>
          <a:lstStyle/>
          <a:p>
            <a:endParaRPr lang="zh-CN" altLang="en-US"/>
          </a:p>
        </p:txBody>
      </p:sp>
      <p:sp>
        <p:nvSpPr>
          <p:cNvPr id="45" name="Line 20"/>
          <p:cNvSpPr>
            <a:spLocks noChangeShapeType="1"/>
          </p:cNvSpPr>
          <p:nvPr/>
        </p:nvSpPr>
        <p:spPr bwMode="auto">
          <a:xfrm>
            <a:off x="5137150" y="1460500"/>
            <a:ext cx="0" cy="1206500"/>
          </a:xfrm>
          <a:prstGeom prst="line">
            <a:avLst/>
          </a:prstGeom>
          <a:noFill/>
          <a:ln w="9525">
            <a:solidFill>
              <a:schemeClr val="tx1"/>
            </a:solidFill>
            <a:round/>
            <a:headEnd/>
            <a:tailEnd/>
          </a:ln>
        </p:spPr>
        <p:txBody>
          <a:bodyPr/>
          <a:lstStyle/>
          <a:p>
            <a:endParaRPr lang="zh-CN" altLang="en-US"/>
          </a:p>
        </p:txBody>
      </p:sp>
      <p:sp>
        <p:nvSpPr>
          <p:cNvPr id="46" name="Line 21"/>
          <p:cNvSpPr>
            <a:spLocks noChangeShapeType="1"/>
          </p:cNvSpPr>
          <p:nvPr/>
        </p:nvSpPr>
        <p:spPr bwMode="auto">
          <a:xfrm>
            <a:off x="3536950" y="2095500"/>
            <a:ext cx="2590800" cy="0"/>
          </a:xfrm>
          <a:prstGeom prst="line">
            <a:avLst/>
          </a:prstGeom>
          <a:noFill/>
          <a:ln w="9525">
            <a:solidFill>
              <a:schemeClr val="tx1"/>
            </a:solidFill>
            <a:round/>
            <a:headEnd/>
            <a:tailEnd/>
          </a:ln>
        </p:spPr>
        <p:txBody>
          <a:bodyPr/>
          <a:lstStyle/>
          <a:p>
            <a:endParaRPr lang="zh-CN" altLang="en-US"/>
          </a:p>
        </p:txBody>
      </p:sp>
      <p:sp>
        <p:nvSpPr>
          <p:cNvPr id="47" name="Line 22"/>
          <p:cNvSpPr>
            <a:spLocks noChangeShapeType="1"/>
          </p:cNvSpPr>
          <p:nvPr/>
        </p:nvSpPr>
        <p:spPr bwMode="auto">
          <a:xfrm flipH="1">
            <a:off x="1555750" y="2603500"/>
            <a:ext cx="2209800" cy="698500"/>
          </a:xfrm>
          <a:prstGeom prst="line">
            <a:avLst/>
          </a:prstGeom>
          <a:noFill/>
          <a:ln w="9525">
            <a:solidFill>
              <a:schemeClr val="tx1"/>
            </a:solidFill>
            <a:round/>
            <a:headEnd/>
            <a:tailEnd type="triangle" w="med" len="med"/>
          </a:ln>
        </p:spPr>
        <p:txBody>
          <a:bodyPr/>
          <a:lstStyle/>
          <a:p>
            <a:endParaRPr lang="zh-CN" altLang="en-US"/>
          </a:p>
        </p:txBody>
      </p:sp>
      <p:sp>
        <p:nvSpPr>
          <p:cNvPr id="48" name="Line 23"/>
          <p:cNvSpPr>
            <a:spLocks noChangeShapeType="1"/>
          </p:cNvSpPr>
          <p:nvPr/>
        </p:nvSpPr>
        <p:spPr bwMode="auto">
          <a:xfrm flipH="1">
            <a:off x="3689350" y="2540000"/>
            <a:ext cx="838200" cy="762000"/>
          </a:xfrm>
          <a:prstGeom prst="line">
            <a:avLst/>
          </a:prstGeom>
          <a:noFill/>
          <a:ln w="9525">
            <a:solidFill>
              <a:schemeClr val="tx1"/>
            </a:solidFill>
            <a:round/>
            <a:headEnd/>
            <a:tailEnd type="triangle" w="med" len="med"/>
          </a:ln>
        </p:spPr>
        <p:txBody>
          <a:bodyPr/>
          <a:lstStyle/>
          <a:p>
            <a:endParaRPr lang="zh-CN" altLang="en-US"/>
          </a:p>
        </p:txBody>
      </p:sp>
      <p:sp>
        <p:nvSpPr>
          <p:cNvPr id="49" name="Line 24"/>
          <p:cNvSpPr>
            <a:spLocks noChangeShapeType="1"/>
          </p:cNvSpPr>
          <p:nvPr/>
        </p:nvSpPr>
        <p:spPr bwMode="auto">
          <a:xfrm>
            <a:off x="5594350" y="2603500"/>
            <a:ext cx="838200" cy="698500"/>
          </a:xfrm>
          <a:prstGeom prst="line">
            <a:avLst/>
          </a:prstGeom>
          <a:noFill/>
          <a:ln w="9525">
            <a:solidFill>
              <a:schemeClr val="tx1"/>
            </a:solidFill>
            <a:round/>
            <a:headEnd/>
            <a:tailEnd type="triangle" w="med" len="med"/>
          </a:ln>
        </p:spPr>
        <p:txBody>
          <a:bodyPr/>
          <a:lstStyle/>
          <a:p>
            <a:endParaRPr lang="zh-CN" altLang="en-US"/>
          </a:p>
        </p:txBody>
      </p:sp>
      <p:sp>
        <p:nvSpPr>
          <p:cNvPr id="50" name="Text Box 25"/>
          <p:cNvSpPr txBox="1">
            <a:spLocks noChangeArrowheads="1"/>
          </p:cNvSpPr>
          <p:nvPr/>
        </p:nvSpPr>
        <p:spPr bwMode="auto">
          <a:xfrm>
            <a:off x="6559715" y="1633364"/>
            <a:ext cx="1574470" cy="646331"/>
          </a:xfrm>
          <a:prstGeom prst="rect">
            <a:avLst/>
          </a:prstGeom>
          <a:noFill/>
          <a:ln w="9525">
            <a:noFill/>
            <a:miter lim="800000"/>
            <a:headEnd/>
            <a:tailEnd/>
          </a:ln>
        </p:spPr>
        <p:txBody>
          <a:bodyPr wrap="none">
            <a:spAutoFit/>
          </a:bodyPr>
          <a:lstStyle/>
          <a:p>
            <a:r>
              <a:rPr kumimoji="1" lang="zh-CN" altLang="en-US" sz="3600" b="1" dirty="0">
                <a:solidFill>
                  <a:srgbClr val="0000FF"/>
                </a:solidFill>
                <a:latin typeface="Times New Roman" pitchFamily="18" charset="0"/>
              </a:rPr>
              <a:t>索引表</a:t>
            </a:r>
          </a:p>
        </p:txBody>
      </p:sp>
      <p:sp>
        <p:nvSpPr>
          <p:cNvPr id="51" name="Text Box 26"/>
          <p:cNvSpPr txBox="1">
            <a:spLocks noChangeArrowheads="1"/>
          </p:cNvSpPr>
          <p:nvPr/>
        </p:nvSpPr>
        <p:spPr bwMode="auto">
          <a:xfrm>
            <a:off x="1174750" y="1524000"/>
            <a:ext cx="2438400" cy="584775"/>
          </a:xfrm>
          <a:prstGeom prst="rect">
            <a:avLst/>
          </a:prstGeom>
          <a:noFill/>
          <a:ln w="9525">
            <a:noFill/>
            <a:miter lim="800000"/>
            <a:headEnd/>
            <a:tailEnd/>
          </a:ln>
        </p:spPr>
        <p:txBody>
          <a:bodyPr>
            <a:spAutoFit/>
          </a:bodyPr>
          <a:lstStyle/>
          <a:p>
            <a:pPr>
              <a:spcBef>
                <a:spcPct val="50000"/>
              </a:spcBef>
            </a:pPr>
            <a:r>
              <a:rPr kumimoji="1" lang="zh-CN" altLang="en-US" sz="3200" b="1">
                <a:latin typeface="Times New Roman" pitchFamily="18" charset="0"/>
              </a:rPr>
              <a:t>最大关键字</a:t>
            </a:r>
          </a:p>
        </p:txBody>
      </p:sp>
      <p:sp>
        <p:nvSpPr>
          <p:cNvPr id="52" name="Text Box 27"/>
          <p:cNvSpPr txBox="1">
            <a:spLocks noChangeArrowheads="1"/>
          </p:cNvSpPr>
          <p:nvPr/>
        </p:nvSpPr>
        <p:spPr bwMode="auto">
          <a:xfrm>
            <a:off x="1174750" y="2120636"/>
            <a:ext cx="2438400" cy="584775"/>
          </a:xfrm>
          <a:prstGeom prst="rect">
            <a:avLst/>
          </a:prstGeom>
          <a:noFill/>
          <a:ln w="9525">
            <a:noFill/>
            <a:miter lim="800000"/>
            <a:headEnd/>
            <a:tailEnd/>
          </a:ln>
        </p:spPr>
        <p:txBody>
          <a:bodyPr>
            <a:spAutoFit/>
          </a:bodyPr>
          <a:lstStyle/>
          <a:p>
            <a:pPr>
              <a:spcBef>
                <a:spcPct val="50000"/>
              </a:spcBef>
            </a:pPr>
            <a:r>
              <a:rPr kumimoji="1" lang="zh-CN" altLang="en-US" sz="3200" b="1">
                <a:latin typeface="Times New Roman" pitchFamily="18" charset="0"/>
              </a:rPr>
              <a:t>起始地址</a:t>
            </a:r>
          </a:p>
        </p:txBody>
      </p:sp>
      <p:sp>
        <p:nvSpPr>
          <p:cNvPr id="54" name="TextBox 1"/>
          <p:cNvSpPr txBox="1">
            <a:spLocks noChangeArrowheads="1"/>
          </p:cNvSpPr>
          <p:nvPr/>
        </p:nvSpPr>
        <p:spPr bwMode="auto">
          <a:xfrm>
            <a:off x="5273676" y="4011340"/>
            <a:ext cx="2339102" cy="954107"/>
          </a:xfrm>
          <a:prstGeom prst="rect">
            <a:avLst/>
          </a:prstGeom>
          <a:noFill/>
          <a:ln w="9525">
            <a:noFill/>
            <a:miter lim="800000"/>
            <a:headEnd/>
            <a:tailEnd/>
          </a:ln>
        </p:spPr>
        <p:txBody>
          <a:bodyPr wrap="none">
            <a:spAutoFit/>
          </a:bodyPr>
          <a:lstStyle/>
          <a:p>
            <a:r>
              <a:rPr lang="zh-CN" altLang="en-US" sz="2800" dirty="0">
                <a:latin typeface="Calibri" pitchFamily="34" charset="0"/>
              </a:rPr>
              <a:t>块间有序</a:t>
            </a:r>
            <a:endParaRPr lang="en-US" altLang="zh-CN" sz="2800" dirty="0">
              <a:latin typeface="Calibri" pitchFamily="34" charset="0"/>
            </a:endParaRPr>
          </a:p>
          <a:p>
            <a:r>
              <a:rPr lang="zh-CN" altLang="en-US" sz="2800" dirty="0">
                <a:latin typeface="Calibri" pitchFamily="34" charset="0"/>
              </a:rPr>
              <a:t>块内可以无序</a:t>
            </a:r>
          </a:p>
        </p:txBody>
      </p:sp>
      <p:sp>
        <p:nvSpPr>
          <p:cNvPr id="2" name="矩形 1"/>
          <p:cNvSpPr/>
          <p:nvPr/>
        </p:nvSpPr>
        <p:spPr>
          <a:xfrm>
            <a:off x="608930" y="3942687"/>
            <a:ext cx="2051720" cy="523220"/>
          </a:xfrm>
          <a:prstGeom prst="rect">
            <a:avLst/>
          </a:prstGeom>
        </p:spPr>
        <p:txBody>
          <a:bodyPr wrap="square">
            <a:spAutoFit/>
          </a:bodyPr>
          <a:lstStyle/>
          <a:p>
            <a:r>
              <a:rPr lang="zh-CN" altLang="en-US" sz="2800" b="1" dirty="0">
                <a:solidFill>
                  <a:srgbClr val="FF0000"/>
                </a:solidFill>
                <a:ea typeface="楷体_GB2312" pitchFamily="49" charset="-122"/>
              </a:rPr>
              <a:t>主数据表</a:t>
            </a:r>
            <a:endParaRPr lang="zh-CN" altLang="en-US" dirty="0"/>
          </a:p>
        </p:txBody>
      </p:sp>
      <p:sp>
        <p:nvSpPr>
          <p:cNvPr id="4" name="标题 3"/>
          <p:cNvSpPr>
            <a:spLocks noGrp="1"/>
          </p:cNvSpPr>
          <p:nvPr>
            <p:ph type="title"/>
          </p:nvPr>
        </p:nvSpPr>
        <p:spPr/>
        <p:txBody>
          <a:bodyPr>
            <a:normAutofit fontScale="90000"/>
          </a:bodyPr>
          <a:lstStyle/>
          <a:p>
            <a:r>
              <a:rPr lang="en-US" altLang="zh-CN" dirty="0"/>
              <a:t>3. </a:t>
            </a:r>
            <a:r>
              <a:rPr lang="zh-CN" altLang="en-US" dirty="0"/>
              <a:t>索引存储结构</a:t>
            </a:r>
          </a:p>
        </p:txBody>
      </p:sp>
    </p:spTree>
    <p:extLst>
      <p:ext uri="{BB962C8B-B14F-4D97-AF65-F5344CB8AC3E}">
        <p14:creationId xmlns:p14="http://schemas.microsoft.com/office/powerpoint/2010/main" val="2783436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11560" y="913284"/>
            <a:ext cx="8053659" cy="4055893"/>
          </a:xfrm>
        </p:spPr>
        <p:txBody>
          <a:bodyPr>
            <a:noAutofit/>
          </a:bodyPr>
          <a:lstStyle/>
          <a:p>
            <a:pPr algn="l" defTabSz="914400">
              <a:lnSpc>
                <a:spcPct val="120000"/>
              </a:lnSpc>
              <a:defRPr/>
            </a:pPr>
            <a:r>
              <a:rPr kumimoji="1" lang="zh-CN" altLang="zh-CN" sz="2000" b="1" dirty="0" smtClean="0">
                <a:latin typeface="+mn-lt"/>
              </a:rPr>
              <a:t>也称</a:t>
            </a:r>
            <a:r>
              <a:rPr kumimoji="1" lang="zh-CN" altLang="en-US" sz="2000" b="1" dirty="0" smtClean="0">
                <a:latin typeface="+mn-lt"/>
              </a:rPr>
              <a:t>哈希表，</a:t>
            </a:r>
            <a:r>
              <a:rPr kumimoji="1" lang="zh-CN" altLang="zh-CN" sz="2000" b="1" dirty="0" smtClean="0">
                <a:solidFill>
                  <a:srgbClr val="FF0000"/>
                </a:solidFill>
                <a:latin typeface="+mn-lt"/>
              </a:rPr>
              <a:t>散列</a:t>
            </a:r>
            <a:r>
              <a:rPr kumimoji="1" lang="zh-CN" altLang="en-US" sz="2000" b="1" dirty="0" smtClean="0">
                <a:solidFill>
                  <a:srgbClr val="FF0000"/>
                </a:solidFill>
                <a:latin typeface="+mn-lt"/>
              </a:rPr>
              <a:t>表，</a:t>
            </a:r>
            <a:r>
              <a:rPr kumimoji="1" lang="zh-CN" altLang="en-US" sz="2000" dirty="0" smtClean="0">
                <a:latin typeface="+mn-lt"/>
              </a:rPr>
              <a:t>通常</a:t>
            </a:r>
            <a:r>
              <a:rPr kumimoji="1" lang="zh-CN" altLang="en-US" sz="2000" dirty="0">
                <a:latin typeface="+mn-lt"/>
              </a:rPr>
              <a:t>是一个稀疏顺序表，用于存储集合，目的是</a:t>
            </a:r>
            <a:r>
              <a:rPr kumimoji="1" lang="zh-CN" altLang="en-US" sz="2000" dirty="0">
                <a:solidFill>
                  <a:srgbClr val="FF0000"/>
                </a:solidFill>
                <a:latin typeface="+mn-lt"/>
              </a:rPr>
              <a:t>提高数据的查找效率</a:t>
            </a:r>
            <a:r>
              <a:rPr kumimoji="1" lang="zh-CN" altLang="en-US" sz="2000" dirty="0" smtClean="0">
                <a:latin typeface="+mn-lt"/>
              </a:rPr>
              <a:t>。</a:t>
            </a:r>
            <a:endParaRPr kumimoji="1" lang="en-US" altLang="zh-CN" sz="2000" b="1" dirty="0" smtClean="0">
              <a:latin typeface="+mn-lt"/>
            </a:endParaRPr>
          </a:p>
          <a:p>
            <a:pPr algn="l" defTabSz="914400">
              <a:lnSpc>
                <a:spcPct val="120000"/>
              </a:lnSpc>
              <a:defRPr/>
            </a:pPr>
            <a:r>
              <a:rPr kumimoji="1" lang="zh-CN" altLang="en-US" sz="2000" dirty="0"/>
              <a:t>比如某学院某专业一年级有</a:t>
            </a:r>
            <a:r>
              <a:rPr kumimoji="1" lang="en-US" altLang="zh-CN" sz="2000" dirty="0"/>
              <a:t>90</a:t>
            </a:r>
            <a:r>
              <a:rPr kumimoji="1" lang="zh-CN" altLang="en-US" sz="2000" dirty="0"/>
              <a:t>名学生，学生的学号范围为：</a:t>
            </a:r>
            <a:r>
              <a:rPr kumimoji="1" lang="en-US" altLang="zh-CN" sz="2000" dirty="0"/>
              <a:t>xxxxxx01 ~ xxxxxx99</a:t>
            </a:r>
            <a:r>
              <a:rPr kumimoji="1" lang="zh-CN" altLang="en-US" sz="2000" dirty="0"/>
              <a:t>，为快速查找每一位学生的信息，可以按照学号后</a:t>
            </a:r>
            <a:r>
              <a:rPr kumimoji="1" lang="en-US" altLang="zh-CN" sz="2000" dirty="0"/>
              <a:t>2</a:t>
            </a:r>
            <a:r>
              <a:rPr kumimoji="1" lang="zh-CN" altLang="en-US" sz="2000" dirty="0"/>
              <a:t>位的值将所有学生记录依次存储在顺序表中下标</a:t>
            </a:r>
            <a:r>
              <a:rPr kumimoji="1" lang="en-US" altLang="zh-CN" sz="2000" dirty="0"/>
              <a:t>0~99</a:t>
            </a:r>
            <a:r>
              <a:rPr kumimoji="1" lang="zh-CN" altLang="en-US" sz="2000" dirty="0"/>
              <a:t>的位置，这样形成的表即是一个哈希表</a:t>
            </a:r>
            <a:r>
              <a:rPr kumimoji="1" lang="zh-CN" altLang="en-US" sz="2000" dirty="0" smtClean="0"/>
              <a:t>。</a:t>
            </a:r>
            <a:endParaRPr kumimoji="1" lang="en-US" altLang="zh-CN" sz="2000" dirty="0" smtClean="0"/>
          </a:p>
          <a:p>
            <a:pPr algn="l" defTabSz="914400">
              <a:lnSpc>
                <a:spcPct val="120000"/>
              </a:lnSpc>
              <a:defRPr/>
            </a:pPr>
            <a:r>
              <a:rPr kumimoji="1" lang="zh-CN" altLang="en-US" sz="2000" dirty="0" smtClean="0"/>
              <a:t>学生</a:t>
            </a:r>
            <a:r>
              <a:rPr kumimoji="1" lang="zh-CN" altLang="en-US" sz="2000" dirty="0"/>
              <a:t>的学号为关键字</a:t>
            </a:r>
            <a:r>
              <a:rPr kumimoji="1" lang="en-US" altLang="zh-CN" sz="2000" dirty="0"/>
              <a:t>key</a:t>
            </a:r>
            <a:r>
              <a:rPr kumimoji="1" lang="zh-CN" altLang="en-US" sz="2000" dirty="0"/>
              <a:t>，该学生记录在表中的存储位置由</a:t>
            </a:r>
            <a:r>
              <a:rPr kumimoji="1" lang="en-US" altLang="zh-CN" sz="2000" dirty="0"/>
              <a:t>key</a:t>
            </a:r>
            <a:r>
              <a:rPr kumimoji="1" lang="zh-CN" altLang="en-US" sz="2000" dirty="0"/>
              <a:t>决定，是关于</a:t>
            </a:r>
            <a:r>
              <a:rPr kumimoji="1" lang="en-US" altLang="zh-CN" sz="2000" dirty="0"/>
              <a:t>key</a:t>
            </a:r>
            <a:r>
              <a:rPr kumimoji="1" lang="zh-CN" altLang="en-US" sz="2000" dirty="0"/>
              <a:t>的一个函数，称为哈希函数</a:t>
            </a:r>
            <a:r>
              <a:rPr kumimoji="1" lang="zh-CN" altLang="en-US" sz="2000" dirty="0" smtClean="0"/>
              <a:t>。</a:t>
            </a:r>
            <a:endParaRPr kumimoji="1" lang="en-US" altLang="zh-CN" sz="2000" dirty="0" smtClean="0"/>
          </a:p>
          <a:p>
            <a:pPr algn="l" defTabSz="914400">
              <a:lnSpc>
                <a:spcPct val="120000"/>
              </a:lnSpc>
              <a:defRPr/>
            </a:pPr>
            <a:r>
              <a:rPr kumimoji="1" lang="zh-CN" altLang="en-US" sz="2000" dirty="0" smtClean="0"/>
              <a:t>本</a:t>
            </a:r>
            <a:r>
              <a:rPr kumimoji="1" lang="zh-CN" altLang="en-US" sz="2000" dirty="0"/>
              <a:t>例中：</a:t>
            </a:r>
            <a:r>
              <a:rPr kumimoji="1" lang="en-US" altLang="zh-CN" sz="2000" dirty="0"/>
              <a:t>hash(key)=key%100</a:t>
            </a:r>
            <a:r>
              <a:rPr kumimoji="1" lang="zh-CN" altLang="en-US" sz="2000" dirty="0"/>
              <a:t>。查找任一个学生即是通过哈希函数的计算进行</a:t>
            </a:r>
            <a:r>
              <a:rPr kumimoji="1" lang="zh-CN" altLang="en-US" sz="2000" dirty="0">
                <a:solidFill>
                  <a:srgbClr val="FF0000"/>
                </a:solidFill>
              </a:rPr>
              <a:t>直接映射</a:t>
            </a:r>
            <a:r>
              <a:rPr kumimoji="1" lang="zh-CN" altLang="en-US" sz="2000" dirty="0"/>
              <a:t>定位。</a:t>
            </a:r>
            <a:endParaRPr kumimoji="1" lang="en-US" altLang="zh-CN" sz="2000" b="1" dirty="0">
              <a:latin typeface="+mn-lt"/>
            </a:endParaRPr>
          </a:p>
        </p:txBody>
      </p:sp>
      <p:sp>
        <p:nvSpPr>
          <p:cNvPr id="3" name="标题 2"/>
          <p:cNvSpPr>
            <a:spLocks noGrp="1"/>
          </p:cNvSpPr>
          <p:nvPr>
            <p:ph type="title"/>
          </p:nvPr>
        </p:nvSpPr>
        <p:spPr/>
        <p:txBody>
          <a:bodyPr>
            <a:normAutofit fontScale="90000"/>
          </a:bodyPr>
          <a:lstStyle/>
          <a:p>
            <a:r>
              <a:rPr lang="en-US" altLang="zh-CN" dirty="0"/>
              <a:t>4 </a:t>
            </a:r>
            <a:r>
              <a:rPr lang="zh-CN" altLang="en-US" dirty="0" smtClean="0"/>
              <a:t>哈希存储结构</a:t>
            </a:r>
            <a:endParaRPr lang="zh-CN" altLang="en-US" dirty="0"/>
          </a:p>
        </p:txBody>
      </p:sp>
    </p:spTree>
    <p:extLst>
      <p:ext uri="{BB962C8B-B14F-4D97-AF65-F5344CB8AC3E}">
        <p14:creationId xmlns:p14="http://schemas.microsoft.com/office/powerpoint/2010/main" val="4158735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pPr algn="l" defTabSz="914400">
              <a:lnSpc>
                <a:spcPct val="120000"/>
              </a:lnSpc>
              <a:defRPr/>
            </a:pPr>
            <a:r>
              <a:rPr kumimoji="1" lang="zh-CN" altLang="zh-CN" dirty="0"/>
              <a:t>数据元素的存储地址（</a:t>
            </a:r>
            <a:r>
              <a:rPr kumimoji="1" lang="en-US" altLang="zh-CN" dirty="0" err="1"/>
              <a:t>adress</a:t>
            </a:r>
            <a:r>
              <a:rPr kumimoji="1" lang="zh-CN" altLang="zh-CN" dirty="0"/>
              <a:t>）是根据数据元素的关键字（</a:t>
            </a:r>
            <a:r>
              <a:rPr kumimoji="1" lang="en-US" altLang="zh-CN" dirty="0"/>
              <a:t>key</a:t>
            </a:r>
            <a:r>
              <a:rPr kumimoji="1" lang="zh-CN" altLang="zh-CN" dirty="0"/>
              <a:t>）通过哈希函数（</a:t>
            </a:r>
            <a:r>
              <a:rPr kumimoji="1" lang="en-US" altLang="zh-CN" dirty="0"/>
              <a:t>Hash</a:t>
            </a:r>
            <a:r>
              <a:rPr kumimoji="1" lang="zh-CN" altLang="zh-CN" dirty="0"/>
              <a:t>）计算出来的，即</a:t>
            </a:r>
            <a:r>
              <a:rPr kumimoji="1" lang="en-US" altLang="zh-CN" dirty="0" err="1"/>
              <a:t>adress</a:t>
            </a:r>
            <a:r>
              <a:rPr kumimoji="1" lang="en-US" altLang="zh-CN" dirty="0"/>
              <a:t>=Hash(key)</a:t>
            </a:r>
            <a:r>
              <a:rPr kumimoji="1" lang="zh-CN" altLang="zh-CN" dirty="0" smtClean="0"/>
              <a:t>。</a:t>
            </a:r>
            <a:endParaRPr kumimoji="1" lang="en-US" altLang="zh-CN" dirty="0" smtClean="0"/>
          </a:p>
          <a:p>
            <a:pPr algn="l" defTabSz="914400">
              <a:lnSpc>
                <a:spcPct val="120000"/>
              </a:lnSpc>
              <a:defRPr/>
            </a:pPr>
            <a:r>
              <a:rPr kumimoji="1" lang="zh-CN" altLang="zh-CN" dirty="0" smtClean="0"/>
              <a:t>当</a:t>
            </a:r>
            <a:r>
              <a:rPr kumimoji="1" lang="zh-CN" altLang="zh-CN" dirty="0"/>
              <a:t>不同关键字计算得到的哈希函数相同时，再通过冲突处理方案为冲突的新元素找寻新的地址。</a:t>
            </a:r>
          </a:p>
          <a:p>
            <a:pPr algn="l" defTabSz="914400">
              <a:lnSpc>
                <a:spcPct val="120000"/>
              </a:lnSpc>
              <a:defRPr/>
            </a:pPr>
            <a:r>
              <a:rPr kumimoji="1" lang="en-US" altLang="zh-CN" sz="2400" b="1" dirty="0" smtClean="0">
                <a:latin typeface="+mn-lt"/>
              </a:rPr>
              <a:t>Python</a:t>
            </a:r>
            <a:r>
              <a:rPr kumimoji="1" lang="zh-CN" altLang="en-US" sz="2400" b="1" dirty="0">
                <a:latin typeface="+mn-lt"/>
              </a:rPr>
              <a:t>中的</a:t>
            </a:r>
            <a:r>
              <a:rPr kumimoji="1" lang="en-US" altLang="zh-CN" sz="2400" b="1" dirty="0" err="1">
                <a:latin typeface="+mn-lt"/>
              </a:rPr>
              <a:t>dict</a:t>
            </a:r>
            <a:r>
              <a:rPr kumimoji="1" lang="zh-CN" altLang="en-US" sz="2400" b="1" dirty="0">
                <a:latin typeface="+mn-lt"/>
              </a:rPr>
              <a:t>字典也被称作关联数组或哈希表。</a:t>
            </a:r>
            <a:r>
              <a:rPr kumimoji="1" lang="en-US" altLang="zh-CN" sz="2400" b="1" dirty="0" err="1">
                <a:latin typeface="+mn-lt"/>
              </a:rPr>
              <a:t>dict</a:t>
            </a:r>
            <a:r>
              <a:rPr kumimoji="1" lang="zh-CN" altLang="en-US" sz="2400" b="1" dirty="0">
                <a:latin typeface="+mn-lt"/>
              </a:rPr>
              <a:t>字典和</a:t>
            </a:r>
            <a:r>
              <a:rPr kumimoji="1" lang="en-US" altLang="zh-CN" sz="2400" b="1" dirty="0">
                <a:latin typeface="+mn-lt"/>
              </a:rPr>
              <a:t>set</a:t>
            </a:r>
            <a:r>
              <a:rPr kumimoji="1" lang="zh-CN" altLang="en-US" sz="2400" b="1" dirty="0">
                <a:latin typeface="+mn-lt"/>
              </a:rPr>
              <a:t>集合底层就是用哈希存储结构实现的！</a:t>
            </a:r>
          </a:p>
        </p:txBody>
      </p:sp>
      <p:sp>
        <p:nvSpPr>
          <p:cNvPr id="4" name="标题 2"/>
          <p:cNvSpPr>
            <a:spLocks noGrp="1"/>
          </p:cNvSpPr>
          <p:nvPr>
            <p:ph type="title"/>
          </p:nvPr>
        </p:nvSpPr>
        <p:spPr/>
        <p:txBody>
          <a:bodyPr>
            <a:normAutofit fontScale="90000"/>
          </a:bodyPr>
          <a:lstStyle/>
          <a:p>
            <a:r>
              <a:rPr lang="en-US" altLang="zh-CN" dirty="0"/>
              <a:t>4 </a:t>
            </a:r>
            <a:r>
              <a:rPr lang="zh-CN" altLang="en-US" dirty="0"/>
              <a:t>哈希（或散列）存储</a:t>
            </a:r>
            <a:r>
              <a:rPr lang="zh-CN" altLang="en-US" dirty="0" smtClean="0"/>
              <a:t>结构</a:t>
            </a:r>
            <a:endParaRPr lang="zh-CN" altLang="en-US" dirty="0"/>
          </a:p>
        </p:txBody>
      </p:sp>
    </p:spTree>
    <p:extLst>
      <p:ext uri="{BB962C8B-B14F-4D97-AF65-F5344CB8AC3E}">
        <p14:creationId xmlns:p14="http://schemas.microsoft.com/office/powerpoint/2010/main" val="2954779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主要学习内容</a:t>
            </a:r>
            <a:endParaRPr lang="zh-CN" altLang="en-US" dirty="0"/>
          </a:p>
        </p:txBody>
      </p:sp>
      <p:sp>
        <p:nvSpPr>
          <p:cNvPr id="5" name="圆角矩形 4"/>
          <p:cNvSpPr/>
          <p:nvPr/>
        </p:nvSpPr>
        <p:spPr>
          <a:xfrm>
            <a:off x="2411761" y="1492542"/>
            <a:ext cx="5350745" cy="540060"/>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sz="2800" b="1" dirty="0" smtClean="0">
                <a:solidFill>
                  <a:schemeClr val="tx1"/>
                </a:solidFill>
              </a:rPr>
              <a:t>数据结构相关概念</a:t>
            </a:r>
            <a:endParaRPr lang="zh-CN" altLang="en-US" sz="2800" b="1" dirty="0">
              <a:solidFill>
                <a:schemeClr val="tx1"/>
              </a:solidFill>
            </a:endParaRPr>
          </a:p>
        </p:txBody>
      </p:sp>
      <p:sp>
        <p:nvSpPr>
          <p:cNvPr id="6" name="圆角矩形 5"/>
          <p:cNvSpPr/>
          <p:nvPr/>
        </p:nvSpPr>
        <p:spPr>
          <a:xfrm>
            <a:off x="1670053" y="1492542"/>
            <a:ext cx="654003" cy="540060"/>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800" b="1" dirty="0" smtClean="0">
                <a:solidFill>
                  <a:schemeClr val="tx1"/>
                </a:solidFill>
              </a:rPr>
              <a:t>1</a:t>
            </a:r>
            <a:endParaRPr lang="zh-CN" altLang="en-US" sz="2800" b="1" dirty="0">
              <a:solidFill>
                <a:schemeClr val="tx1"/>
              </a:solidFill>
            </a:endParaRPr>
          </a:p>
        </p:txBody>
      </p:sp>
      <p:sp>
        <p:nvSpPr>
          <p:cNvPr id="11" name="圆角矩形 10"/>
          <p:cNvSpPr/>
          <p:nvPr/>
        </p:nvSpPr>
        <p:spPr>
          <a:xfrm>
            <a:off x="1667385" y="2272293"/>
            <a:ext cx="654003" cy="54033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800" b="1" dirty="0" smtClean="0">
                <a:solidFill>
                  <a:schemeClr val="tx1"/>
                </a:solidFill>
              </a:rPr>
              <a:t>2</a:t>
            </a:r>
            <a:endParaRPr lang="zh-CN" altLang="en-US" sz="2800" b="1" dirty="0">
              <a:solidFill>
                <a:schemeClr val="tx1"/>
              </a:solidFill>
            </a:endParaRPr>
          </a:p>
        </p:txBody>
      </p:sp>
      <p:sp>
        <p:nvSpPr>
          <p:cNvPr id="12" name="圆角矩形 11"/>
          <p:cNvSpPr/>
          <p:nvPr/>
        </p:nvSpPr>
        <p:spPr>
          <a:xfrm>
            <a:off x="2411761" y="2266171"/>
            <a:ext cx="5350745" cy="546459"/>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sz="2800" b="1" dirty="0" smtClean="0">
                <a:solidFill>
                  <a:schemeClr val="tx1"/>
                </a:solidFill>
              </a:rPr>
              <a:t>数据结构课程学习的内容</a:t>
            </a:r>
            <a:endParaRPr lang="zh-CN" altLang="en-US" sz="2800" b="1" dirty="0">
              <a:solidFill>
                <a:schemeClr val="tx1"/>
              </a:solidFill>
            </a:endParaRPr>
          </a:p>
        </p:txBody>
      </p:sp>
    </p:spTree>
    <p:extLst>
      <p:ext uri="{BB962C8B-B14F-4D97-AF65-F5344CB8AC3E}">
        <p14:creationId xmlns:p14="http://schemas.microsoft.com/office/powerpoint/2010/main" val="382500659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a:bodyPr>
          <a:lstStyle/>
          <a:p>
            <a:r>
              <a:rPr lang="zh-CN" altLang="en-US" dirty="0" smtClean="0"/>
              <a:t>线性表与</a:t>
            </a:r>
            <a:r>
              <a:rPr lang="en-US" altLang="zh-CN" dirty="0" smtClean="0"/>
              <a:t>Python</a:t>
            </a:r>
            <a:r>
              <a:rPr lang="zh-CN" altLang="en-US" dirty="0" smtClean="0"/>
              <a:t>的</a:t>
            </a:r>
            <a:r>
              <a:rPr lang="en-US" altLang="zh-CN" dirty="0" smtClean="0"/>
              <a:t>list</a:t>
            </a:r>
            <a:r>
              <a:rPr lang="zh-CN" altLang="en-US" dirty="0" smtClean="0"/>
              <a:t>的关系</a:t>
            </a:r>
            <a:endParaRPr lang="en-US" altLang="zh-CN" dirty="0" smtClean="0"/>
          </a:p>
          <a:p>
            <a:pPr lvl="1"/>
            <a:r>
              <a:rPr lang="zh-CN" altLang="en-US" dirty="0" smtClean="0"/>
              <a:t>线性表是逻辑结构，</a:t>
            </a:r>
            <a:r>
              <a:rPr lang="en-US" altLang="zh-CN" dirty="0" smtClean="0"/>
              <a:t>list</a:t>
            </a:r>
            <a:r>
              <a:rPr lang="zh-CN" altLang="en-US" dirty="0" smtClean="0"/>
              <a:t>是它的一种存储，可以有其它存储方式。。。</a:t>
            </a:r>
            <a:endParaRPr lang="en-US" altLang="zh-CN" dirty="0" smtClean="0"/>
          </a:p>
          <a:p>
            <a:pPr lvl="1"/>
            <a:r>
              <a:rPr lang="en-US" altLang="zh-CN" dirty="0" smtClean="0"/>
              <a:t>List</a:t>
            </a:r>
            <a:r>
              <a:rPr lang="zh-CN" altLang="en-US" dirty="0" smtClean="0"/>
              <a:t>的元素可以不同构</a:t>
            </a:r>
            <a:endParaRPr lang="en-US" altLang="zh-CN" dirty="0"/>
          </a:p>
          <a:p>
            <a:r>
              <a:rPr lang="zh-CN" altLang="en-US" dirty="0" smtClean="0"/>
              <a:t>数据结构、</a:t>
            </a:r>
            <a:r>
              <a:rPr lang="en-US" altLang="zh-CN" dirty="0" smtClean="0"/>
              <a:t>ADT</a:t>
            </a:r>
            <a:r>
              <a:rPr lang="zh-CN" altLang="en-US" dirty="0" smtClean="0"/>
              <a:t>与</a:t>
            </a:r>
            <a:r>
              <a:rPr lang="en-US" altLang="zh-CN" dirty="0" smtClean="0"/>
              <a:t>Python</a:t>
            </a:r>
            <a:r>
              <a:rPr lang="zh-CN" altLang="en-US" dirty="0" smtClean="0"/>
              <a:t>类的关系</a:t>
            </a:r>
            <a:endParaRPr lang="en-US" altLang="zh-CN" dirty="0" smtClean="0"/>
          </a:p>
          <a:p>
            <a:pPr lvl="1"/>
            <a:r>
              <a:rPr lang="zh-CN" altLang="en-US" dirty="0" smtClean="0"/>
              <a:t>用</a:t>
            </a:r>
            <a:r>
              <a:rPr lang="en-US" altLang="zh-CN" dirty="0" smtClean="0"/>
              <a:t>ADT</a:t>
            </a:r>
            <a:r>
              <a:rPr lang="zh-CN" altLang="en-US" dirty="0" smtClean="0"/>
              <a:t>来描述数据结构的逻辑结构及其操作</a:t>
            </a:r>
            <a:endParaRPr lang="en-US" altLang="zh-CN" dirty="0" smtClean="0"/>
          </a:p>
          <a:p>
            <a:pPr lvl="1"/>
            <a:r>
              <a:rPr lang="zh-CN" altLang="en-US" dirty="0" smtClean="0"/>
              <a:t>用</a:t>
            </a:r>
            <a:r>
              <a:rPr lang="en-US" altLang="zh-CN" dirty="0" smtClean="0"/>
              <a:t>Python</a:t>
            </a:r>
            <a:r>
              <a:rPr lang="zh-CN" altLang="en-US" dirty="0" smtClean="0"/>
              <a:t>的抽象类来定义</a:t>
            </a:r>
            <a:r>
              <a:rPr lang="en-US" altLang="zh-CN" dirty="0" smtClean="0"/>
              <a:t>ADT</a:t>
            </a:r>
          </a:p>
          <a:p>
            <a:pPr lvl="1"/>
            <a:r>
              <a:rPr lang="zh-CN" altLang="en-US" dirty="0" smtClean="0"/>
              <a:t>用</a:t>
            </a:r>
            <a:r>
              <a:rPr lang="en-US" altLang="zh-CN" dirty="0" smtClean="0"/>
              <a:t>Python</a:t>
            </a:r>
            <a:r>
              <a:rPr lang="zh-CN" altLang="en-US" dirty="0" smtClean="0"/>
              <a:t>的类来实现</a:t>
            </a:r>
            <a:r>
              <a:rPr lang="en-US" altLang="zh-CN" dirty="0" smtClean="0"/>
              <a:t>ADT</a:t>
            </a:r>
            <a:r>
              <a:rPr lang="zh-CN" altLang="en-US" dirty="0" smtClean="0"/>
              <a:t>，即实现</a:t>
            </a:r>
            <a:r>
              <a:rPr lang="zh-CN" altLang="en-US" dirty="0" smtClean="0">
                <a:solidFill>
                  <a:srgbClr val="FF0000"/>
                </a:solidFill>
              </a:rPr>
              <a:t>数据结构的</a:t>
            </a:r>
            <a:r>
              <a:rPr lang="zh-CN" altLang="en-US" dirty="0" smtClean="0"/>
              <a:t>逻辑结构、存储结构</a:t>
            </a:r>
            <a:r>
              <a:rPr lang="zh-CN" altLang="en-US" dirty="0" smtClean="0"/>
              <a:t>和基本操作</a:t>
            </a:r>
            <a:endParaRPr lang="en-US" altLang="zh-CN" dirty="0" smtClean="0"/>
          </a:p>
          <a:p>
            <a:pPr lvl="1"/>
            <a:r>
              <a:rPr lang="zh-CN" altLang="zh-CN" dirty="0"/>
              <a:t>当然，同一</a:t>
            </a:r>
            <a:r>
              <a:rPr lang="en-US" altLang="zh-CN" dirty="0"/>
              <a:t>ADT</a:t>
            </a:r>
            <a:r>
              <a:rPr lang="zh-CN" altLang="zh-CN" dirty="0"/>
              <a:t>可以有多种不同的实现方案。</a:t>
            </a:r>
          </a:p>
          <a:p>
            <a:pPr lvl="1"/>
            <a:endParaRPr lang="zh-CN" altLang="en-US" dirty="0"/>
          </a:p>
        </p:txBody>
      </p:sp>
      <p:sp>
        <p:nvSpPr>
          <p:cNvPr id="3" name="标题 2"/>
          <p:cNvSpPr>
            <a:spLocks noGrp="1"/>
          </p:cNvSpPr>
          <p:nvPr>
            <p:ph type="title"/>
          </p:nvPr>
        </p:nvSpPr>
        <p:spPr/>
        <p:txBody>
          <a:bodyPr>
            <a:normAutofit fontScale="90000"/>
          </a:bodyPr>
          <a:lstStyle/>
          <a:p>
            <a:r>
              <a:rPr lang="zh-CN" altLang="en-US" dirty="0" smtClean="0"/>
              <a:t>问题</a:t>
            </a:r>
            <a:endParaRPr lang="zh-CN" altLang="en-US" dirty="0"/>
          </a:p>
        </p:txBody>
      </p:sp>
    </p:spTree>
    <p:extLst>
      <p:ext uri="{BB962C8B-B14F-4D97-AF65-F5344CB8AC3E}">
        <p14:creationId xmlns:p14="http://schemas.microsoft.com/office/powerpoint/2010/main" val="32451180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数据结构课程介绍的内容</a:t>
            </a:r>
            <a:endParaRPr lang="zh-CN" altLang="en-US" dirty="0"/>
          </a:p>
        </p:txBody>
      </p:sp>
    </p:spTree>
    <p:extLst>
      <p:ext uri="{BB962C8B-B14F-4D97-AF65-F5344CB8AC3E}">
        <p14:creationId xmlns:p14="http://schemas.microsoft.com/office/powerpoint/2010/main" val="78136792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9552" y="913284"/>
            <a:ext cx="8053659" cy="4055893"/>
          </a:xfrm>
        </p:spPr>
        <p:txBody>
          <a:bodyPr>
            <a:normAutofit/>
          </a:bodyPr>
          <a:lstStyle/>
          <a:p>
            <a:r>
              <a:rPr lang="zh-CN" altLang="en-US" dirty="0" smtClean="0"/>
              <a:t>要</a:t>
            </a:r>
            <a:r>
              <a:rPr lang="zh-CN" altLang="en-US" dirty="0"/>
              <a:t>在某城市新区的各小区之间铺设通讯线路</a:t>
            </a:r>
            <a:r>
              <a:rPr lang="en-US" altLang="zh-CN" dirty="0"/>
              <a:t>,</a:t>
            </a:r>
            <a:r>
              <a:rPr lang="zh-CN" altLang="en-US" dirty="0"/>
              <a:t>要求连通每个小区，并使得总投资最小。请设计一个方案。</a:t>
            </a:r>
          </a:p>
          <a:p>
            <a:r>
              <a:rPr lang="zh-CN" altLang="en-US" dirty="0"/>
              <a:t>假设该新区共有</a:t>
            </a:r>
            <a:r>
              <a:rPr lang="en-US" altLang="zh-CN" dirty="0"/>
              <a:t>n</a:t>
            </a:r>
            <a:r>
              <a:rPr lang="zh-CN" altLang="en-US" dirty="0"/>
              <a:t>个小区</a:t>
            </a:r>
            <a:r>
              <a:rPr lang="zh-CN" altLang="en-US" dirty="0" smtClean="0"/>
              <a:t>，要</a:t>
            </a:r>
            <a:r>
              <a:rPr lang="zh-CN" altLang="en-US" dirty="0"/>
              <a:t>连通</a:t>
            </a:r>
            <a:r>
              <a:rPr lang="en-US" altLang="zh-CN" dirty="0"/>
              <a:t>n</a:t>
            </a:r>
            <a:r>
              <a:rPr lang="zh-CN" altLang="en-US" dirty="0"/>
              <a:t>个小区，至少需要</a:t>
            </a:r>
            <a:r>
              <a:rPr lang="zh-CN" altLang="en-US" dirty="0" smtClean="0"/>
              <a:t>铺设多少条线路？</a:t>
            </a:r>
            <a:endParaRPr lang="en-US" altLang="zh-CN" dirty="0" smtClean="0"/>
          </a:p>
          <a:p>
            <a:pPr lvl="1"/>
            <a:r>
              <a:rPr lang="en-US" altLang="zh-CN" dirty="0" smtClean="0"/>
              <a:t>n-1</a:t>
            </a:r>
          </a:p>
          <a:p>
            <a:pPr lvl="1"/>
            <a:r>
              <a:rPr lang="zh-CN" altLang="en-US" dirty="0" smtClean="0"/>
              <a:t>如</a:t>
            </a:r>
            <a:r>
              <a:rPr lang="en-US" altLang="zh-CN" dirty="0"/>
              <a:t>4</a:t>
            </a:r>
            <a:r>
              <a:rPr lang="zh-CN" altLang="en-US" dirty="0"/>
              <a:t>个小区，必须要有</a:t>
            </a:r>
            <a:r>
              <a:rPr lang="en-US" altLang="zh-CN" dirty="0"/>
              <a:t>3</a:t>
            </a:r>
            <a:r>
              <a:rPr lang="zh-CN" altLang="en-US" dirty="0"/>
              <a:t>条线路才能连通</a:t>
            </a:r>
            <a:r>
              <a:rPr lang="zh-CN" altLang="en-US" dirty="0" smtClean="0"/>
              <a:t>它们</a:t>
            </a:r>
            <a:endParaRPr lang="en-US" altLang="zh-CN" dirty="0" smtClean="0"/>
          </a:p>
          <a:p>
            <a:r>
              <a:rPr lang="zh-CN" altLang="en-US" dirty="0" smtClean="0"/>
              <a:t>到底</a:t>
            </a:r>
            <a:r>
              <a:rPr lang="zh-CN" altLang="en-US" dirty="0"/>
              <a:t>选哪几条线路呢</a:t>
            </a:r>
            <a:r>
              <a:rPr lang="zh-CN" altLang="en-US" dirty="0" smtClean="0"/>
              <a:t>？</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例：最小</a:t>
            </a:r>
            <a:r>
              <a:rPr lang="zh-CN" altLang="en-US" dirty="0"/>
              <a:t>代价铺设通讯</a:t>
            </a:r>
            <a:r>
              <a:rPr lang="zh-CN" altLang="en-US" dirty="0" smtClean="0"/>
              <a:t>线路</a:t>
            </a:r>
            <a:endParaRPr lang="zh-CN" altLang="en-US" dirty="0"/>
          </a:p>
        </p:txBody>
      </p:sp>
    </p:spTree>
    <p:extLst>
      <p:ext uri="{BB962C8B-B14F-4D97-AF65-F5344CB8AC3E}">
        <p14:creationId xmlns:p14="http://schemas.microsoft.com/office/powerpoint/2010/main" val="33089876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5" y="1316970"/>
            <a:ext cx="461962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39552" y="701100"/>
            <a:ext cx="4176464" cy="3939540"/>
          </a:xfrm>
          <a:prstGeom prst="rect">
            <a:avLst/>
          </a:prstGeom>
        </p:spPr>
        <p:txBody>
          <a:bodyPr wrap="square">
            <a:spAutoFit/>
          </a:bodyPr>
          <a:lstStyle/>
          <a:p>
            <a:pPr marL="342900" lvl="0" indent="-342900" algn="just" defTabSz="457200">
              <a:spcBef>
                <a:spcPts val="600"/>
              </a:spcBef>
              <a:spcAft>
                <a:spcPts val="600"/>
              </a:spcAft>
              <a:buFont typeface="Arial"/>
              <a:buChar char="•"/>
            </a:pPr>
            <a:r>
              <a:rPr lang="en-US" altLang="zh-CN" sz="2000" b="1" dirty="0" smtClean="0">
                <a:solidFill>
                  <a:prstClr val="black"/>
                </a:solidFill>
                <a:latin typeface="Calibri" panose="020F0502020204030204" pitchFamily="34" charset="0"/>
              </a:rPr>
              <a:t>a</a:t>
            </a:r>
            <a:r>
              <a:rPr lang="zh-CN" altLang="en-US" sz="2000" b="1" dirty="0">
                <a:solidFill>
                  <a:prstClr val="black"/>
                </a:solidFill>
                <a:latin typeface="Calibri" panose="020F0502020204030204" pitchFamily="34" charset="0"/>
              </a:rPr>
              <a:t>、</a:t>
            </a:r>
            <a:r>
              <a:rPr lang="en-US" altLang="zh-CN" sz="2000" b="1" dirty="0">
                <a:solidFill>
                  <a:prstClr val="black"/>
                </a:solidFill>
                <a:latin typeface="Calibri" panose="020F0502020204030204" pitchFamily="34" charset="0"/>
              </a:rPr>
              <a:t>b</a:t>
            </a:r>
            <a:r>
              <a:rPr lang="zh-CN" altLang="en-US" sz="2000" b="1" dirty="0">
                <a:solidFill>
                  <a:prstClr val="black"/>
                </a:solidFill>
                <a:latin typeface="Calibri" panose="020F0502020204030204" pitchFamily="34" charset="0"/>
              </a:rPr>
              <a:t>、</a:t>
            </a:r>
            <a:r>
              <a:rPr lang="en-US" altLang="zh-CN" sz="2000" b="1" dirty="0">
                <a:solidFill>
                  <a:prstClr val="black"/>
                </a:solidFill>
                <a:latin typeface="Calibri" panose="020F0502020204030204" pitchFamily="34" charset="0"/>
              </a:rPr>
              <a:t>c</a:t>
            </a:r>
            <a:r>
              <a:rPr lang="zh-CN" altLang="en-US" sz="2000" b="1" dirty="0">
                <a:solidFill>
                  <a:prstClr val="black"/>
                </a:solidFill>
                <a:latin typeface="Calibri" panose="020F0502020204030204" pitchFamily="34" charset="0"/>
              </a:rPr>
              <a:t>、</a:t>
            </a:r>
            <a:r>
              <a:rPr lang="en-US" altLang="zh-CN" sz="2000" b="1" dirty="0">
                <a:solidFill>
                  <a:prstClr val="black"/>
                </a:solidFill>
                <a:latin typeface="Calibri" panose="020F0502020204030204" pitchFamily="34" charset="0"/>
              </a:rPr>
              <a:t>d</a:t>
            </a:r>
            <a:r>
              <a:rPr lang="zh-CN" altLang="en-US" sz="2000" b="1" dirty="0">
                <a:solidFill>
                  <a:prstClr val="black"/>
                </a:solidFill>
                <a:latin typeface="Calibri" panose="020F0502020204030204" pitchFamily="34" charset="0"/>
              </a:rPr>
              <a:t>四个小区</a:t>
            </a:r>
            <a:r>
              <a:rPr lang="zh-CN" altLang="en-US" sz="2000" b="1" dirty="0" smtClean="0">
                <a:solidFill>
                  <a:prstClr val="black"/>
                </a:solidFill>
                <a:latin typeface="Calibri" panose="020F0502020204030204" pitchFamily="34" charset="0"/>
              </a:rPr>
              <a:t>，测算</a:t>
            </a:r>
            <a:r>
              <a:rPr lang="zh-CN" altLang="en-US" sz="2000" b="1" dirty="0">
                <a:solidFill>
                  <a:prstClr val="black"/>
                </a:solidFill>
                <a:latin typeface="Calibri" panose="020F0502020204030204" pitchFamily="34" charset="0"/>
              </a:rPr>
              <a:t>出每两个小区之间铺设通讯线路的造价，并用一个带权图来</a:t>
            </a:r>
            <a:r>
              <a:rPr lang="zh-CN" altLang="en-US" sz="2000" b="1" dirty="0" smtClean="0">
                <a:solidFill>
                  <a:prstClr val="black"/>
                </a:solidFill>
                <a:latin typeface="Calibri" panose="020F0502020204030204" pitchFamily="34" charset="0"/>
              </a:rPr>
              <a:t>表示</a:t>
            </a:r>
            <a:r>
              <a:rPr lang="zh-CN" altLang="en-US" sz="2000" b="1" dirty="0">
                <a:solidFill>
                  <a:prstClr val="black"/>
                </a:solidFill>
                <a:latin typeface="Calibri" panose="020F0502020204030204" pitchFamily="34" charset="0"/>
              </a:rPr>
              <a:t>；</a:t>
            </a:r>
            <a:endParaRPr lang="en-US" altLang="zh-CN" sz="2000" b="1" dirty="0" smtClean="0">
              <a:solidFill>
                <a:prstClr val="black"/>
              </a:solidFill>
              <a:latin typeface="Calibri" panose="020F0502020204030204" pitchFamily="34" charset="0"/>
            </a:endParaRPr>
          </a:p>
          <a:p>
            <a:pPr marL="342900" lvl="0" indent="-342900" algn="just" defTabSz="457200">
              <a:spcBef>
                <a:spcPts val="600"/>
              </a:spcBef>
              <a:spcAft>
                <a:spcPts val="600"/>
              </a:spcAft>
              <a:buFont typeface="Arial"/>
              <a:buChar char="•"/>
            </a:pPr>
            <a:r>
              <a:rPr lang="zh-CN" altLang="en-US" sz="2000" b="1" dirty="0" smtClean="0">
                <a:solidFill>
                  <a:prstClr val="black"/>
                </a:solidFill>
                <a:latin typeface="Calibri" panose="020F0502020204030204" pitchFamily="34" charset="0"/>
              </a:rPr>
              <a:t>图</a:t>
            </a:r>
            <a:r>
              <a:rPr lang="zh-CN" altLang="en-US" sz="2000" b="1" dirty="0">
                <a:solidFill>
                  <a:prstClr val="black"/>
                </a:solidFill>
                <a:latin typeface="Calibri" panose="020F0502020204030204" pitchFamily="34" charset="0"/>
              </a:rPr>
              <a:t>的顶点表示小区，顶点之间的边及权值表示对应小区间架设通讯线路时所需的代价，如连通</a:t>
            </a:r>
            <a:r>
              <a:rPr lang="en-US" altLang="zh-CN" sz="2000" b="1" dirty="0">
                <a:solidFill>
                  <a:prstClr val="black"/>
                </a:solidFill>
                <a:latin typeface="Calibri" panose="020F0502020204030204" pitchFamily="34" charset="0"/>
              </a:rPr>
              <a:t>a</a:t>
            </a:r>
            <a:r>
              <a:rPr lang="zh-CN" altLang="en-US" sz="2000" b="1" dirty="0">
                <a:solidFill>
                  <a:prstClr val="black"/>
                </a:solidFill>
                <a:latin typeface="Calibri" panose="020F0502020204030204" pitchFamily="34" charset="0"/>
              </a:rPr>
              <a:t>、</a:t>
            </a:r>
            <a:r>
              <a:rPr lang="en-US" altLang="zh-CN" sz="2000" b="1" dirty="0">
                <a:solidFill>
                  <a:prstClr val="black"/>
                </a:solidFill>
                <a:latin typeface="Calibri" panose="020F0502020204030204" pitchFamily="34" charset="0"/>
              </a:rPr>
              <a:t>b</a:t>
            </a:r>
            <a:r>
              <a:rPr lang="zh-CN" altLang="en-US" sz="2000" b="1" dirty="0">
                <a:solidFill>
                  <a:prstClr val="black"/>
                </a:solidFill>
                <a:latin typeface="Calibri" panose="020F0502020204030204" pitchFamily="34" charset="0"/>
              </a:rPr>
              <a:t>小区的代价是</a:t>
            </a:r>
            <a:r>
              <a:rPr lang="en-US" altLang="zh-CN" sz="2000" b="1" dirty="0">
                <a:solidFill>
                  <a:prstClr val="black"/>
                </a:solidFill>
                <a:latin typeface="Calibri" panose="020F0502020204030204" pitchFamily="34" charset="0"/>
              </a:rPr>
              <a:t>12</a:t>
            </a:r>
            <a:r>
              <a:rPr lang="zh-CN" altLang="en-US" sz="2000" b="1" dirty="0" smtClean="0">
                <a:solidFill>
                  <a:prstClr val="black"/>
                </a:solidFill>
                <a:latin typeface="Calibri" panose="020F0502020204030204" pitchFamily="34" charset="0"/>
              </a:rPr>
              <a:t>万；</a:t>
            </a:r>
            <a:endParaRPr lang="en-US" altLang="zh-CN" sz="2000" b="1" dirty="0" smtClean="0">
              <a:solidFill>
                <a:prstClr val="black"/>
              </a:solidFill>
              <a:latin typeface="Calibri" panose="020F0502020204030204" pitchFamily="34" charset="0"/>
            </a:endParaRPr>
          </a:p>
          <a:p>
            <a:pPr marL="342900" lvl="0" indent="-342900" algn="just" defTabSz="457200">
              <a:spcBef>
                <a:spcPts val="600"/>
              </a:spcBef>
              <a:spcAft>
                <a:spcPts val="600"/>
              </a:spcAft>
              <a:buFont typeface="Arial"/>
              <a:buChar char="•"/>
            </a:pPr>
            <a:r>
              <a:rPr lang="zh-CN" altLang="en-US" sz="2000" b="1" dirty="0" smtClean="0">
                <a:solidFill>
                  <a:prstClr val="black"/>
                </a:solidFill>
                <a:latin typeface="Calibri" panose="020F0502020204030204" pitchFamily="34" charset="0"/>
              </a:rPr>
              <a:t>这个</a:t>
            </a:r>
            <a:r>
              <a:rPr lang="zh-CN" altLang="en-US" sz="2000" b="1" dirty="0">
                <a:solidFill>
                  <a:prstClr val="black"/>
                </a:solidFill>
                <a:latin typeface="Calibri" panose="020F0502020204030204" pitchFamily="34" charset="0"/>
              </a:rPr>
              <a:t>最小代价连通的</a:t>
            </a:r>
            <a:r>
              <a:rPr lang="zh-CN" altLang="en-US" sz="2000" b="1" dirty="0" smtClean="0">
                <a:solidFill>
                  <a:prstClr val="black"/>
                </a:solidFill>
                <a:latin typeface="Calibri" panose="020F0502020204030204" pitchFamily="34" charset="0"/>
              </a:rPr>
              <a:t>问题对应</a:t>
            </a:r>
            <a:r>
              <a:rPr lang="zh-CN" altLang="en-US" sz="2000" b="1" dirty="0">
                <a:solidFill>
                  <a:prstClr val="black"/>
                </a:solidFill>
                <a:latin typeface="Calibri" panose="020F0502020204030204" pitchFamily="34" charset="0"/>
              </a:rPr>
              <a:t>于图的最小生成树的求解</a:t>
            </a:r>
            <a:r>
              <a:rPr lang="zh-CN" altLang="en-US" sz="2000" b="1" dirty="0" smtClean="0">
                <a:solidFill>
                  <a:prstClr val="black"/>
                </a:solidFill>
                <a:latin typeface="Calibri" panose="020F0502020204030204" pitchFamily="34" charset="0"/>
              </a:rPr>
              <a:t>问题；</a:t>
            </a:r>
            <a:endParaRPr lang="en-US" altLang="zh-CN" sz="2000" b="1" dirty="0" smtClean="0">
              <a:solidFill>
                <a:prstClr val="black"/>
              </a:solidFill>
              <a:latin typeface="Calibri" panose="020F0502020204030204" pitchFamily="34" charset="0"/>
            </a:endParaRPr>
          </a:p>
          <a:p>
            <a:pPr marL="342900" lvl="0" indent="-342900" algn="just" defTabSz="457200">
              <a:spcBef>
                <a:spcPts val="600"/>
              </a:spcBef>
              <a:spcAft>
                <a:spcPts val="600"/>
              </a:spcAft>
              <a:buFont typeface="Arial"/>
              <a:buChar char="•"/>
            </a:pPr>
            <a:r>
              <a:rPr lang="zh-CN" altLang="en-US" sz="2000" b="1" dirty="0" smtClean="0">
                <a:solidFill>
                  <a:prstClr val="black"/>
                </a:solidFill>
                <a:latin typeface="Calibri" panose="020F0502020204030204" pitchFamily="34" charset="0"/>
              </a:rPr>
              <a:t>整个</a:t>
            </a:r>
            <a:r>
              <a:rPr lang="zh-CN" altLang="en-US" sz="2000" b="1" dirty="0">
                <a:solidFill>
                  <a:prstClr val="black"/>
                </a:solidFill>
                <a:latin typeface="Calibri" panose="020F0502020204030204" pitchFamily="34" charset="0"/>
              </a:rPr>
              <a:t>问题归结为图的存储表示和最小生成树求解的问题</a:t>
            </a:r>
            <a:r>
              <a:rPr lang="zh-CN" altLang="en-US" sz="2000" b="1" dirty="0" smtClean="0">
                <a:solidFill>
                  <a:prstClr val="black"/>
                </a:solidFill>
                <a:latin typeface="Calibri" panose="020F0502020204030204" pitchFamily="34" charset="0"/>
              </a:rPr>
              <a:t>。</a:t>
            </a:r>
            <a:endParaRPr lang="zh-CN" altLang="en-US" sz="2000" b="1" dirty="0">
              <a:solidFill>
                <a:prstClr val="black"/>
              </a:solidFill>
              <a:latin typeface="Calibri" panose="020F0502020204030204" pitchFamily="34" charset="0"/>
            </a:endParaRPr>
          </a:p>
        </p:txBody>
      </p:sp>
    </p:spTree>
    <p:extLst>
      <p:ext uri="{BB962C8B-B14F-4D97-AF65-F5344CB8AC3E}">
        <p14:creationId xmlns:p14="http://schemas.microsoft.com/office/powerpoint/2010/main" val="211099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3"/>
          <p:cNvSpPr>
            <a:spLocks noChangeArrowheads="1"/>
          </p:cNvSpPr>
          <p:nvPr/>
        </p:nvSpPr>
        <p:spPr bwMode="auto">
          <a:xfrm>
            <a:off x="6468269" y="2516476"/>
            <a:ext cx="1655762" cy="1014677"/>
          </a:xfrm>
          <a:prstGeom prst="rect">
            <a:avLst/>
          </a:prstGeom>
          <a:solidFill>
            <a:schemeClr val="bg1">
              <a:lumMod val="85000"/>
            </a:schemeClr>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defRPr/>
            </a:pPr>
            <a:endParaRPr lang="en-US" altLang="zh-CN" sz="1800" b="0" dirty="0" smtClean="0"/>
          </a:p>
          <a:p>
            <a:pPr algn="ctr">
              <a:defRPr/>
            </a:pPr>
            <a:r>
              <a:rPr lang="zh-CN" altLang="en-US" sz="1800" b="0" dirty="0" smtClean="0"/>
              <a:t>算法实现</a:t>
            </a:r>
            <a:r>
              <a:rPr lang="en-US" altLang="zh-CN" sz="1800" b="0" dirty="0" smtClean="0"/>
              <a:t>/</a:t>
            </a:r>
          </a:p>
          <a:p>
            <a:pPr algn="ctr">
              <a:defRPr/>
            </a:pPr>
            <a:r>
              <a:rPr lang="zh-CN" altLang="en-US" sz="1800" b="0" dirty="0" smtClean="0">
                <a:solidFill>
                  <a:srgbClr val="C00000"/>
                </a:solidFill>
              </a:rPr>
              <a:t>算法分析</a:t>
            </a:r>
            <a:endParaRPr lang="en-US" altLang="zh-CN" sz="1800" b="0" dirty="0" smtClean="0">
              <a:solidFill>
                <a:srgbClr val="C00000"/>
              </a:solidFill>
            </a:endParaRPr>
          </a:p>
        </p:txBody>
      </p:sp>
      <p:sp>
        <p:nvSpPr>
          <p:cNvPr id="15364" name="Rectangle 7"/>
          <p:cNvSpPr>
            <a:spLocks noChangeArrowheads="1"/>
          </p:cNvSpPr>
          <p:nvPr/>
        </p:nvSpPr>
        <p:spPr bwMode="auto">
          <a:xfrm>
            <a:off x="648497" y="1610279"/>
            <a:ext cx="1609725" cy="824583"/>
          </a:xfrm>
          <a:prstGeom prst="rect">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endParaRPr lang="en-US" altLang="zh-CN" sz="1800" b="0" dirty="0"/>
          </a:p>
          <a:p>
            <a:pPr algn="ctr"/>
            <a:r>
              <a:rPr lang="zh-CN" altLang="en-US" sz="1800" b="0" dirty="0"/>
              <a:t>外部</a:t>
            </a:r>
            <a:r>
              <a:rPr lang="zh-CN" altLang="en-US" sz="1800" b="0" dirty="0" smtClean="0"/>
              <a:t>对象</a:t>
            </a:r>
            <a:endParaRPr lang="en-US" altLang="zh-CN" sz="1800" b="0" dirty="0" smtClean="0"/>
          </a:p>
          <a:p>
            <a:pPr algn="ctr"/>
            <a:r>
              <a:rPr lang="zh-CN" altLang="en-US" sz="1800" b="0" dirty="0" smtClean="0">
                <a:solidFill>
                  <a:srgbClr val="FF0000"/>
                </a:solidFill>
              </a:rPr>
              <a:t>（</a:t>
            </a:r>
            <a:r>
              <a:rPr lang="zh-CN" altLang="en-US" sz="1800" b="0" dirty="0">
                <a:solidFill>
                  <a:srgbClr val="FF0000"/>
                </a:solidFill>
              </a:rPr>
              <a:t>小区）</a:t>
            </a:r>
            <a:endParaRPr lang="en-US" altLang="zh-CN" sz="1800" b="0" dirty="0">
              <a:solidFill>
                <a:srgbClr val="FF0000"/>
              </a:solidFill>
            </a:endParaRPr>
          </a:p>
        </p:txBody>
      </p:sp>
      <p:sp>
        <p:nvSpPr>
          <p:cNvPr id="15365" name="Rectangle 8"/>
          <p:cNvSpPr>
            <a:spLocks noChangeArrowheads="1"/>
          </p:cNvSpPr>
          <p:nvPr/>
        </p:nvSpPr>
        <p:spPr bwMode="auto">
          <a:xfrm>
            <a:off x="648497" y="2434860"/>
            <a:ext cx="1609725" cy="1022706"/>
          </a:xfrm>
          <a:prstGeom prst="rect">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r>
              <a:rPr lang="zh-CN" altLang="en-US" sz="1800" b="0" dirty="0"/>
              <a:t>实现</a:t>
            </a:r>
            <a:r>
              <a:rPr lang="zh-CN" altLang="en-US" sz="1800" b="0" dirty="0" smtClean="0"/>
              <a:t>功能</a:t>
            </a:r>
            <a:endParaRPr lang="en-US" altLang="zh-CN" sz="1800" b="0" dirty="0" smtClean="0"/>
          </a:p>
          <a:p>
            <a:pPr algn="ctr"/>
            <a:r>
              <a:rPr lang="zh-CN" altLang="en-US" sz="1800" b="0" dirty="0" smtClean="0">
                <a:solidFill>
                  <a:srgbClr val="FF0000"/>
                </a:solidFill>
              </a:rPr>
              <a:t>（</a:t>
            </a:r>
            <a:r>
              <a:rPr lang="zh-CN" altLang="en-US" sz="1800" b="0" dirty="0">
                <a:solidFill>
                  <a:srgbClr val="FF0000"/>
                </a:solidFill>
              </a:rPr>
              <a:t>最小代价连通）</a:t>
            </a:r>
            <a:endParaRPr lang="en-US" altLang="zh-CN" sz="1800" b="0" dirty="0">
              <a:solidFill>
                <a:srgbClr val="FF0000"/>
              </a:solidFill>
            </a:endParaRPr>
          </a:p>
        </p:txBody>
      </p:sp>
      <p:sp>
        <p:nvSpPr>
          <p:cNvPr id="15366" name="Rectangle 9"/>
          <p:cNvSpPr>
            <a:spLocks noChangeArrowheads="1"/>
          </p:cNvSpPr>
          <p:nvPr/>
        </p:nvSpPr>
        <p:spPr bwMode="auto">
          <a:xfrm>
            <a:off x="3659981" y="1561356"/>
            <a:ext cx="1481138" cy="834761"/>
          </a:xfrm>
          <a:prstGeom prst="rect">
            <a:avLst/>
          </a:prstGeom>
          <a:solidFill>
            <a:schemeClr val="bg1">
              <a:lumMod val="85000"/>
            </a:schemeClr>
          </a:solidFill>
          <a:ln w="25400">
            <a:solidFill>
              <a:srgbClr val="00009A"/>
            </a:solidFill>
            <a:miter lim="800000"/>
          </a:ln>
        </p:spPr>
        <p:txBody>
          <a:bodyPr/>
          <a:lstStyle>
            <a:lvl1pPr>
              <a:lnSpc>
                <a:spcPct val="120000"/>
              </a:lnSpc>
              <a:spcBef>
                <a:spcPct val="20000"/>
              </a:spcBef>
              <a:buFont typeface="Wingdings" panose="05000000000000000000" pitchFamily="2" charset="2"/>
              <a:buChar char="•"/>
              <a:defRPr sz="2400" b="1">
                <a:solidFill>
                  <a:schemeClr val="tx1"/>
                </a:solidFill>
                <a:latin typeface="Times New Roman" panose="02020603050405020304" pitchFamily="18" charset="0"/>
                <a:ea typeface="宋体" panose="02010600030101010101" pitchFamily="2" charset="-122"/>
              </a:defRPr>
            </a:lvl1pPr>
            <a:lvl2pPr marL="742950" indent="-285750">
              <a:lnSpc>
                <a:spcPct val="120000"/>
              </a:lnSpc>
              <a:spcBef>
                <a:spcPct val="20000"/>
              </a:spcBef>
              <a:buChar char="–"/>
              <a:defRPr sz="2400" b="1">
                <a:solidFill>
                  <a:schemeClr val="tx1"/>
                </a:solidFill>
                <a:latin typeface="Times New Roman" panose="02020603050405020304" pitchFamily="18" charset="0"/>
                <a:ea typeface="宋体" panose="02010600030101010101" pitchFamily="2" charset="-122"/>
              </a:defRPr>
            </a:lvl2pPr>
            <a:lvl3pPr marL="11430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3pPr>
            <a:lvl4pPr marL="16002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nSpc>
                <a:spcPct val="120000"/>
              </a:lnSpc>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FontTx/>
              <a:buNone/>
              <a:defRPr/>
            </a:pPr>
            <a:endParaRPr lang="en-US" altLang="zh-CN" sz="1800" b="0" dirty="0" smtClean="0">
              <a:solidFill>
                <a:srgbClr val="0000FF"/>
              </a:solidFill>
            </a:endParaRPr>
          </a:p>
          <a:p>
            <a:pPr algn="ctr">
              <a:lnSpc>
                <a:spcPct val="100000"/>
              </a:lnSpc>
              <a:spcBef>
                <a:spcPct val="0"/>
              </a:spcBef>
              <a:buFontTx/>
              <a:buNone/>
              <a:defRPr/>
            </a:pPr>
            <a:r>
              <a:rPr lang="zh-CN" altLang="en-US" sz="1800" b="0" dirty="0" smtClean="0">
                <a:solidFill>
                  <a:srgbClr val="0000FF"/>
                </a:solidFill>
              </a:rPr>
              <a:t>逻辑结构</a:t>
            </a:r>
            <a:r>
              <a:rPr lang="zh-CN" altLang="en-US" sz="1800" b="0" dirty="0" smtClean="0">
                <a:solidFill>
                  <a:srgbClr val="FF0000"/>
                </a:solidFill>
              </a:rPr>
              <a:t>（带权图）</a:t>
            </a:r>
            <a:endParaRPr lang="en-US" altLang="zh-CN" sz="1800" b="0" dirty="0" smtClean="0">
              <a:solidFill>
                <a:srgbClr val="FF0000"/>
              </a:solidFill>
            </a:endParaRPr>
          </a:p>
        </p:txBody>
      </p:sp>
      <p:sp>
        <p:nvSpPr>
          <p:cNvPr id="15367" name="Rectangle 10"/>
          <p:cNvSpPr>
            <a:spLocks noChangeArrowheads="1"/>
          </p:cNvSpPr>
          <p:nvPr/>
        </p:nvSpPr>
        <p:spPr bwMode="auto">
          <a:xfrm>
            <a:off x="3659981" y="2421226"/>
            <a:ext cx="1481138" cy="1109927"/>
          </a:xfrm>
          <a:prstGeom prst="rect">
            <a:avLst/>
          </a:prstGeom>
          <a:solidFill>
            <a:schemeClr val="bg1">
              <a:lumMod val="85000"/>
            </a:schemeClr>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defRPr/>
            </a:pPr>
            <a:endParaRPr lang="en-US" altLang="zh-CN" sz="1800" b="0" dirty="0" smtClean="0"/>
          </a:p>
          <a:p>
            <a:pPr algn="ctr">
              <a:defRPr/>
            </a:pPr>
            <a:r>
              <a:rPr lang="zh-CN" altLang="en-US" sz="1800" b="0" dirty="0" smtClean="0"/>
              <a:t>基本操作（</a:t>
            </a:r>
            <a:r>
              <a:rPr lang="zh-CN" altLang="en-US" sz="1800" b="0" dirty="0" smtClean="0">
                <a:solidFill>
                  <a:srgbClr val="FF0000"/>
                </a:solidFill>
              </a:rPr>
              <a:t>求解最小生成树）</a:t>
            </a:r>
            <a:endParaRPr lang="en-US" altLang="zh-CN" sz="1800" b="0" dirty="0" smtClean="0">
              <a:solidFill>
                <a:srgbClr val="FF0000"/>
              </a:solidFill>
            </a:endParaRPr>
          </a:p>
        </p:txBody>
      </p:sp>
      <p:sp>
        <p:nvSpPr>
          <p:cNvPr id="15368" name="AutoShape 11"/>
          <p:cNvSpPr>
            <a:spLocks noChangeArrowheads="1"/>
          </p:cNvSpPr>
          <p:nvPr/>
        </p:nvSpPr>
        <p:spPr bwMode="auto">
          <a:xfrm>
            <a:off x="2238419" y="2305877"/>
            <a:ext cx="1317625" cy="257968"/>
          </a:xfrm>
          <a:prstGeom prst="notchedRightArrow">
            <a:avLst>
              <a:gd name="adj1" fmla="val 50000"/>
              <a:gd name="adj2" fmla="val 85976"/>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endParaRPr lang="zh-CN" altLang="en-US" sz="1800" b="0"/>
          </a:p>
        </p:txBody>
      </p:sp>
      <p:sp>
        <p:nvSpPr>
          <p:cNvPr id="15369" name="Rectangle 12"/>
          <p:cNvSpPr>
            <a:spLocks noChangeArrowheads="1"/>
          </p:cNvSpPr>
          <p:nvPr/>
        </p:nvSpPr>
        <p:spPr bwMode="auto">
          <a:xfrm>
            <a:off x="6468269" y="1689655"/>
            <a:ext cx="1655762" cy="859896"/>
          </a:xfrm>
          <a:prstGeom prst="rect">
            <a:avLst/>
          </a:prstGeom>
          <a:solidFill>
            <a:schemeClr val="bg1">
              <a:lumMod val="85000"/>
            </a:schemeClr>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defRPr/>
            </a:pPr>
            <a:r>
              <a:rPr lang="zh-CN" altLang="en-US" sz="1800" b="0" dirty="0" smtClean="0"/>
              <a:t>存储结构</a:t>
            </a:r>
            <a:endParaRPr lang="en-US" altLang="zh-CN" sz="1800" b="0" dirty="0" smtClean="0"/>
          </a:p>
          <a:p>
            <a:pPr algn="ctr">
              <a:defRPr/>
            </a:pPr>
            <a:r>
              <a:rPr lang="zh-CN" altLang="en-US" sz="1800" b="0" dirty="0" smtClean="0">
                <a:solidFill>
                  <a:srgbClr val="FF0000"/>
                </a:solidFill>
              </a:rPr>
              <a:t>（邻接矩阵或邻接表）</a:t>
            </a:r>
            <a:endParaRPr lang="en-US" altLang="zh-CN" sz="1800" b="0" dirty="0" smtClean="0">
              <a:solidFill>
                <a:srgbClr val="FF0000"/>
              </a:solidFill>
            </a:endParaRPr>
          </a:p>
        </p:txBody>
      </p:sp>
      <p:sp>
        <p:nvSpPr>
          <p:cNvPr id="15370" name="AutoShape 14"/>
          <p:cNvSpPr>
            <a:spLocks noChangeArrowheads="1"/>
          </p:cNvSpPr>
          <p:nvPr/>
        </p:nvSpPr>
        <p:spPr bwMode="auto">
          <a:xfrm>
            <a:off x="5141119" y="2299517"/>
            <a:ext cx="1173162" cy="257968"/>
          </a:xfrm>
          <a:prstGeom prst="notchedRightArrow">
            <a:avLst>
              <a:gd name="adj1" fmla="val 50000"/>
              <a:gd name="adj2" fmla="val 76813"/>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endParaRPr lang="zh-CN" altLang="en-US" sz="1800" b="0"/>
          </a:p>
        </p:txBody>
      </p:sp>
      <p:sp>
        <p:nvSpPr>
          <p:cNvPr id="15371" name="Rectangle 18"/>
          <p:cNvSpPr>
            <a:spLocks noChangeArrowheads="1"/>
          </p:cNvSpPr>
          <p:nvPr/>
        </p:nvSpPr>
        <p:spPr bwMode="auto">
          <a:xfrm>
            <a:off x="2258219" y="1866810"/>
            <a:ext cx="1589088" cy="109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r>
              <a:rPr lang="zh-CN" altLang="en-US" sz="1800" b="0" dirty="0">
                <a:solidFill>
                  <a:srgbClr val="FF0066"/>
                </a:solidFill>
              </a:rPr>
              <a:t>数据抽象</a:t>
            </a:r>
            <a:endParaRPr lang="en-US" altLang="zh-CN" sz="1800" b="0" dirty="0">
              <a:solidFill>
                <a:srgbClr val="FF0066"/>
              </a:solidFill>
            </a:endParaRPr>
          </a:p>
          <a:p>
            <a:pPr algn="ctr"/>
            <a:endParaRPr lang="en-US" altLang="zh-CN" sz="1800" b="0" dirty="0" smtClean="0"/>
          </a:p>
          <a:p>
            <a:pPr algn="ctr"/>
            <a:endParaRPr lang="en-US" altLang="zh-CN" sz="1800" b="0" dirty="0"/>
          </a:p>
          <a:p>
            <a:pPr algn="ctr"/>
            <a:r>
              <a:rPr lang="zh-CN" altLang="en-US" sz="1800" b="0" dirty="0">
                <a:solidFill>
                  <a:srgbClr val="FF0066"/>
                </a:solidFill>
              </a:rPr>
              <a:t>问题抽象</a:t>
            </a:r>
            <a:endParaRPr lang="en-US" altLang="zh-CN" sz="1800" b="0" dirty="0">
              <a:solidFill>
                <a:srgbClr val="FF0066"/>
              </a:solidFill>
            </a:endParaRPr>
          </a:p>
        </p:txBody>
      </p:sp>
      <p:sp>
        <p:nvSpPr>
          <p:cNvPr id="15372" name="Rectangle 20"/>
          <p:cNvSpPr>
            <a:spLocks noChangeArrowheads="1"/>
          </p:cNvSpPr>
          <p:nvPr/>
        </p:nvSpPr>
        <p:spPr bwMode="auto">
          <a:xfrm>
            <a:off x="5328087" y="2001862"/>
            <a:ext cx="15652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r>
              <a:rPr lang="zh-CN" altLang="en-US" sz="1800" b="0" dirty="0">
                <a:solidFill>
                  <a:srgbClr val="FF0066"/>
                </a:solidFill>
              </a:rPr>
              <a:t>数据</a:t>
            </a:r>
            <a:r>
              <a:rPr lang="zh-CN" altLang="en-US" sz="1800" b="0" dirty="0" smtClean="0">
                <a:solidFill>
                  <a:srgbClr val="FF0066"/>
                </a:solidFill>
              </a:rPr>
              <a:t>表示</a:t>
            </a:r>
            <a:endParaRPr lang="en-US" altLang="zh-CN" sz="1800" b="0" dirty="0" smtClean="0">
              <a:solidFill>
                <a:srgbClr val="FF0066"/>
              </a:solidFill>
            </a:endParaRPr>
          </a:p>
          <a:p>
            <a:endParaRPr lang="en-US" altLang="zh-CN" sz="1800" b="0" dirty="0">
              <a:solidFill>
                <a:srgbClr val="FF0066"/>
              </a:solidFill>
            </a:endParaRPr>
          </a:p>
          <a:p>
            <a:endParaRPr lang="en-US" altLang="zh-CN" sz="1800" b="0" dirty="0">
              <a:solidFill>
                <a:srgbClr val="FF0066"/>
              </a:solidFill>
            </a:endParaRPr>
          </a:p>
          <a:p>
            <a:r>
              <a:rPr lang="zh-CN" altLang="en-US" sz="1800" b="0" dirty="0">
                <a:solidFill>
                  <a:srgbClr val="FF0066"/>
                </a:solidFill>
              </a:rPr>
              <a:t>算法抽象</a:t>
            </a:r>
            <a:endParaRPr lang="en-US" altLang="zh-CN" sz="1800" b="0" dirty="0">
              <a:solidFill>
                <a:srgbClr val="FF0066"/>
              </a:solidFill>
            </a:endParaRPr>
          </a:p>
        </p:txBody>
      </p:sp>
      <p:sp>
        <p:nvSpPr>
          <p:cNvPr id="15373" name="AutoShape 14"/>
          <p:cNvSpPr>
            <a:spLocks noChangeArrowheads="1"/>
          </p:cNvSpPr>
          <p:nvPr/>
        </p:nvSpPr>
        <p:spPr bwMode="auto">
          <a:xfrm rot="5400000">
            <a:off x="6764083" y="3827664"/>
            <a:ext cx="870458" cy="309563"/>
          </a:xfrm>
          <a:prstGeom prst="notchedRightArrow">
            <a:avLst>
              <a:gd name="adj1" fmla="val 50000"/>
              <a:gd name="adj2" fmla="val 76916"/>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endParaRPr lang="zh-CN" altLang="en-US" sz="1800" b="0"/>
          </a:p>
        </p:txBody>
      </p:sp>
      <p:sp>
        <p:nvSpPr>
          <p:cNvPr id="15374" name="Rectangle 13"/>
          <p:cNvSpPr>
            <a:spLocks noChangeArrowheads="1"/>
          </p:cNvSpPr>
          <p:nvPr/>
        </p:nvSpPr>
        <p:spPr bwMode="auto">
          <a:xfrm>
            <a:off x="6569075" y="4417675"/>
            <a:ext cx="1454150" cy="707761"/>
          </a:xfrm>
          <a:prstGeom prst="rect">
            <a:avLst/>
          </a:prstGeom>
          <a:solidFill>
            <a:srgbClr val="FFFF99"/>
          </a:solidFill>
          <a:ln w="25400">
            <a:solidFill>
              <a:srgbClr val="00009A"/>
            </a:solidFill>
            <a:miter lim="800000"/>
          </a:ln>
        </p:spPr>
        <p:txBody>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pPr algn="ctr"/>
            <a:endParaRPr lang="en-US" altLang="zh-CN" sz="1800" b="0"/>
          </a:p>
          <a:p>
            <a:pPr algn="ctr"/>
            <a:r>
              <a:rPr lang="zh-CN" altLang="en-US" sz="1800" b="0"/>
              <a:t>应用程序</a:t>
            </a:r>
            <a:endParaRPr lang="en-US" altLang="zh-CN" sz="1800" b="0"/>
          </a:p>
        </p:txBody>
      </p:sp>
      <p:sp>
        <p:nvSpPr>
          <p:cNvPr id="15375" name="Rectangle 24"/>
          <p:cNvSpPr>
            <a:spLocks noChangeArrowheads="1"/>
          </p:cNvSpPr>
          <p:nvPr/>
        </p:nvSpPr>
        <p:spPr bwMode="auto">
          <a:xfrm>
            <a:off x="6233118" y="3757602"/>
            <a:ext cx="10223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r>
              <a:rPr lang="zh-CN" altLang="en-US" sz="1800" b="0" dirty="0">
                <a:solidFill>
                  <a:srgbClr val="FF0066"/>
                </a:solidFill>
              </a:rPr>
              <a:t>编程</a:t>
            </a:r>
            <a:endParaRPr lang="en-US" altLang="zh-CN" sz="1800" b="0" dirty="0">
              <a:solidFill>
                <a:srgbClr val="FF0066"/>
              </a:solidFill>
            </a:endParaRPr>
          </a:p>
          <a:p>
            <a:r>
              <a:rPr lang="zh-CN" altLang="en-US" sz="1800" b="0" dirty="0">
                <a:solidFill>
                  <a:srgbClr val="FF0066"/>
                </a:solidFill>
              </a:rPr>
              <a:t>调试</a:t>
            </a:r>
            <a:endParaRPr lang="en-US" altLang="zh-CN" sz="1800" b="0" dirty="0">
              <a:solidFill>
                <a:srgbClr val="FF0066"/>
              </a:solidFill>
            </a:endParaRPr>
          </a:p>
        </p:txBody>
      </p:sp>
      <p:sp>
        <p:nvSpPr>
          <p:cNvPr id="5" name="Rectangle 4"/>
          <p:cNvSpPr/>
          <p:nvPr/>
        </p:nvSpPr>
        <p:spPr bwMode="auto">
          <a:xfrm>
            <a:off x="562771" y="545736"/>
            <a:ext cx="4578351" cy="3389314"/>
          </a:xfrm>
          <a:prstGeom prst="rect">
            <a:avLst/>
          </a:prstGeom>
          <a:noFill/>
          <a:ln w="38100" cap="flat" cmpd="sng" algn="ctr">
            <a:solidFill>
              <a:srgbClr val="008000"/>
            </a:solidFill>
            <a:prstDash val="dash"/>
            <a:round/>
            <a:headEnd type="none" w="med" len="med"/>
            <a:tailEnd type="none" w="med" len="med"/>
          </a:ln>
          <a:effectLst/>
        </p:spPr>
        <p:txBody>
          <a:bodyPr wrap="none"/>
          <a:lstStyle/>
          <a:p>
            <a:pPr>
              <a:defRPr/>
            </a:pPr>
            <a:endParaRPr lang="zh-CN" altLang="en-US">
              <a:solidFill>
                <a:srgbClr val="000000"/>
              </a:solidFill>
              <a:effectLst>
                <a:outerShdw blurRad="38100" dist="38100" dir="2700000" algn="tl">
                  <a:srgbClr val="000000">
                    <a:alpha val="43137"/>
                  </a:srgbClr>
                </a:outerShdw>
              </a:effectLst>
            </a:endParaRPr>
          </a:p>
        </p:txBody>
      </p:sp>
      <p:sp>
        <p:nvSpPr>
          <p:cNvPr id="6" name="TextBox 5"/>
          <p:cNvSpPr txBox="1">
            <a:spLocks noChangeArrowheads="1"/>
          </p:cNvSpPr>
          <p:nvPr/>
        </p:nvSpPr>
        <p:spPr bwMode="auto">
          <a:xfrm>
            <a:off x="696689" y="3547214"/>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r>
              <a:rPr lang="zh-CN" altLang="en-US" sz="1800" dirty="0"/>
              <a:t>与计算机无关</a:t>
            </a:r>
          </a:p>
        </p:txBody>
      </p:sp>
      <p:sp>
        <p:nvSpPr>
          <p:cNvPr id="21" name="Rectangle 20"/>
          <p:cNvSpPr/>
          <p:nvPr/>
        </p:nvSpPr>
        <p:spPr bwMode="auto">
          <a:xfrm>
            <a:off x="3551441" y="337220"/>
            <a:ext cx="4811712" cy="3349494"/>
          </a:xfrm>
          <a:prstGeom prst="rect">
            <a:avLst/>
          </a:prstGeom>
          <a:noFill/>
          <a:ln w="38100" cap="flat" cmpd="sng" algn="ctr">
            <a:solidFill>
              <a:srgbClr val="FF0066"/>
            </a:solidFill>
            <a:prstDash val="dashDot"/>
            <a:round/>
            <a:headEnd type="none" w="med" len="med"/>
            <a:tailEnd type="none" w="med" len="med"/>
          </a:ln>
          <a:effectLst/>
        </p:spPr>
        <p:txBody>
          <a:bodyPr wrap="none"/>
          <a:lstStyle/>
          <a:p>
            <a:pPr>
              <a:defRPr/>
            </a:pPr>
            <a:endParaRPr lang="zh-CN" altLang="en-US">
              <a:solidFill>
                <a:srgbClr val="000000"/>
              </a:solidFill>
              <a:effectLst>
                <a:outerShdw blurRad="38100" dist="38100" dir="2700000" algn="tl">
                  <a:srgbClr val="000000">
                    <a:alpha val="43137"/>
                  </a:srgbClr>
                </a:outerShdw>
              </a:effectLst>
            </a:endParaRPr>
          </a:p>
        </p:txBody>
      </p:sp>
      <p:sp>
        <p:nvSpPr>
          <p:cNvPr id="7" name="TextBox 6"/>
          <p:cNvSpPr txBox="1">
            <a:spLocks noChangeArrowheads="1"/>
          </p:cNvSpPr>
          <p:nvPr/>
        </p:nvSpPr>
        <p:spPr bwMode="auto">
          <a:xfrm>
            <a:off x="6177241" y="391847"/>
            <a:ext cx="15792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b="1">
                <a:solidFill>
                  <a:srgbClr val="0000FF"/>
                </a:solidFill>
                <a:latin typeface="Times New Roman" panose="02020603050405020304" pitchFamily="18" charset="0"/>
                <a:ea typeface="宋体" panose="02010600030101010101" pitchFamily="2" charset="-122"/>
              </a:defRPr>
            </a:lvl1pPr>
            <a:lvl2pPr marL="742950" indent="-285750">
              <a:defRPr kumimoji="1" sz="2800" b="1">
                <a:solidFill>
                  <a:srgbClr val="0000FF"/>
                </a:solidFill>
                <a:latin typeface="Times New Roman" panose="02020603050405020304" pitchFamily="18" charset="0"/>
                <a:ea typeface="宋体" panose="02010600030101010101" pitchFamily="2" charset="-122"/>
              </a:defRPr>
            </a:lvl2pPr>
            <a:lvl3pPr marL="1143000" indent="-228600">
              <a:defRPr kumimoji="1" sz="2800" b="1">
                <a:solidFill>
                  <a:srgbClr val="0000FF"/>
                </a:solidFill>
                <a:latin typeface="Times New Roman" panose="02020603050405020304" pitchFamily="18" charset="0"/>
                <a:ea typeface="宋体" panose="02010600030101010101" pitchFamily="2" charset="-122"/>
              </a:defRPr>
            </a:lvl3pPr>
            <a:lvl4pPr marL="1600200" indent="-228600">
              <a:defRPr kumimoji="1" sz="2800" b="1">
                <a:solidFill>
                  <a:srgbClr val="0000FF"/>
                </a:solidFill>
                <a:latin typeface="Times New Roman" panose="02020603050405020304" pitchFamily="18" charset="0"/>
                <a:ea typeface="宋体" panose="02010600030101010101" pitchFamily="2" charset="-122"/>
              </a:defRPr>
            </a:lvl4pPr>
            <a:lvl5pPr marL="2057400" indent="-228600">
              <a:defRPr kumimoji="1" sz="2800" b="1">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FF"/>
                </a:solidFill>
                <a:latin typeface="Times New Roman" panose="02020603050405020304" pitchFamily="18" charset="0"/>
                <a:ea typeface="宋体" panose="02010600030101010101" pitchFamily="2" charset="-122"/>
              </a:defRPr>
            </a:lvl9pPr>
          </a:lstStyle>
          <a:p>
            <a:r>
              <a:rPr lang="zh-CN" altLang="en-US" sz="1800" dirty="0" smtClean="0">
                <a:solidFill>
                  <a:srgbClr val="FF0000"/>
                </a:solidFill>
              </a:rPr>
              <a:t>数据结构课程</a:t>
            </a:r>
            <a:endParaRPr lang="en-US" altLang="zh-CN" sz="1800" dirty="0" smtClean="0">
              <a:solidFill>
                <a:srgbClr val="FF0000"/>
              </a:solidFill>
            </a:endParaRPr>
          </a:p>
          <a:p>
            <a:r>
              <a:rPr lang="zh-CN" altLang="en-US" sz="1800" dirty="0" smtClean="0">
                <a:solidFill>
                  <a:srgbClr val="FF0000"/>
                </a:solidFill>
              </a:rPr>
              <a:t>研究</a:t>
            </a:r>
            <a:r>
              <a:rPr lang="zh-CN" altLang="en-US" sz="1800" dirty="0">
                <a:solidFill>
                  <a:srgbClr val="FF0000"/>
                </a:solidFill>
              </a:rPr>
              <a:t>内容</a:t>
            </a:r>
          </a:p>
        </p:txBody>
      </p:sp>
      <p:sp>
        <p:nvSpPr>
          <p:cNvPr id="20" name="Oval Callout 1"/>
          <p:cNvSpPr/>
          <p:nvPr/>
        </p:nvSpPr>
        <p:spPr bwMode="auto">
          <a:xfrm>
            <a:off x="3338941" y="3713370"/>
            <a:ext cx="1852613" cy="1381125"/>
          </a:xfrm>
          <a:prstGeom prst="wedgeEllipseCallout">
            <a:avLst>
              <a:gd name="adj1" fmla="val 15743"/>
              <a:gd name="adj2" fmla="val -70380"/>
            </a:avLst>
          </a:prstGeom>
          <a:solidFill>
            <a:schemeClr val="accent1"/>
          </a:solidFill>
          <a:ln w="9525" cap="flat" cmpd="sng" algn="ctr">
            <a:solidFill>
              <a:schemeClr val="tx1"/>
            </a:solidFill>
            <a:prstDash val="solid"/>
            <a:round/>
            <a:headEnd type="none" w="med" len="med"/>
            <a:tailEnd type="none" w="med" len="med"/>
          </a:ln>
          <a:effectLst/>
        </p:spPr>
        <p:txBody>
          <a:bodyPr wrap="none"/>
          <a:lstStyle/>
          <a:p>
            <a:pPr eaLnBrk="1" hangingPunct="1">
              <a:defRPr/>
            </a:pPr>
            <a:r>
              <a:rPr lang="zh-CN" altLang="en-US" dirty="0">
                <a:effectLst>
                  <a:outerShdw blurRad="38100" dist="38100" dir="2700000" algn="tl">
                    <a:srgbClr val="000000">
                      <a:alpha val="43137"/>
                    </a:srgbClr>
                  </a:outerShdw>
                </a:effectLst>
                <a:ea typeface="宋体" panose="02010600030101010101" pitchFamily="2" charset="-122"/>
                <a:hlinkClick r:id="" action="ppaction://noaction"/>
              </a:rPr>
              <a:t>抽象数据</a:t>
            </a:r>
            <a:endParaRPr lang="en-US" altLang="zh-CN" dirty="0">
              <a:effectLst>
                <a:outerShdw blurRad="38100" dist="38100" dir="2700000" algn="tl">
                  <a:srgbClr val="000000">
                    <a:alpha val="43137"/>
                  </a:srgbClr>
                </a:outerShdw>
              </a:effectLst>
              <a:ea typeface="宋体" panose="02010600030101010101" pitchFamily="2" charset="-122"/>
              <a:hlinkClick r:id="" action="ppaction://noaction"/>
            </a:endParaRPr>
          </a:p>
          <a:p>
            <a:pPr eaLnBrk="1" hangingPunct="1">
              <a:defRPr/>
            </a:pPr>
            <a:r>
              <a:rPr lang="zh-CN" altLang="en-US" dirty="0">
                <a:effectLst>
                  <a:outerShdw blurRad="38100" dist="38100" dir="2700000" algn="tl">
                    <a:srgbClr val="000000">
                      <a:alpha val="43137"/>
                    </a:srgbClr>
                  </a:outerShdw>
                </a:effectLst>
                <a:ea typeface="宋体" panose="02010600030101010101" pitchFamily="2" charset="-122"/>
                <a:hlinkClick r:id="" action="ppaction://noaction"/>
              </a:rPr>
              <a:t>类型</a:t>
            </a:r>
            <a:endParaRPr lang="zh-CN" altLang="en-US" dirty="0">
              <a:effectLst>
                <a:outerShdw blurRad="38100" dist="38100" dir="2700000" algn="tl">
                  <a:srgbClr val="000000">
                    <a:alpha val="43137"/>
                  </a:srgbClr>
                </a:outerShdw>
              </a:effectLst>
              <a:ea typeface="宋体" panose="02010600030101010101" pitchFamily="2" charset="-122"/>
            </a:endParaRPr>
          </a:p>
        </p:txBody>
      </p:sp>
    </p:spTree>
    <p:extLst>
      <p:ext uri="{BB962C8B-B14F-4D97-AF65-F5344CB8AC3E}">
        <p14:creationId xmlns:p14="http://schemas.microsoft.com/office/powerpoint/2010/main" val="10994532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3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animBg="1"/>
      <p:bldP spid="15364" grpId="0" animBg="1"/>
      <p:bldP spid="15365" grpId="0" animBg="1"/>
      <p:bldP spid="15366" grpId="0" animBg="1"/>
      <p:bldP spid="15367" grpId="0" animBg="1"/>
      <p:bldP spid="15368" grpId="0" animBg="1"/>
      <p:bldP spid="15369" grpId="0" animBg="1"/>
      <p:bldP spid="15370" grpId="0" animBg="1"/>
      <p:bldP spid="15371" grpId="0"/>
      <p:bldP spid="15372" grpId="0"/>
      <p:bldP spid="15373" grpId="0" animBg="1"/>
      <p:bldP spid="15374" grpId="0" animBg="1"/>
      <p:bldP spid="15375" grpId="0"/>
      <p:bldP spid="5" grpId="0" animBg="1"/>
      <p:bldP spid="6" grpId="0"/>
      <p:bldP spid="21" grpId="0" animBg="1"/>
      <p:bldP spid="7" grpId="0"/>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ChangeArrowheads="1"/>
          </p:cNvSpPr>
          <p:nvPr/>
        </p:nvSpPr>
        <p:spPr bwMode="auto">
          <a:xfrm>
            <a:off x="737575" y="1057011"/>
            <a:ext cx="7272338" cy="3937000"/>
          </a:xfrm>
          <a:prstGeom prst="rect">
            <a:avLst/>
          </a:prstGeom>
          <a:noFill/>
          <a:ln w="9525">
            <a:noFill/>
            <a:miter lim="800000"/>
          </a:ln>
        </p:spPr>
        <p:txBody>
          <a:bodyPr/>
          <a:lstStyle/>
          <a:p>
            <a:pPr eaLnBrk="1" hangingPunct="1">
              <a:lnSpc>
                <a:spcPct val="140000"/>
              </a:lnSpc>
              <a:defRPr/>
            </a:pPr>
            <a:endParaRPr lang="zh-CN" altLang="en-US" sz="3600" dirty="0">
              <a:solidFill>
                <a:schemeClr val="tx1"/>
              </a:solidFill>
              <a:latin typeface="隶书" pitchFamily="49" charset="-122"/>
              <a:ea typeface="隶书" pitchFamily="49" charset="-122"/>
            </a:endParaRPr>
          </a:p>
        </p:txBody>
      </p:sp>
      <p:sp>
        <p:nvSpPr>
          <p:cNvPr id="2" name="标题 1"/>
          <p:cNvSpPr>
            <a:spLocks noGrp="1"/>
          </p:cNvSpPr>
          <p:nvPr>
            <p:ph type="title"/>
          </p:nvPr>
        </p:nvSpPr>
        <p:spPr/>
        <p:txBody>
          <a:bodyPr>
            <a:normAutofit fontScale="90000"/>
          </a:bodyPr>
          <a:lstStyle/>
          <a:p>
            <a:r>
              <a:rPr lang="zh-CN" altLang="en-US" dirty="0"/>
              <a:t>程序设计的实质</a:t>
            </a:r>
          </a:p>
        </p:txBody>
      </p:sp>
      <p:sp>
        <p:nvSpPr>
          <p:cNvPr id="3" name="文本占位符 2"/>
          <p:cNvSpPr>
            <a:spLocks noGrp="1"/>
          </p:cNvSpPr>
          <p:nvPr>
            <p:ph type="body" sz="quarter" idx="10"/>
          </p:nvPr>
        </p:nvSpPr>
        <p:spPr/>
        <p:txBody>
          <a:bodyPr/>
          <a:lstStyle/>
          <a:p>
            <a:r>
              <a:rPr lang="zh-CN" altLang="en-US" dirty="0" smtClean="0"/>
              <a:t>在于</a:t>
            </a:r>
            <a:r>
              <a:rPr lang="zh-CN" altLang="en-US" dirty="0"/>
              <a:t>解决两个主要问题</a:t>
            </a:r>
            <a:r>
              <a:rPr lang="zh-CN" altLang="en-US" dirty="0" smtClean="0"/>
              <a:t>：</a:t>
            </a:r>
            <a:endParaRPr lang="en-US" altLang="zh-CN" dirty="0" smtClean="0"/>
          </a:p>
          <a:p>
            <a:pPr lvl="1"/>
            <a:r>
              <a:rPr lang="zh-CN" altLang="en-US" dirty="0" smtClean="0"/>
              <a:t>根据</a:t>
            </a:r>
            <a:r>
              <a:rPr lang="zh-CN" altLang="en-US" dirty="0"/>
              <a:t>实际问题选择一种好的数据结构</a:t>
            </a:r>
            <a:r>
              <a:rPr lang="zh-CN" altLang="en-US" dirty="0" smtClean="0"/>
              <a:t>；</a:t>
            </a:r>
            <a:endParaRPr lang="en-US" altLang="zh-CN" dirty="0" smtClean="0"/>
          </a:p>
          <a:p>
            <a:pPr lvl="1"/>
            <a:r>
              <a:rPr lang="zh-CN" altLang="en-US" dirty="0" smtClean="0"/>
              <a:t>设计</a:t>
            </a:r>
            <a:r>
              <a:rPr lang="zh-CN" altLang="en-US" dirty="0"/>
              <a:t>一个好的算法</a:t>
            </a:r>
            <a:r>
              <a:rPr lang="zh-CN" altLang="en-US" dirty="0" smtClean="0"/>
              <a:t>，好的</a:t>
            </a:r>
            <a:r>
              <a:rPr lang="zh-CN" altLang="en-US" dirty="0">
                <a:solidFill>
                  <a:srgbClr val="FF0000"/>
                </a:solidFill>
              </a:rPr>
              <a:t>算法</a:t>
            </a:r>
            <a:r>
              <a:rPr lang="zh-CN" altLang="en-US" dirty="0"/>
              <a:t>在很大程度上</a:t>
            </a:r>
            <a:r>
              <a:rPr lang="zh-CN" altLang="en-US" dirty="0">
                <a:solidFill>
                  <a:srgbClr val="FF0000"/>
                </a:solidFill>
              </a:rPr>
              <a:t>取决于</a:t>
            </a:r>
            <a:r>
              <a:rPr lang="zh-CN" altLang="en-US" dirty="0"/>
              <a:t>描述实际问题的</a:t>
            </a:r>
            <a:r>
              <a:rPr lang="zh-CN" altLang="en-US" dirty="0">
                <a:solidFill>
                  <a:srgbClr val="FF0000"/>
                </a:solidFill>
              </a:rPr>
              <a:t>数据结构</a:t>
            </a:r>
            <a:r>
              <a:rPr lang="zh-CN" altLang="en-US" dirty="0" smtClean="0"/>
              <a:t>。</a:t>
            </a:r>
            <a:endParaRPr lang="en-US" altLang="zh-CN" dirty="0" smtClean="0"/>
          </a:p>
          <a:p>
            <a:pPr>
              <a:spcBef>
                <a:spcPct val="0"/>
              </a:spcBef>
            </a:pPr>
            <a:r>
              <a:rPr lang="en-US" altLang="zh-CN" dirty="0" smtClean="0">
                <a:ea typeface="楷体_GB2312" pitchFamily="49" charset="-122"/>
              </a:rPr>
              <a:t>Programs </a:t>
            </a:r>
            <a:r>
              <a:rPr lang="en-US" altLang="zh-CN" dirty="0">
                <a:ea typeface="楷体_GB2312" pitchFamily="49" charset="-122"/>
              </a:rPr>
              <a:t>=Algorithm+ Data </a:t>
            </a:r>
            <a:r>
              <a:rPr lang="en-US" altLang="zh-CN" dirty="0" smtClean="0">
                <a:ea typeface="楷体_GB2312" pitchFamily="49" charset="-122"/>
              </a:rPr>
              <a:t>Structures</a:t>
            </a:r>
          </a:p>
          <a:p>
            <a:pPr marL="0" indent="0">
              <a:spcBef>
                <a:spcPct val="0"/>
              </a:spcBef>
              <a:buNone/>
            </a:pPr>
            <a:r>
              <a:rPr lang="zh-CN" altLang="en-US" dirty="0" smtClean="0"/>
              <a:t>      （程序</a:t>
            </a:r>
            <a:r>
              <a:rPr lang="en-US" altLang="zh-CN" dirty="0" smtClean="0"/>
              <a:t>=</a:t>
            </a:r>
            <a:r>
              <a:rPr lang="zh-CN" altLang="en-US" dirty="0"/>
              <a:t>算  </a:t>
            </a:r>
            <a:r>
              <a:rPr lang="zh-CN" altLang="en-US" dirty="0" smtClean="0"/>
              <a:t>法</a:t>
            </a:r>
            <a:r>
              <a:rPr lang="en-US" altLang="zh-CN" dirty="0"/>
              <a:t>+</a:t>
            </a:r>
            <a:r>
              <a:rPr lang="zh-CN" altLang="en-US" dirty="0" smtClean="0"/>
              <a:t>数 </a:t>
            </a:r>
            <a:r>
              <a:rPr lang="zh-CN" altLang="en-US" dirty="0"/>
              <a:t>据 结 构  </a:t>
            </a:r>
            <a:r>
              <a:rPr lang="zh-CN" altLang="en-US" dirty="0" smtClean="0"/>
              <a:t>）</a:t>
            </a:r>
            <a:endParaRPr lang="en-US" altLang="zh-CN" dirty="0"/>
          </a:p>
          <a:p>
            <a:pPr lvl="1"/>
            <a:r>
              <a:rPr lang="en-US" altLang="zh-CN" b="0" dirty="0">
                <a:solidFill>
                  <a:srgbClr val="000066"/>
                </a:solidFill>
                <a:ea typeface="楷体_GB2312" pitchFamily="49" charset="-122"/>
              </a:rPr>
              <a:t>	</a:t>
            </a:r>
            <a:r>
              <a:rPr lang="zh-CN" altLang="en-US" dirty="0" smtClean="0">
                <a:solidFill>
                  <a:srgbClr val="FF0000"/>
                </a:solidFill>
              </a:rPr>
              <a:t>数据结构</a:t>
            </a:r>
            <a:r>
              <a:rPr lang="zh-CN" altLang="en-US" dirty="0"/>
              <a:t>：</a:t>
            </a:r>
            <a:r>
              <a:rPr lang="zh-CN" altLang="en-US" dirty="0" smtClean="0"/>
              <a:t>问题</a:t>
            </a:r>
            <a:r>
              <a:rPr lang="zh-CN" altLang="en-US" dirty="0"/>
              <a:t>的数学模型，它反映</a:t>
            </a:r>
            <a:r>
              <a:rPr lang="zh-CN" altLang="en-US" dirty="0" smtClean="0"/>
              <a:t>数据元素之间</a:t>
            </a:r>
            <a:r>
              <a:rPr lang="zh-CN" altLang="en-US" dirty="0"/>
              <a:t>关系。</a:t>
            </a:r>
            <a:endParaRPr lang="en-US" altLang="zh-CN" dirty="0"/>
          </a:p>
          <a:p>
            <a:pPr lvl="1"/>
            <a:r>
              <a:rPr lang="en-US" altLang="zh-CN" dirty="0"/>
              <a:t>	</a:t>
            </a:r>
            <a:r>
              <a:rPr lang="zh-CN" altLang="en-US" dirty="0">
                <a:solidFill>
                  <a:srgbClr val="FF0000"/>
                </a:solidFill>
              </a:rPr>
              <a:t>算    </a:t>
            </a:r>
            <a:r>
              <a:rPr lang="zh-CN" altLang="en-US" dirty="0" smtClean="0">
                <a:solidFill>
                  <a:srgbClr val="FF0000"/>
                </a:solidFill>
              </a:rPr>
              <a:t>法</a:t>
            </a:r>
            <a:r>
              <a:rPr lang="zh-CN" altLang="en-US" dirty="0"/>
              <a:t>：</a:t>
            </a:r>
            <a:r>
              <a:rPr lang="zh-CN" altLang="en-US" dirty="0" smtClean="0"/>
              <a:t>处理</a:t>
            </a:r>
            <a:r>
              <a:rPr lang="zh-CN" altLang="en-US" dirty="0"/>
              <a:t>问题的策略</a:t>
            </a:r>
          </a:p>
          <a:p>
            <a:pPr>
              <a:spcBef>
                <a:spcPct val="0"/>
              </a:spcBef>
              <a:buNone/>
            </a:pPr>
            <a:endParaRPr lang="zh-CN" altLang="en-US" b="0" dirty="0">
              <a:latin typeface="楷体_GB2312" pitchFamily="49" charset="-122"/>
              <a:ea typeface="楷体_GB2312" pitchFamily="49" charset="-122"/>
            </a:endParaRPr>
          </a:p>
          <a:p>
            <a:pPr>
              <a:spcBef>
                <a:spcPct val="0"/>
              </a:spcBef>
              <a:buNone/>
            </a:pPr>
            <a:endParaRPr lang="zh-CN" altLang="en-US" b="0" dirty="0">
              <a:solidFill>
                <a:srgbClr val="000066"/>
              </a:solidFill>
              <a:ea typeface="楷体_GB2312" pitchFamily="49" charset="-122"/>
            </a:endParaRPr>
          </a:p>
          <a:p>
            <a:endParaRPr lang="zh-CN" altLang="en-US" dirty="0"/>
          </a:p>
        </p:txBody>
      </p:sp>
    </p:spTree>
    <p:extLst>
      <p:ext uri="{BB962C8B-B14F-4D97-AF65-F5344CB8AC3E}">
        <p14:creationId xmlns:p14="http://schemas.microsoft.com/office/powerpoint/2010/main" val="2761328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程序设计的</a:t>
            </a:r>
            <a:r>
              <a:rPr lang="zh-CN" altLang="en-US" dirty="0"/>
              <a:t>主要</a:t>
            </a:r>
            <a:r>
              <a:rPr lang="zh-CN" altLang="en-US" dirty="0" smtClean="0"/>
              <a:t>步骤</a:t>
            </a:r>
            <a:endParaRPr lang="zh-CN" altLang="en-US" dirty="0"/>
          </a:p>
        </p:txBody>
      </p:sp>
      <p:sp>
        <p:nvSpPr>
          <p:cNvPr id="3" name="文本占位符 2"/>
          <p:cNvSpPr>
            <a:spLocks noGrp="1"/>
          </p:cNvSpPr>
          <p:nvPr>
            <p:ph type="body" sz="quarter" idx="10"/>
          </p:nvPr>
        </p:nvSpPr>
        <p:spPr/>
        <p:txBody>
          <a:bodyPr/>
          <a:lstStyle/>
          <a:p>
            <a:r>
              <a:rPr lang="en-US" altLang="zh-CN" dirty="0" smtClean="0"/>
              <a:t>1</a:t>
            </a:r>
            <a:r>
              <a:rPr lang="en-US" altLang="zh-CN" dirty="0"/>
              <a:t>.</a:t>
            </a:r>
            <a:r>
              <a:rPr lang="zh-CN" altLang="en-US" dirty="0"/>
              <a:t>确定求解问题的</a:t>
            </a:r>
            <a:r>
              <a:rPr lang="zh-CN" altLang="en-US" dirty="0" smtClean="0"/>
              <a:t>数学模型 （逻辑结构</a:t>
            </a:r>
            <a:r>
              <a:rPr lang="zh-CN" altLang="en-US" dirty="0"/>
              <a:t>）</a:t>
            </a:r>
            <a:r>
              <a:rPr lang="zh-CN" altLang="en-US" dirty="0" smtClean="0"/>
              <a:t>；</a:t>
            </a:r>
            <a:endParaRPr lang="en-US" altLang="zh-CN" dirty="0" smtClean="0"/>
          </a:p>
          <a:p>
            <a:r>
              <a:rPr lang="en-US" altLang="zh-CN" dirty="0" smtClean="0"/>
              <a:t>2</a:t>
            </a:r>
            <a:r>
              <a:rPr lang="en-US" altLang="zh-CN" dirty="0"/>
              <a:t>.</a:t>
            </a:r>
            <a:r>
              <a:rPr lang="zh-CN" altLang="en-US" dirty="0"/>
              <a:t>确定存储结构；</a:t>
            </a:r>
          </a:p>
          <a:p>
            <a:r>
              <a:rPr lang="en-US" altLang="zh-CN" dirty="0" smtClean="0"/>
              <a:t>3</a:t>
            </a:r>
            <a:r>
              <a:rPr lang="en-US" altLang="zh-CN" dirty="0"/>
              <a:t>.</a:t>
            </a:r>
            <a:r>
              <a:rPr lang="zh-CN" altLang="en-US" dirty="0"/>
              <a:t>设计算法；</a:t>
            </a:r>
          </a:p>
          <a:p>
            <a:r>
              <a:rPr lang="en-US" altLang="zh-CN" dirty="0" smtClean="0"/>
              <a:t>4.</a:t>
            </a:r>
            <a:r>
              <a:rPr lang="zh-CN" altLang="en-US" dirty="0"/>
              <a:t>性能分析与</a:t>
            </a:r>
            <a:r>
              <a:rPr lang="zh-CN" altLang="en-US" dirty="0" smtClean="0"/>
              <a:t>改进；</a:t>
            </a:r>
            <a:endParaRPr lang="zh-CN" altLang="en-US" dirty="0"/>
          </a:p>
          <a:p>
            <a:r>
              <a:rPr lang="en-US" altLang="zh-CN" dirty="0" smtClean="0"/>
              <a:t>5.</a:t>
            </a:r>
            <a:r>
              <a:rPr lang="zh-CN" altLang="en-US" dirty="0" smtClean="0"/>
              <a:t>编程、调试、测试</a:t>
            </a:r>
            <a:endParaRPr lang="en-US" altLang="zh-CN" dirty="0" smtClean="0"/>
          </a:p>
          <a:p>
            <a:endParaRPr lang="zh-CN" altLang="en-US" dirty="0"/>
          </a:p>
        </p:txBody>
      </p:sp>
    </p:spTree>
    <p:extLst>
      <p:ext uri="{BB962C8B-B14F-4D97-AF65-F5344CB8AC3E}">
        <p14:creationId xmlns:p14="http://schemas.microsoft.com/office/powerpoint/2010/main" val="16494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43608" y="193204"/>
            <a:ext cx="7676104" cy="540314"/>
          </a:xfrm>
        </p:spPr>
        <p:txBody>
          <a:bodyPr>
            <a:normAutofit fontScale="90000"/>
          </a:bodyPr>
          <a:lstStyle/>
          <a:p>
            <a:r>
              <a:rPr lang="zh-CN" altLang="en-US" dirty="0" smtClean="0"/>
              <a:t>课程内容</a:t>
            </a:r>
            <a:endParaRPr lang="zh-CN" altLang="en-US" dirty="0"/>
          </a:p>
        </p:txBody>
      </p:sp>
      <p:graphicFrame>
        <p:nvGraphicFramePr>
          <p:cNvPr id="4" name="Group 30"/>
          <p:cNvGraphicFramePr>
            <a:graphicFrameLocks noGrp="1"/>
          </p:cNvGraphicFramePr>
          <p:nvPr>
            <p:extLst>
              <p:ext uri="{D42A27DB-BD31-4B8C-83A1-F6EECF244321}">
                <p14:modId xmlns:p14="http://schemas.microsoft.com/office/powerpoint/2010/main" val="1494003016"/>
              </p:ext>
            </p:extLst>
          </p:nvPr>
        </p:nvGraphicFramePr>
        <p:xfrm>
          <a:off x="388836" y="1273324"/>
          <a:ext cx="5076564" cy="3342817"/>
        </p:xfrm>
        <a:graphic>
          <a:graphicData uri="http://schemas.openxmlformats.org/drawingml/2006/table">
            <a:tbl>
              <a:tblPr/>
              <a:tblGrid>
                <a:gridCol w="1440160"/>
                <a:gridCol w="1872208"/>
                <a:gridCol w="1764196"/>
              </a:tblGrid>
              <a:tr h="660577">
                <a:tc>
                  <a:txBody>
                    <a:bodyPr/>
                    <a:lstStyle>
                      <a:lvl1pPr indent="600075"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600075" algn="just"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000000"/>
                          </a:solidFill>
                          <a:effectLst/>
                          <a:latin typeface="楷体_GB2312" pitchFamily="49" charset="-122"/>
                          <a:ea typeface="楷体_GB2312" pitchFamily="49" charset="-122"/>
                          <a:cs typeface="Times New Roman" panose="02020603050405020304" pitchFamily="18" charset="0"/>
                        </a:rPr>
                        <a:t>方面</a:t>
                      </a:r>
                      <a:endParaRPr kumimoji="0" lang="zh-CN" altLang="en-US" sz="2200" b="1" i="0" u="none" strike="noStrike" cap="none" normalizeH="0" baseline="0" dirty="0" smtClean="0">
                        <a:ln>
                          <a:noFill/>
                        </a:ln>
                        <a:solidFill>
                          <a:schemeClr val="tx1"/>
                        </a:solidFill>
                        <a:effectLst/>
                        <a:latin typeface="楷体_GB2312" pitchFamily="49" charset="-122"/>
                        <a:ea typeface="楷体_GB2312" pitchFamily="49" charset="-122"/>
                        <a:cs typeface="Times New Roman" panose="02020603050405020304" pitchFamily="18" charset="0"/>
                      </a:endParaRPr>
                    </a:p>
                    <a:p>
                      <a:pPr marL="0" marR="0" lvl="0" indent="600075" algn="just"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000000"/>
                          </a:solidFill>
                          <a:effectLst/>
                          <a:latin typeface="楷体_GB2312" pitchFamily="49" charset="-122"/>
                          <a:ea typeface="楷体_GB2312" pitchFamily="49" charset="-122"/>
                          <a:cs typeface="Times New Roman" panose="02020603050405020304" pitchFamily="18" charset="0"/>
                        </a:rPr>
                        <a:t>过程</a:t>
                      </a:r>
                      <a:endParaRPr kumimoji="0" lang="zh-CN" altLang="en-US" sz="2200" b="1" i="0" u="none" strike="noStrike" cap="none" normalizeH="0" baseline="0" dirty="0" smtClean="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000000"/>
                          </a:solidFill>
                          <a:effectLst/>
                          <a:latin typeface="楷体_GB2312" pitchFamily="49" charset="-122"/>
                          <a:ea typeface="楷体_GB2312" pitchFamily="49" charset="-122"/>
                          <a:cs typeface="Times New Roman" panose="02020603050405020304" pitchFamily="18" charset="0"/>
                        </a:rPr>
                        <a:t>数据</a:t>
                      </a: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表示</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000000"/>
                          </a:solidFill>
                          <a:effectLst/>
                          <a:latin typeface="楷体_GB2312" pitchFamily="49" charset="-122"/>
                          <a:ea typeface="楷体_GB2312" pitchFamily="49" charset="-122"/>
                          <a:cs typeface="Times New Roman" panose="02020603050405020304" pitchFamily="18" charset="0"/>
                        </a:rPr>
                        <a:t>数据</a:t>
                      </a: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处理</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88">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FF0000"/>
                          </a:solidFill>
                          <a:effectLst/>
                          <a:latin typeface="楷体_GB2312" pitchFamily="49" charset="-122"/>
                          <a:ea typeface="楷体_GB2312" pitchFamily="49" charset="-122"/>
                          <a:cs typeface="Times New Roman" panose="02020603050405020304" pitchFamily="18" charset="0"/>
                        </a:rPr>
                        <a:t>抽象</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000000"/>
                          </a:solidFill>
                          <a:effectLst/>
                          <a:latin typeface="楷体_GB2312" pitchFamily="49" charset="-122"/>
                          <a:ea typeface="楷体_GB2312" pitchFamily="49" charset="-122"/>
                          <a:cs typeface="Times New Roman" panose="02020603050405020304" pitchFamily="18" charset="0"/>
                        </a:rPr>
                        <a:t>逻辑结构</a:t>
                      </a:r>
                      <a:endParaRPr kumimoji="0" lang="zh-CN" altLang="en-US" sz="2200" b="1" i="0" u="none" strike="noStrike" cap="none" normalizeH="0" baseline="0" smtClean="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000000"/>
                          </a:solidFill>
                          <a:effectLst/>
                          <a:latin typeface="楷体_GB2312" pitchFamily="49" charset="-122"/>
                          <a:ea typeface="楷体_GB2312" pitchFamily="49" charset="-122"/>
                          <a:cs typeface="Times New Roman" panose="02020603050405020304" pitchFamily="18" charset="0"/>
                        </a:rPr>
                        <a:t>基本运算</a:t>
                      </a:r>
                      <a:endParaRPr kumimoji="0" lang="zh-CN" altLang="en-US" sz="2200" b="1" i="0" u="none" strike="noStrike" cap="none" normalizeH="0" baseline="0" smtClean="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88">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FF0000"/>
                          </a:solidFill>
                          <a:effectLst/>
                          <a:latin typeface="楷体_GB2312" pitchFamily="49" charset="-122"/>
                          <a:ea typeface="楷体_GB2312" pitchFamily="49" charset="-122"/>
                          <a:cs typeface="Times New Roman" panose="02020603050405020304" pitchFamily="18" charset="0"/>
                        </a:rPr>
                        <a:t>实现</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000000"/>
                          </a:solidFill>
                          <a:effectLst/>
                          <a:latin typeface="楷体_GB2312" pitchFamily="49" charset="-122"/>
                          <a:ea typeface="楷体_GB2312" pitchFamily="49" charset="-122"/>
                          <a:cs typeface="Times New Roman" panose="02020603050405020304" pitchFamily="18" charset="0"/>
                        </a:rPr>
                        <a:t>存储结构</a:t>
                      </a:r>
                      <a:endParaRPr kumimoji="0" lang="zh-CN" altLang="en-US" sz="2200" b="1" i="0" u="none" strike="noStrike" cap="none" normalizeH="0" baseline="0" smtClean="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000000"/>
                          </a:solidFill>
                          <a:effectLst/>
                          <a:latin typeface="楷体_GB2312" pitchFamily="49" charset="-122"/>
                          <a:ea typeface="楷体_GB2312" pitchFamily="49" charset="-122"/>
                          <a:cs typeface="Times New Roman" panose="02020603050405020304" pitchFamily="18" charset="0"/>
                        </a:rPr>
                        <a:t>算法</a:t>
                      </a:r>
                      <a:endParaRPr kumimoji="0" lang="zh-CN" altLang="en-US" sz="2200" b="1" i="0" u="none" strike="noStrike" cap="none" normalizeH="0" baseline="0" smtClean="0">
                        <a:ln>
                          <a:noFill/>
                        </a:ln>
                        <a:solidFill>
                          <a:schemeClr val="tx1"/>
                        </a:solidFill>
                        <a:effectLst/>
                        <a:latin typeface="楷体_GB2312" pitchFamily="49" charset="-122"/>
                        <a:ea typeface="楷体_GB2312" pitchFamily="49" charset="-122"/>
                        <a:cs typeface="Times New Roman" panose="02020603050405020304"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0577">
                <a:tc>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rgbClr val="FF0000"/>
                          </a:solidFill>
                          <a:effectLst/>
                          <a:latin typeface="楷体_GB2312" pitchFamily="49" charset="-122"/>
                          <a:ea typeface="楷体_GB2312" pitchFamily="49" charset="-122"/>
                          <a:cs typeface="Times New Roman" panose="02020603050405020304" pitchFamily="18" charset="0"/>
                        </a:rPr>
                        <a:t>评价</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eaLnBrk="0" hangingPunct="0">
                        <a:lnSpc>
                          <a:spcPct val="120000"/>
                        </a:lnSpc>
                        <a:spcBef>
                          <a:spcPct val="20000"/>
                        </a:spcBef>
                        <a:buFont typeface="Wingdings" panose="05000000000000000000" pitchFamily="2" charset="2"/>
                        <a:defRPr sz="2000" b="1">
                          <a:solidFill>
                            <a:schemeClr val="tx1"/>
                          </a:solidFill>
                          <a:latin typeface="Times New Roman" panose="02020603050405020304" pitchFamily="18" charset="0"/>
                          <a:ea typeface="宋体" panose="02010600030101010101" pitchFamily="2" charset="-122"/>
                        </a:defRPr>
                      </a:lvl1pPr>
                      <a:lvl2pPr marL="742950" indent="-285750" algn="l" eaLnBrk="0" hangingPunct="0">
                        <a:lnSpc>
                          <a:spcPct val="120000"/>
                        </a:lnSpc>
                        <a:spcBef>
                          <a:spcPct val="20000"/>
                        </a:spcBef>
                        <a:defRPr sz="2000" b="1">
                          <a:solidFill>
                            <a:schemeClr val="tx1"/>
                          </a:solidFill>
                          <a:latin typeface="Times New Roman" panose="02020603050405020304" pitchFamily="18" charset="0"/>
                          <a:ea typeface="宋体" panose="02010600030101010101" pitchFamily="2" charset="-122"/>
                        </a:defRPr>
                      </a:lvl2pPr>
                      <a:lvl3pPr marL="11430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3pPr>
                      <a:lvl4pPr marL="16002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lnSpc>
                          <a:spcPct val="120000"/>
                        </a:lnSpc>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120000"/>
                        </a:lnSpc>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000000"/>
                          </a:solidFill>
                          <a:effectLst/>
                          <a:latin typeface="楷体_GB2312" pitchFamily="49" charset="-122"/>
                          <a:ea typeface="楷体_GB2312" pitchFamily="49" charset="-122"/>
                          <a:cs typeface="Times New Roman" panose="02020603050405020304" pitchFamily="18" charset="0"/>
                        </a:rPr>
                        <a:t>不同数据结构的比较和</a:t>
                      </a: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算法性能分析</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r>
              <a:tr h="66057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应用</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使用经典数据结构编写程序</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66057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rgbClr val="FF0000"/>
                          </a:solidFill>
                          <a:effectLst/>
                          <a:latin typeface="楷体_GB2312" pitchFamily="49" charset="-122"/>
                          <a:ea typeface="楷体_GB2312" pitchFamily="49" charset="-122"/>
                          <a:cs typeface="Times New Roman" panose="02020603050405020304" pitchFamily="18" charset="0"/>
                        </a:rPr>
                        <a:t>剖析</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chemeClr val="tx1"/>
                          </a:solidFill>
                          <a:effectLst/>
                          <a:latin typeface="楷体_GB2312" pitchFamily="49" charset="-122"/>
                          <a:ea typeface="楷体_GB2312" pitchFamily="49" charset="-122"/>
                          <a:cs typeface="Times New Roman" panose="02020603050405020304" pitchFamily="18" charset="0"/>
                        </a:rPr>
                        <a:t>分析</a:t>
                      </a:r>
                      <a:r>
                        <a:rPr kumimoji="0" lang="en-US" altLang="zh-CN" sz="2200" b="1" i="0" u="none" strike="noStrike" cap="none" normalizeH="0" baseline="0" dirty="0" smtClean="0">
                          <a:ln>
                            <a:noFill/>
                          </a:ln>
                          <a:solidFill>
                            <a:schemeClr val="tx1"/>
                          </a:solidFill>
                          <a:effectLst/>
                          <a:latin typeface="楷体_GB2312" pitchFamily="49" charset="-122"/>
                          <a:ea typeface="楷体_GB2312" pitchFamily="49" charset="-122"/>
                          <a:cs typeface="Times New Roman" panose="02020603050405020304" pitchFamily="18" charset="0"/>
                        </a:rPr>
                        <a:t>Python</a:t>
                      </a: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dirty="0" smtClean="0">
                          <a:ln>
                            <a:noFill/>
                          </a:ln>
                          <a:solidFill>
                            <a:schemeClr val="tx1"/>
                          </a:solidFill>
                          <a:effectLst/>
                          <a:latin typeface="楷体_GB2312" pitchFamily="49" charset="-122"/>
                          <a:ea typeface="楷体_GB2312" pitchFamily="49" charset="-122"/>
                          <a:cs typeface="Times New Roman" panose="02020603050405020304" pitchFamily="18" charset="0"/>
                        </a:rPr>
                        <a:t>的典型数据结构</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sp>
        <p:nvSpPr>
          <p:cNvPr id="5" name="Rectangle 1"/>
          <p:cNvSpPr/>
          <p:nvPr/>
        </p:nvSpPr>
        <p:spPr>
          <a:xfrm>
            <a:off x="5465400" y="3751372"/>
            <a:ext cx="3476195" cy="1200329"/>
          </a:xfrm>
          <a:prstGeom prst="rect">
            <a:avLst/>
          </a:prstGeom>
          <a:solidFill>
            <a:srgbClr val="FFC000"/>
          </a:solidFill>
        </p:spPr>
        <p:txBody>
          <a:bodyPr wrap="square">
            <a:spAutoFit/>
          </a:bodyPr>
          <a:lstStyle/>
          <a:p>
            <a:r>
              <a:rPr lang="en-US" altLang="zh-CN" dirty="0"/>
              <a:t>Asymptotic Time </a:t>
            </a:r>
            <a:r>
              <a:rPr lang="en-US" altLang="zh-CN" dirty="0" smtClean="0"/>
              <a:t>Complexity</a:t>
            </a:r>
          </a:p>
          <a:p>
            <a:r>
              <a:rPr lang="zh-CN" altLang="en-US" b="1" dirty="0" smtClean="0"/>
              <a:t>（</a:t>
            </a:r>
            <a:r>
              <a:rPr lang="zh-CN" altLang="en-US" b="1" dirty="0"/>
              <a:t>时间复杂度）</a:t>
            </a:r>
          </a:p>
          <a:p>
            <a:r>
              <a:rPr lang="en-US" altLang="zh-CN" dirty="0"/>
              <a:t>Asymptotic Space </a:t>
            </a:r>
            <a:r>
              <a:rPr lang="en-US" altLang="zh-CN" dirty="0" smtClean="0"/>
              <a:t>Complexity</a:t>
            </a:r>
          </a:p>
          <a:p>
            <a:r>
              <a:rPr lang="zh-CN" altLang="en-US" b="1" dirty="0" smtClean="0"/>
              <a:t>（</a:t>
            </a:r>
            <a:r>
              <a:rPr lang="zh-CN" altLang="en-US" b="1" dirty="0"/>
              <a:t>空间复杂度）</a:t>
            </a:r>
          </a:p>
        </p:txBody>
      </p:sp>
      <p:pic>
        <p:nvPicPr>
          <p:cNvPr id="6" name="图片 2"/>
          <p:cNvPicPr>
            <a:picLocks noChangeAspect="1"/>
          </p:cNvPicPr>
          <p:nvPr/>
        </p:nvPicPr>
        <p:blipFill>
          <a:blip r:embed="rId2"/>
          <a:srcRect/>
          <a:stretch>
            <a:fillRect/>
          </a:stretch>
        </p:blipFill>
        <p:spPr bwMode="auto">
          <a:xfrm>
            <a:off x="5465400" y="567071"/>
            <a:ext cx="3476195" cy="3184301"/>
          </a:xfrm>
          <a:prstGeom prst="rect">
            <a:avLst/>
          </a:prstGeom>
          <a:noFill/>
          <a:ln w="9525">
            <a:noFill/>
            <a:miter lim="800000"/>
            <a:headEnd/>
            <a:tailEnd/>
          </a:ln>
        </p:spPr>
      </p:pic>
      <p:sp>
        <p:nvSpPr>
          <p:cNvPr id="8" name="下箭头 7"/>
          <p:cNvSpPr/>
          <p:nvPr/>
        </p:nvSpPr>
        <p:spPr>
          <a:xfrm rot="7432250">
            <a:off x="5436082" y="2902305"/>
            <a:ext cx="453053" cy="110877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2793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zh-CN" altLang="en-US" dirty="0"/>
              <a:t>掌握线性表、栈、队列、树、二叉树、图等常见的数据结构的基本概念、特点、存储表示、基本操作的实现及应用；</a:t>
            </a:r>
          </a:p>
          <a:p>
            <a:r>
              <a:rPr lang="zh-CN" altLang="en-US" dirty="0"/>
              <a:t>掌握算法的设计方法，并学会对算法进行性能分析，进而设计出更高效的算法；掌握计算机中最常见的查找、排序等操作的算法原理、实现方法，并分析比较各算法的性能；</a:t>
            </a:r>
          </a:p>
          <a:p>
            <a:r>
              <a:rPr lang="zh-CN" altLang="en-US" dirty="0"/>
              <a:t>采用</a:t>
            </a:r>
            <a:r>
              <a:rPr lang="en-US" altLang="zh-CN" dirty="0"/>
              <a:t>Python</a:t>
            </a:r>
            <a:r>
              <a:rPr lang="zh-CN" altLang="en-US" dirty="0"/>
              <a:t>语言描述和实现各基本数据结构的存储与操作，还将</a:t>
            </a:r>
            <a:r>
              <a:rPr lang="en-US" altLang="zh-CN" dirty="0"/>
              <a:t>Python</a:t>
            </a:r>
            <a:r>
              <a:rPr lang="zh-CN" altLang="en-US" dirty="0"/>
              <a:t>语言的内置数据结构作为基本数据结构的具体案例进行剖析，学生不仅能习得基础理论，同时能对</a:t>
            </a:r>
            <a:r>
              <a:rPr lang="en-US" altLang="zh-CN" dirty="0"/>
              <a:t>Python</a:t>
            </a:r>
            <a:r>
              <a:rPr lang="zh-CN" altLang="en-US" dirty="0"/>
              <a:t>语言的内部实现有更深入的理解，进一步提高了学生的编程能力。</a:t>
            </a:r>
          </a:p>
          <a:p>
            <a:r>
              <a:rPr lang="zh-CN" altLang="en-US" dirty="0"/>
              <a:t>培养、训练学生选用合适的数据结构，编写质量高、风格好的应用程序的能力</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课程学习目标</a:t>
            </a:r>
            <a:endParaRPr lang="zh-CN" altLang="en-US" dirty="0"/>
          </a:p>
        </p:txBody>
      </p:sp>
    </p:spTree>
    <p:extLst>
      <p:ext uri="{BB962C8B-B14F-4D97-AF65-F5344CB8AC3E}">
        <p14:creationId xmlns:p14="http://schemas.microsoft.com/office/powerpoint/2010/main" val="335620777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a:t>
            </a:r>
            <a:r>
              <a:rPr lang="zh-CN" altLang="en-US" dirty="0" smtClean="0"/>
              <a:t>周补充（面向对象部分）</a:t>
            </a:r>
            <a:endParaRPr lang="zh-CN" altLang="en-US" dirty="0"/>
          </a:p>
        </p:txBody>
      </p:sp>
    </p:spTree>
    <p:extLst>
      <p:ext uri="{BB962C8B-B14F-4D97-AF65-F5344CB8AC3E}">
        <p14:creationId xmlns:p14="http://schemas.microsoft.com/office/powerpoint/2010/main" val="68228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数据结构相关概念</a:t>
            </a:r>
            <a:endParaRPr lang="zh-CN" altLang="en-US" dirty="0"/>
          </a:p>
        </p:txBody>
      </p:sp>
    </p:spTree>
    <p:extLst>
      <p:ext uri="{BB962C8B-B14F-4D97-AF65-F5344CB8AC3E}">
        <p14:creationId xmlns:p14="http://schemas.microsoft.com/office/powerpoint/2010/main" val="3222726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smtClean="0"/>
              <a:t>数据类型</a:t>
            </a:r>
            <a:endParaRPr lang="en-US" altLang="zh-CN" dirty="0"/>
          </a:p>
          <a:p>
            <a:r>
              <a:rPr lang="zh-CN" altLang="en-US" dirty="0" smtClean="0"/>
              <a:t>抽象数据类型</a:t>
            </a:r>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概念</a:t>
            </a:r>
            <a:r>
              <a:rPr lang="en-US" altLang="zh-CN" dirty="0" smtClean="0"/>
              <a:t>3</a:t>
            </a:r>
            <a:endParaRPr lang="zh-CN" altLang="en-US" dirty="0"/>
          </a:p>
        </p:txBody>
      </p:sp>
    </p:spTree>
    <p:extLst>
      <p:ext uri="{BB962C8B-B14F-4D97-AF65-F5344CB8AC3E}">
        <p14:creationId xmlns:p14="http://schemas.microsoft.com/office/powerpoint/2010/main" val="147651719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smtClean="0"/>
              <a:t>高级语言中的概念</a:t>
            </a:r>
            <a:endParaRPr lang="en-US" altLang="zh-CN" dirty="0" smtClean="0"/>
          </a:p>
          <a:p>
            <a:r>
              <a:rPr lang="zh-CN" altLang="en-US" dirty="0" smtClean="0"/>
              <a:t>用于区分不同</a:t>
            </a:r>
            <a:r>
              <a:rPr lang="zh-CN" altLang="en-US" dirty="0"/>
              <a:t>性质的数据并对</a:t>
            </a:r>
            <a:r>
              <a:rPr lang="zh-CN" altLang="en-US" dirty="0" smtClean="0"/>
              <a:t>它们做不同操作</a:t>
            </a:r>
            <a:endParaRPr lang="en-US" altLang="zh-CN" dirty="0" smtClean="0"/>
          </a:p>
          <a:p>
            <a:r>
              <a:rPr lang="zh-CN" altLang="en-US" dirty="0" smtClean="0"/>
              <a:t>某种</a:t>
            </a:r>
            <a:r>
              <a:rPr lang="zh-CN" altLang="en-US" dirty="0"/>
              <a:t>特定语言中，确定了对象的数据类型，也就确定了该对象的取值范围、存储方法和可进行的操作</a:t>
            </a:r>
            <a:r>
              <a:rPr lang="zh-CN" altLang="en-US" dirty="0" smtClean="0"/>
              <a:t>。</a:t>
            </a:r>
            <a:endParaRPr lang="en-US" altLang="zh-CN" dirty="0" smtClean="0"/>
          </a:p>
          <a:p>
            <a:r>
              <a:rPr lang="zh-CN" altLang="en-US" dirty="0" smtClean="0"/>
              <a:t>例如</a:t>
            </a:r>
            <a:r>
              <a:rPr lang="en-US" altLang="zh-CN" dirty="0"/>
              <a:t>Python</a:t>
            </a:r>
            <a:r>
              <a:rPr lang="zh-CN" altLang="en-US" dirty="0"/>
              <a:t>语言中的整数数据类型用于存储所有整数，采用变长结构进行存储，可进行的操作有加、减、乘、除、求余数等。</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数据类型</a:t>
            </a:r>
            <a:r>
              <a:rPr lang="zh-CN" altLang="en-US" dirty="0"/>
              <a:t>（</a:t>
            </a:r>
            <a:r>
              <a:rPr lang="en-US" altLang="zh-CN" dirty="0"/>
              <a:t>Data Type</a:t>
            </a:r>
            <a:r>
              <a:rPr lang="zh-CN" altLang="en-US" dirty="0"/>
              <a:t>）</a:t>
            </a:r>
          </a:p>
        </p:txBody>
      </p:sp>
    </p:spTree>
    <p:extLst>
      <p:ext uri="{BB962C8B-B14F-4D97-AF65-F5344CB8AC3E}">
        <p14:creationId xmlns:p14="http://schemas.microsoft.com/office/powerpoint/2010/main" val="30632534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en-US" altLang="zh-CN" dirty="0" smtClean="0"/>
              <a:t>Python</a:t>
            </a:r>
            <a:r>
              <a:rPr lang="zh-CN" altLang="en-US" dirty="0"/>
              <a:t>语言的数据类型包括</a:t>
            </a:r>
            <a:r>
              <a:rPr lang="zh-CN" altLang="en-US" dirty="0">
                <a:solidFill>
                  <a:srgbClr val="FF0000"/>
                </a:solidFill>
              </a:rPr>
              <a:t>内置的数据类型、模块中定义的数据类型和用户自定义的类型</a:t>
            </a:r>
            <a:r>
              <a:rPr lang="zh-CN" altLang="en-US" dirty="0"/>
              <a:t>。内置数据类型包括数值类型、序列类型、集合类型等，数值类型则包括整数、浮点数、复数和布尔类型。</a:t>
            </a:r>
          </a:p>
          <a:p>
            <a:r>
              <a:rPr lang="zh-CN" altLang="en-US" dirty="0"/>
              <a:t>按照对象值是否可分解，数据类型分为</a:t>
            </a:r>
            <a:r>
              <a:rPr lang="zh-CN" altLang="en-US" dirty="0">
                <a:solidFill>
                  <a:srgbClr val="FF0000"/>
                </a:solidFill>
              </a:rPr>
              <a:t>原子类型和结构类型</a:t>
            </a:r>
            <a:r>
              <a:rPr lang="zh-CN" altLang="en-US" dirty="0"/>
              <a:t>。例如：</a:t>
            </a:r>
            <a:r>
              <a:rPr lang="en-US" altLang="zh-CN" dirty="0"/>
              <a:t>Python</a:t>
            </a:r>
            <a:r>
              <a:rPr lang="zh-CN" altLang="en-US" dirty="0"/>
              <a:t>数值对象的值不可再分解，属于原子类型，而序列类型和集合类型的对象包括了多个成分，属于结构类型。</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数据类型（</a:t>
            </a:r>
            <a:r>
              <a:rPr lang="en-US" altLang="zh-CN" dirty="0" smtClean="0"/>
              <a:t>Data </a:t>
            </a:r>
            <a:r>
              <a:rPr lang="en-US" altLang="zh-CN" dirty="0"/>
              <a:t>Type</a:t>
            </a:r>
            <a:r>
              <a:rPr lang="zh-CN" altLang="en-US" dirty="0"/>
              <a:t>）</a:t>
            </a:r>
          </a:p>
        </p:txBody>
      </p:sp>
    </p:spTree>
    <p:extLst>
      <p:ext uri="{BB962C8B-B14F-4D97-AF65-F5344CB8AC3E}">
        <p14:creationId xmlns:p14="http://schemas.microsoft.com/office/powerpoint/2010/main" val="128608068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416" y="956619"/>
            <a:ext cx="7874033" cy="4055893"/>
          </a:xfrm>
        </p:spPr>
        <p:txBody>
          <a:bodyPr/>
          <a:lstStyle/>
          <a:p>
            <a:r>
              <a:rPr lang="zh-CN" altLang="en-US" dirty="0"/>
              <a:t>抽象数据类型是指一个数学模型及定义在该模型上的一组操作，简称</a:t>
            </a:r>
            <a:r>
              <a:rPr lang="en-US" altLang="zh-CN" dirty="0"/>
              <a:t>ADT</a:t>
            </a:r>
            <a:r>
              <a:rPr lang="zh-CN" altLang="en-US" dirty="0"/>
              <a:t>。这个概念允许我们可以定义现实世界中的任何对象，但它去除了数据类型概念中关于具体存储方法的描述，仅包含两个方面：一是对该数学模型本身性质的描述，二是对该模型的基本操作的描述。</a:t>
            </a:r>
          </a:p>
          <a:p>
            <a:r>
              <a:rPr lang="en-US" altLang="zh-CN" dirty="0"/>
              <a:t>ADT</a:t>
            </a:r>
            <a:r>
              <a:rPr lang="zh-CN" altLang="en-US" dirty="0"/>
              <a:t>定义的两个方面对应于数据结构的逻辑结构和对该数据结构的操作，因此可以用</a:t>
            </a:r>
            <a:r>
              <a:rPr lang="en-US" altLang="zh-CN" dirty="0"/>
              <a:t>ADT</a:t>
            </a:r>
            <a:r>
              <a:rPr lang="zh-CN" altLang="en-US" dirty="0"/>
              <a:t>定义来描述数据结构，但注意</a:t>
            </a:r>
            <a:r>
              <a:rPr lang="en-US" altLang="zh-CN" dirty="0"/>
              <a:t>ADT</a:t>
            </a:r>
            <a:r>
              <a:rPr lang="zh-CN" altLang="en-US" dirty="0"/>
              <a:t>定义与计算机内部表示和实现无关，因此此时描述的数据结构也不涉及具体的存储方案。</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抽象数据类型（</a:t>
            </a:r>
            <a:r>
              <a:rPr lang="en-US" altLang="zh-CN" dirty="0" smtClean="0"/>
              <a:t>Abstract Data Type</a:t>
            </a:r>
            <a:r>
              <a:rPr lang="zh-CN" altLang="en-US" dirty="0" smtClean="0"/>
              <a:t>）</a:t>
            </a:r>
            <a:endParaRPr lang="zh-CN" altLang="en-US" dirty="0"/>
          </a:p>
        </p:txBody>
      </p:sp>
    </p:spTree>
    <p:extLst>
      <p:ext uri="{BB962C8B-B14F-4D97-AF65-F5344CB8AC3E}">
        <p14:creationId xmlns:p14="http://schemas.microsoft.com/office/powerpoint/2010/main" val="2934448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在</a:t>
            </a:r>
            <a:r>
              <a:rPr lang="en-US" altLang="zh-CN" dirty="0"/>
              <a:t>C++</a:t>
            </a:r>
            <a:r>
              <a:rPr lang="zh-CN" altLang="en-US" dirty="0"/>
              <a:t>和</a:t>
            </a:r>
            <a:r>
              <a:rPr lang="en-US" altLang="zh-CN" dirty="0"/>
              <a:t>Java</a:t>
            </a:r>
            <a:r>
              <a:rPr lang="zh-CN" altLang="en-US" dirty="0"/>
              <a:t>语言中，可以用抽象类来描述抽象数据类型，然后再设计普通类来实现抽象类完成对它的表示和操作</a:t>
            </a:r>
            <a:r>
              <a:rPr lang="zh-CN" altLang="en-US" dirty="0" smtClean="0"/>
              <a:t>。</a:t>
            </a:r>
            <a:endParaRPr lang="en-US" altLang="zh-CN" dirty="0" smtClean="0"/>
          </a:p>
          <a:p>
            <a:r>
              <a:rPr lang="zh-CN" altLang="en-US" dirty="0" smtClean="0"/>
              <a:t>在</a:t>
            </a:r>
            <a:r>
              <a:rPr lang="en-US" altLang="zh-CN" dirty="0"/>
              <a:t>Python</a:t>
            </a:r>
            <a:r>
              <a:rPr lang="zh-CN" altLang="en-US" dirty="0"/>
              <a:t>语言中，可以通过引入</a:t>
            </a:r>
            <a:r>
              <a:rPr lang="en-US" altLang="zh-CN" dirty="0"/>
              <a:t>ABC</a:t>
            </a:r>
            <a:r>
              <a:rPr lang="zh-CN" altLang="en-US" dirty="0" smtClean="0"/>
              <a:t>模块利用抽象基类来</a:t>
            </a:r>
            <a:r>
              <a:rPr lang="zh-CN" altLang="en-US" dirty="0"/>
              <a:t>描述抽象数据类型，</a:t>
            </a:r>
            <a:r>
              <a:rPr lang="en-US" altLang="zh-CN" dirty="0"/>
              <a:t>ABC</a:t>
            </a:r>
            <a:r>
              <a:rPr lang="zh-CN" altLang="en-US" dirty="0"/>
              <a:t>是</a:t>
            </a:r>
            <a:r>
              <a:rPr lang="en-US" altLang="zh-CN" dirty="0"/>
              <a:t>Abstract Base Class</a:t>
            </a:r>
            <a:r>
              <a:rPr lang="zh-CN" altLang="en-US" dirty="0"/>
              <a:t>的缩写</a:t>
            </a:r>
            <a:r>
              <a:rPr lang="zh-CN" altLang="en-US" dirty="0" smtClean="0"/>
              <a:t>。</a:t>
            </a:r>
            <a:endParaRPr lang="zh-CN" altLang="en-US" dirty="0"/>
          </a:p>
        </p:txBody>
      </p:sp>
      <p:sp>
        <p:nvSpPr>
          <p:cNvPr id="4" name="标题 2"/>
          <p:cNvSpPr>
            <a:spLocks noGrp="1"/>
          </p:cNvSpPr>
          <p:nvPr>
            <p:ph type="title"/>
          </p:nvPr>
        </p:nvSpPr>
        <p:spPr/>
        <p:txBody>
          <a:bodyPr>
            <a:normAutofit fontScale="90000"/>
          </a:bodyPr>
          <a:lstStyle/>
          <a:p>
            <a:r>
              <a:rPr lang="zh-CN" altLang="en-US" dirty="0" smtClean="0"/>
              <a:t>抽象数据类型（</a:t>
            </a:r>
            <a:r>
              <a:rPr lang="en-US" altLang="zh-CN" dirty="0" smtClean="0"/>
              <a:t>Abstract Data Type</a:t>
            </a:r>
            <a:r>
              <a:rPr lang="zh-CN" altLang="en-US" dirty="0" smtClean="0"/>
              <a:t>）</a:t>
            </a:r>
            <a:endParaRPr lang="zh-CN" altLang="en-US" dirty="0"/>
          </a:p>
        </p:txBody>
      </p:sp>
    </p:spTree>
    <p:extLst>
      <p:ext uri="{BB962C8B-B14F-4D97-AF65-F5344CB8AC3E}">
        <p14:creationId xmlns:p14="http://schemas.microsoft.com/office/powerpoint/2010/main" val="28803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20000"/>
          </a:bodyPr>
          <a:lstStyle/>
          <a:p>
            <a:r>
              <a:rPr lang="zh-CN" altLang="en-US" dirty="0" smtClean="0"/>
              <a:t>利用</a:t>
            </a:r>
            <a:r>
              <a:rPr lang="en-US" altLang="zh-CN" dirty="0"/>
              <a:t>ABC</a:t>
            </a:r>
            <a:r>
              <a:rPr lang="zh-CN" altLang="en-US" dirty="0"/>
              <a:t>模块定义一</a:t>
            </a:r>
            <a:r>
              <a:rPr lang="zh-CN" altLang="en-US" dirty="0" smtClean="0"/>
              <a:t>个抽象基类</a:t>
            </a:r>
            <a:r>
              <a:rPr lang="en-US" altLang="zh-CN" dirty="0" err="1" smtClean="0"/>
              <a:t>AbsrtactContainer</a:t>
            </a:r>
            <a:r>
              <a:rPr lang="zh-CN" altLang="en-US" dirty="0" smtClean="0"/>
              <a:t>来表示</a:t>
            </a:r>
            <a:r>
              <a:rPr lang="zh-CN" altLang="en-US" dirty="0" smtClean="0">
                <a:solidFill>
                  <a:srgbClr val="FF0000"/>
                </a:solidFill>
              </a:rPr>
              <a:t>抽象数据类型“容器”</a:t>
            </a:r>
            <a:r>
              <a:rPr lang="zh-CN" altLang="en-US" dirty="0" smtClean="0"/>
              <a:t>。</a:t>
            </a:r>
            <a:endParaRPr lang="zh-CN" altLang="en-US" dirty="0"/>
          </a:p>
          <a:p>
            <a:r>
              <a:rPr lang="zh-CN" altLang="en-US" dirty="0" smtClean="0"/>
              <a:t>一个容器类型的</a:t>
            </a:r>
            <a:r>
              <a:rPr lang="zh-CN" altLang="en-US" dirty="0"/>
              <a:t>对象可以容纳多个元素，并且具有</a:t>
            </a:r>
            <a:r>
              <a:rPr lang="zh-CN" altLang="en-US" dirty="0" smtClean="0"/>
              <a:t>以下操作：</a:t>
            </a:r>
            <a:endParaRPr lang="en-US" altLang="zh-CN" dirty="0" smtClean="0"/>
          </a:p>
          <a:p>
            <a:pPr lvl="1"/>
            <a:r>
              <a:rPr lang="zh-CN" altLang="en-US" dirty="0" smtClean="0"/>
              <a:t>返回</a:t>
            </a:r>
            <a:r>
              <a:rPr lang="zh-CN" altLang="en-US" dirty="0"/>
              <a:t>容器中元素个数；</a:t>
            </a:r>
          </a:p>
          <a:p>
            <a:pPr lvl="1"/>
            <a:r>
              <a:rPr lang="zh-CN" altLang="en-US" dirty="0"/>
              <a:t>判断容器是否为空；</a:t>
            </a:r>
          </a:p>
          <a:p>
            <a:pPr lvl="1"/>
            <a:r>
              <a:rPr lang="zh-CN" altLang="en-US" dirty="0"/>
              <a:t>在容器中放入元素</a:t>
            </a:r>
            <a:r>
              <a:rPr lang="en-US" altLang="zh-CN" dirty="0"/>
              <a:t>item</a:t>
            </a:r>
            <a:r>
              <a:rPr lang="zh-CN" altLang="en-US" dirty="0"/>
              <a:t>；</a:t>
            </a:r>
          </a:p>
          <a:p>
            <a:pPr lvl="1"/>
            <a:r>
              <a:rPr lang="zh-CN" altLang="en-US" dirty="0"/>
              <a:t>在容器中删除元素</a:t>
            </a:r>
            <a:r>
              <a:rPr lang="en-US" altLang="zh-CN" dirty="0"/>
              <a:t>item</a:t>
            </a:r>
            <a:r>
              <a:rPr lang="zh-CN" altLang="en-US" dirty="0"/>
              <a:t>；</a:t>
            </a:r>
          </a:p>
          <a:p>
            <a:pPr lvl="1"/>
            <a:r>
              <a:rPr lang="zh-CN" altLang="en-US" dirty="0"/>
              <a:t>判断容器中是否包含元素</a:t>
            </a:r>
            <a:r>
              <a:rPr lang="en-US" altLang="zh-CN" dirty="0"/>
              <a:t>item</a:t>
            </a:r>
            <a:r>
              <a:rPr lang="zh-CN" altLang="en-US" dirty="0"/>
              <a:t>；</a:t>
            </a:r>
          </a:p>
          <a:p>
            <a:pPr lvl="1"/>
            <a:r>
              <a:rPr lang="zh-CN" altLang="en-US" dirty="0"/>
              <a:t>清空容器中的所有元素；</a:t>
            </a:r>
          </a:p>
          <a:p>
            <a:pPr lvl="1"/>
            <a:r>
              <a:rPr lang="zh-CN" altLang="en-US" dirty="0"/>
              <a:t>输出容器中的所有元素；</a:t>
            </a:r>
          </a:p>
          <a:p>
            <a:endParaRPr lang="zh-CN" altLang="en-US" dirty="0"/>
          </a:p>
        </p:txBody>
      </p:sp>
      <p:sp>
        <p:nvSpPr>
          <p:cNvPr id="5" name="标题 2"/>
          <p:cNvSpPr>
            <a:spLocks noGrp="1"/>
          </p:cNvSpPr>
          <p:nvPr>
            <p:ph type="title"/>
          </p:nvPr>
        </p:nvSpPr>
        <p:spPr/>
        <p:txBody>
          <a:bodyPr>
            <a:normAutofit fontScale="90000"/>
          </a:bodyPr>
          <a:lstStyle/>
          <a:p>
            <a:r>
              <a:rPr lang="zh-CN" altLang="en-US" dirty="0"/>
              <a:t>抽象数据类型</a:t>
            </a:r>
            <a:r>
              <a:rPr lang="zh-CN" altLang="en-US" dirty="0" smtClean="0"/>
              <a:t>“容器”的定义</a:t>
            </a:r>
            <a:endParaRPr lang="zh-CN" altLang="en-US" dirty="0"/>
          </a:p>
        </p:txBody>
      </p:sp>
    </p:spTree>
    <p:extLst>
      <p:ext uri="{BB962C8B-B14F-4D97-AF65-F5344CB8AC3E}">
        <p14:creationId xmlns:p14="http://schemas.microsoft.com/office/powerpoint/2010/main" val="31088199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7" y="17469"/>
            <a:ext cx="7760428" cy="5786195"/>
          </a:xfrm>
          <a:prstGeom prst="rect">
            <a:avLst/>
          </a:prstGeom>
        </p:spPr>
        <p:txBody>
          <a:bodyPr wrap="square" lIns="91436" tIns="45718" rIns="91436" bIns="45718">
            <a:spAutoFit/>
          </a:bodyPr>
          <a:lstStyle/>
          <a:p>
            <a:pPr>
              <a:tabLst>
                <a:tab pos="581637" algn="l"/>
                <a:tab pos="1163273" algn="l"/>
                <a:tab pos="1744910" algn="l"/>
                <a:tab pos="2326547" algn="l"/>
                <a:tab pos="2908184" algn="l"/>
                <a:tab pos="3489821" algn="l"/>
                <a:tab pos="4071457" algn="l"/>
                <a:tab pos="4653094" algn="l"/>
                <a:tab pos="5234731" algn="l"/>
                <a:tab pos="5816367" algn="l"/>
                <a:tab pos="6398004" algn="l"/>
                <a:tab pos="6979640" algn="l"/>
                <a:tab pos="7561278" algn="l"/>
                <a:tab pos="8142915" algn="l"/>
                <a:tab pos="8724551" algn="l"/>
                <a:tab pos="9306188" algn="l"/>
              </a:tabLst>
            </a:pPr>
            <a:r>
              <a:rPr lang="en-US" altLang="zh-CN" sz="1000" b="1" kern="0" dirty="0">
                <a:solidFill>
                  <a:srgbClr val="000080"/>
                </a:solidFill>
                <a:latin typeface="Consolas"/>
                <a:cs typeface="宋体"/>
              </a:rPr>
              <a:t>from </a:t>
            </a:r>
            <a:r>
              <a:rPr lang="en-US" altLang="zh-CN" sz="1000" kern="0" dirty="0" err="1">
                <a:solidFill>
                  <a:srgbClr val="000000"/>
                </a:solidFill>
                <a:latin typeface="Consolas"/>
                <a:cs typeface="宋体"/>
              </a:rPr>
              <a:t>abc</a:t>
            </a:r>
            <a:r>
              <a:rPr lang="en-US" altLang="zh-CN" sz="1000" kern="0" dirty="0">
                <a:solidFill>
                  <a:srgbClr val="000000"/>
                </a:solidFill>
                <a:latin typeface="Consolas"/>
                <a:cs typeface="宋体"/>
              </a:rPr>
              <a:t> </a:t>
            </a:r>
            <a:r>
              <a:rPr lang="en-US" altLang="zh-CN" sz="1000" b="1" kern="0" dirty="0">
                <a:solidFill>
                  <a:srgbClr val="000080"/>
                </a:solidFill>
                <a:latin typeface="Consolas"/>
                <a:cs typeface="宋体"/>
              </a:rPr>
              <a:t>import </a:t>
            </a:r>
            <a:r>
              <a:rPr lang="en-US" altLang="zh-CN" sz="1000" kern="0" dirty="0" err="1">
                <a:solidFill>
                  <a:srgbClr val="000000"/>
                </a:solidFill>
                <a:latin typeface="Consolas"/>
                <a:cs typeface="宋体"/>
              </a:rPr>
              <a:t>ABCMeta</a:t>
            </a:r>
            <a:r>
              <a:rPr lang="en-US" altLang="zh-CN" sz="1000" kern="0" dirty="0">
                <a:solidFill>
                  <a:srgbClr val="000000"/>
                </a:solidFill>
                <a:latin typeface="Consolas"/>
                <a:cs typeface="宋体"/>
              </a:rPr>
              <a:t>, </a:t>
            </a:r>
            <a:r>
              <a:rPr lang="en-US" altLang="zh-CN" sz="1000" kern="0" dirty="0" err="1">
                <a:solidFill>
                  <a:srgbClr val="000000"/>
                </a:solidFill>
                <a:latin typeface="Consolas"/>
                <a:cs typeface="宋体"/>
              </a:rPr>
              <a:t>abstractproperty</a:t>
            </a:r>
            <a:r>
              <a:rPr lang="en-US" altLang="zh-CN" sz="1000" kern="0" dirty="0">
                <a:solidFill>
                  <a:srgbClr val="000000"/>
                </a:solidFill>
                <a:latin typeface="Consolas"/>
                <a:cs typeface="宋体"/>
              </a:rPr>
              <a:t>, </a:t>
            </a:r>
            <a:r>
              <a:rPr lang="en-US" altLang="zh-CN" sz="1000" kern="0" dirty="0" err="1">
                <a:solidFill>
                  <a:srgbClr val="000000"/>
                </a:solidFill>
                <a:latin typeface="Consolas"/>
                <a:cs typeface="宋体"/>
              </a:rPr>
              <a:t>abstractmethod</a:t>
            </a:r>
            <a:r>
              <a:rPr lang="en-US" altLang="zh-CN" sz="1000" kern="0" dirty="0">
                <a:solidFill>
                  <a:srgbClr val="000000"/>
                </a:solidFill>
                <a:latin typeface="Consolas"/>
                <a:cs typeface="宋体"/>
              </a:rPr>
              <a:t/>
            </a:r>
            <a:br>
              <a:rPr lang="en-US" altLang="zh-CN" sz="1000" kern="0" dirty="0">
                <a:solidFill>
                  <a:srgbClr val="000000"/>
                </a:solidFill>
                <a:latin typeface="Consolas"/>
                <a:cs typeface="宋体"/>
              </a:rPr>
            </a:br>
            <a:r>
              <a:rPr lang="en-US" altLang="zh-CN" sz="1000" b="1" kern="0" dirty="0">
                <a:solidFill>
                  <a:srgbClr val="000080"/>
                </a:solidFill>
                <a:latin typeface="Consolas"/>
                <a:cs typeface="宋体"/>
              </a:rPr>
              <a:t>class </a:t>
            </a:r>
            <a:r>
              <a:rPr lang="en-US" altLang="zh-CN" sz="1000" kern="0" dirty="0" err="1">
                <a:solidFill>
                  <a:srgbClr val="000000"/>
                </a:solidFill>
                <a:latin typeface="Consolas"/>
                <a:cs typeface="宋体"/>
              </a:rPr>
              <a:t>AbstractContainer</a:t>
            </a:r>
            <a:r>
              <a:rPr lang="en-US" altLang="zh-CN" sz="1000" kern="0" dirty="0">
                <a:solidFill>
                  <a:srgbClr val="000000"/>
                </a:solidFill>
                <a:latin typeface="Consolas"/>
                <a:cs typeface="宋体"/>
              </a:rPr>
              <a:t>(</a:t>
            </a:r>
            <a:r>
              <a:rPr lang="en-US" altLang="zh-CN" sz="1000" kern="0" dirty="0" err="1">
                <a:solidFill>
                  <a:srgbClr val="660099"/>
                </a:solidFill>
                <a:latin typeface="Consolas"/>
                <a:cs typeface="宋体"/>
              </a:rPr>
              <a:t>metaclass</a:t>
            </a:r>
            <a:r>
              <a:rPr lang="en-US" altLang="zh-CN" sz="1000" kern="0" dirty="0">
                <a:solidFill>
                  <a:srgbClr val="000000"/>
                </a:solidFill>
                <a:latin typeface="Consolas"/>
                <a:cs typeface="宋体"/>
              </a:rPr>
              <a:t>=</a:t>
            </a:r>
            <a:r>
              <a:rPr lang="en-US" altLang="zh-CN" sz="1000" kern="0" dirty="0" err="1">
                <a:solidFill>
                  <a:srgbClr val="000000"/>
                </a:solidFill>
                <a:latin typeface="Consolas"/>
                <a:cs typeface="宋体"/>
              </a:rPr>
              <a:t>ABCMeta</a:t>
            </a:r>
            <a:r>
              <a:rPr lang="en-US" altLang="zh-CN" sz="1000" kern="0" dirty="0">
                <a:solidFill>
                  <a:srgbClr val="000000"/>
                </a:solidFill>
                <a:latin typeface="Consolas"/>
                <a:cs typeface="宋体"/>
              </a:rPr>
              <a:t>):</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抽象容器类，</a:t>
            </a:r>
            <a:r>
              <a:rPr lang="en-US" altLang="zh-CN" sz="1000" i="1" kern="0" dirty="0" err="1">
                <a:solidFill>
                  <a:srgbClr val="808080"/>
                </a:solidFill>
                <a:latin typeface="Consolas"/>
                <a:cs typeface="宋体"/>
              </a:rPr>
              <a:t>metaclass</a:t>
            </a:r>
            <a:r>
              <a:rPr lang="en-US" altLang="zh-CN" sz="1000" i="1" kern="0" dirty="0">
                <a:solidFill>
                  <a:srgbClr val="808080"/>
                </a:solidFill>
                <a:latin typeface="Consolas"/>
                <a:cs typeface="宋体"/>
              </a:rPr>
              <a:t>=</a:t>
            </a:r>
            <a:r>
              <a:rPr lang="en-US" altLang="zh-CN" sz="1000" i="1" kern="0" dirty="0" err="1">
                <a:solidFill>
                  <a:srgbClr val="808080"/>
                </a:solidFill>
                <a:latin typeface="Consolas"/>
                <a:cs typeface="宋体"/>
              </a:rPr>
              <a:t>ABCMeta</a:t>
            </a:r>
            <a:r>
              <a:rPr lang="zh-CN" altLang="zh-CN" sz="1000" i="1" kern="0" dirty="0">
                <a:solidFill>
                  <a:srgbClr val="808080"/>
                </a:solidFill>
                <a:latin typeface="Consolas"/>
                <a:cs typeface="Arial"/>
              </a:rPr>
              <a:t>表示将</a:t>
            </a:r>
            <a:r>
              <a:rPr lang="en-US" altLang="zh-CN" sz="1000" i="1" kern="0" dirty="0" err="1">
                <a:solidFill>
                  <a:srgbClr val="808080"/>
                </a:solidFill>
                <a:latin typeface="Consolas"/>
                <a:cs typeface="宋体"/>
              </a:rPr>
              <a:t>AbstracContainer</a:t>
            </a:r>
            <a:r>
              <a:rPr lang="zh-CN" altLang="zh-CN" sz="1000" i="1" kern="0" dirty="0">
                <a:solidFill>
                  <a:srgbClr val="808080"/>
                </a:solidFill>
                <a:latin typeface="Consolas"/>
                <a:cs typeface="Arial"/>
              </a:rPr>
              <a:t>类作为</a:t>
            </a:r>
            <a:r>
              <a:rPr lang="en-US" altLang="zh-CN" sz="1000" i="1" kern="0" dirty="0" err="1">
                <a:solidFill>
                  <a:srgbClr val="808080"/>
                </a:solidFill>
                <a:latin typeface="Consolas"/>
                <a:cs typeface="宋体"/>
              </a:rPr>
              <a:t>ABCMeta</a:t>
            </a:r>
            <a:r>
              <a:rPr lang="zh-CN" altLang="zh-CN" sz="1000" i="1" kern="0" dirty="0">
                <a:solidFill>
                  <a:srgbClr val="808080"/>
                </a:solidFill>
                <a:latin typeface="Consolas"/>
                <a:cs typeface="Arial"/>
              </a:rPr>
              <a:t>的子类</a:t>
            </a:r>
            <a:r>
              <a:rPr lang="en-US" altLang="zh-CN" sz="1000" i="1" kern="0" dirty="0">
                <a:solidFill>
                  <a:srgbClr val="808080"/>
                </a:solidFill>
                <a:latin typeface="Consolas"/>
                <a:cs typeface="Arial"/>
              </a:rPr>
              <a:t/>
            </a:r>
            <a:br>
              <a:rPr lang="en-US" altLang="zh-CN" sz="1000" i="1" kern="0" dirty="0">
                <a:solidFill>
                  <a:srgbClr val="808080"/>
                </a:solidFill>
                <a:latin typeface="Consolas"/>
                <a:cs typeface="Arial"/>
              </a:rPr>
            </a:br>
            <a:r>
              <a:rPr lang="en-US" altLang="zh-CN" sz="1000" i="1" kern="0" dirty="0">
                <a:solidFill>
                  <a:srgbClr val="808080"/>
                </a:solidFill>
                <a:latin typeface="Consolas"/>
                <a:cs typeface="Arial"/>
              </a:rPr>
              <a:t>  </a:t>
            </a:r>
            <a:r>
              <a:rPr lang="zh-CN" altLang="zh-CN" sz="1000" i="1" kern="0" dirty="0">
                <a:solidFill>
                  <a:srgbClr val="808080"/>
                </a:solidFill>
                <a:latin typeface="Consolas"/>
                <a:cs typeface="Arial"/>
              </a:rPr>
              <a:t>继承于</a:t>
            </a:r>
            <a:r>
              <a:rPr lang="en-US" altLang="zh-CN" sz="1000" i="1" kern="0" dirty="0" err="1">
                <a:solidFill>
                  <a:srgbClr val="808080"/>
                </a:solidFill>
                <a:latin typeface="Consolas"/>
                <a:cs typeface="宋体"/>
              </a:rPr>
              <a:t>abc.ABCMeta</a:t>
            </a:r>
            <a:r>
              <a:rPr lang="zh-CN" altLang="zh-CN" sz="1000" i="1" kern="0" dirty="0">
                <a:solidFill>
                  <a:srgbClr val="808080"/>
                </a:solidFill>
                <a:latin typeface="Consolas"/>
                <a:cs typeface="Arial"/>
              </a:rPr>
              <a:t>的类可以使用</a:t>
            </a:r>
            <a:r>
              <a:rPr lang="en-US" altLang="zh-CN" sz="1000" i="1" kern="0" dirty="0" err="1">
                <a:solidFill>
                  <a:srgbClr val="808080"/>
                </a:solidFill>
                <a:latin typeface="Consolas"/>
                <a:cs typeface="宋体"/>
              </a:rPr>
              <a:t>abstractproperty,abstractmethod</a:t>
            </a:r>
            <a:r>
              <a:rPr lang="zh-CN" altLang="zh-CN" sz="1000" i="1" kern="0" dirty="0">
                <a:solidFill>
                  <a:srgbClr val="808080"/>
                </a:solidFill>
                <a:latin typeface="Consolas"/>
                <a:cs typeface="Arial"/>
              </a:rPr>
              <a:t>修饰器声明虚属性与虚方法</a:t>
            </a:r>
            <a:r>
              <a:rPr lang="en-US" altLang="zh-CN" sz="1000" i="1" kern="0" dirty="0">
                <a:solidFill>
                  <a:srgbClr val="808080"/>
                </a:solidFill>
                <a:latin typeface="Consolas"/>
                <a:cs typeface="宋体"/>
              </a:rPr>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size(</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返回容器中元素的个数</a:t>
            </a:r>
            <a:r>
              <a:rPr lang="en-US" altLang="zh-CN" sz="1000" i="1" kern="0" dirty="0">
                <a:solidFill>
                  <a:srgbClr val="808080"/>
                </a:solidFill>
                <a:latin typeface="Consolas"/>
                <a:cs typeface="宋体"/>
              </a:rPr>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empty(</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判断容器是否为空</a:t>
            </a:r>
            <a:r>
              <a:rPr lang="en-US" altLang="zh-CN" sz="1000" i="1" kern="0" dirty="0">
                <a:solidFill>
                  <a:srgbClr val="808080"/>
                </a:solidFill>
                <a:latin typeface="Consolas"/>
                <a:cs typeface="宋体"/>
              </a:rPr>
              <a:t>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insert(</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 item):</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在容器中放入元素</a:t>
            </a:r>
            <a:r>
              <a:rPr lang="en-US" altLang="zh-CN" sz="1000" i="1" kern="0" dirty="0">
                <a:solidFill>
                  <a:srgbClr val="808080"/>
                </a:solidFill>
                <a:latin typeface="Consolas"/>
                <a:cs typeface="宋体"/>
              </a:rPr>
              <a:t>item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remove(</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 item):</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在容器中删除元素</a:t>
            </a:r>
            <a:r>
              <a:rPr lang="en-US" altLang="zh-CN" sz="1000" i="1" kern="0" dirty="0">
                <a:solidFill>
                  <a:srgbClr val="808080"/>
                </a:solidFill>
                <a:latin typeface="Consolas"/>
                <a:cs typeface="宋体"/>
              </a:rPr>
              <a:t>item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contains(</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 item):</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判断容器中是否包含元素</a:t>
            </a:r>
            <a:r>
              <a:rPr lang="en-US" altLang="zh-CN" sz="1000" i="1" kern="0" dirty="0">
                <a:solidFill>
                  <a:srgbClr val="808080"/>
                </a:solidFill>
                <a:latin typeface="Consolas"/>
                <a:cs typeface="宋体"/>
              </a:rPr>
              <a:t>item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clear(</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清空容器中的所有元素</a:t>
            </a:r>
            <a:r>
              <a:rPr lang="en-US" altLang="zh-CN" sz="1000" i="1" kern="0" dirty="0">
                <a:solidFill>
                  <a:srgbClr val="808080"/>
                </a:solidFill>
                <a:latin typeface="Consolas"/>
                <a:cs typeface="宋体"/>
              </a:rPr>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en-US" altLang="zh-CN" sz="1000" kern="0" dirty="0">
                <a:solidFill>
                  <a:srgbClr val="0000B2"/>
                </a:solidFill>
                <a:latin typeface="Consolas"/>
                <a:cs typeface="宋体"/>
              </a:rPr>
              <a:t>@</a:t>
            </a:r>
            <a:r>
              <a:rPr lang="en-US" altLang="zh-CN" sz="1000" kern="0" dirty="0" err="1">
                <a:solidFill>
                  <a:srgbClr val="0000B2"/>
                </a:solidFill>
                <a:latin typeface="Consolas"/>
                <a:cs typeface="宋体"/>
              </a:rPr>
              <a:t>abstractmethod</a:t>
            </a:r>
            <a:r>
              <a:rPr lang="en-US" altLang="zh-CN" sz="1000" kern="0" dirty="0">
                <a:solidFill>
                  <a:srgbClr val="0000B2"/>
                </a:solidFill>
                <a:latin typeface="Consolas"/>
                <a:cs typeface="宋体"/>
              </a:rPr>
              <a:t/>
            </a:r>
            <a:br>
              <a:rPr lang="en-US" altLang="zh-CN" sz="1000" kern="0" dirty="0">
                <a:solidFill>
                  <a:srgbClr val="0000B2"/>
                </a:solidFill>
                <a:latin typeface="Consolas"/>
                <a:cs typeface="宋体"/>
              </a:rPr>
            </a:br>
            <a:r>
              <a:rPr lang="en-US" altLang="zh-CN" sz="1000" kern="0" dirty="0">
                <a:solidFill>
                  <a:srgbClr val="0000B2"/>
                </a:solidFill>
                <a:latin typeface="Consolas"/>
                <a:cs typeface="宋体"/>
              </a:rPr>
              <a:t>    </a:t>
            </a:r>
            <a:r>
              <a:rPr lang="en-US" altLang="zh-CN" sz="1000" b="1" kern="0" dirty="0" err="1">
                <a:solidFill>
                  <a:srgbClr val="000080"/>
                </a:solidFill>
                <a:latin typeface="Consolas"/>
                <a:cs typeface="宋体"/>
              </a:rPr>
              <a:t>def</a:t>
            </a:r>
            <a:r>
              <a:rPr lang="en-US" altLang="zh-CN" sz="1000" b="1" kern="0" dirty="0">
                <a:solidFill>
                  <a:srgbClr val="000080"/>
                </a:solidFill>
                <a:latin typeface="Consolas"/>
                <a:cs typeface="宋体"/>
              </a:rPr>
              <a:t> </a:t>
            </a:r>
            <a:r>
              <a:rPr lang="en-US" altLang="zh-CN" sz="1000" kern="0" dirty="0">
                <a:solidFill>
                  <a:srgbClr val="000000"/>
                </a:solidFill>
                <a:latin typeface="Consolas"/>
                <a:cs typeface="宋体"/>
              </a:rPr>
              <a:t>output(</a:t>
            </a:r>
            <a:r>
              <a:rPr lang="en-US" altLang="zh-CN" sz="1000" kern="0" dirty="0">
                <a:solidFill>
                  <a:srgbClr val="94558D"/>
                </a:solidFill>
                <a:latin typeface="Consolas"/>
                <a:cs typeface="宋体"/>
              </a:rPr>
              <a:t>self</a:t>
            </a:r>
            <a:r>
              <a:rPr lang="en-US" altLang="zh-CN" sz="1000" kern="0" dirty="0">
                <a:solidFill>
                  <a:srgbClr val="000000"/>
                </a:solidFill>
                <a:latin typeface="Consolas"/>
                <a:cs typeface="宋体"/>
              </a:rPr>
              <a:t>):</a:t>
            </a:r>
            <a:br>
              <a:rPr lang="en-US" altLang="zh-CN" sz="1000" kern="0" dirty="0">
                <a:solidFill>
                  <a:srgbClr val="000000"/>
                </a:solidFill>
                <a:latin typeface="Consolas"/>
                <a:cs typeface="宋体"/>
              </a:rPr>
            </a:br>
            <a:r>
              <a:rPr lang="en-US" altLang="zh-CN" sz="1000" kern="0" dirty="0">
                <a:solidFill>
                  <a:srgbClr val="000000"/>
                </a:solidFill>
                <a:latin typeface="Consolas"/>
                <a:cs typeface="宋体"/>
              </a:rPr>
              <a:t>        </a:t>
            </a:r>
            <a:r>
              <a:rPr lang="en-US" altLang="zh-CN" sz="1000" i="1" kern="0" dirty="0">
                <a:solidFill>
                  <a:srgbClr val="808080"/>
                </a:solidFill>
                <a:latin typeface="Consolas"/>
                <a:cs typeface="宋体"/>
              </a:rPr>
              <a:t>"""</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r>
              <a:rPr lang="zh-CN" altLang="zh-CN" sz="1000" i="1" kern="0" dirty="0">
                <a:solidFill>
                  <a:srgbClr val="808080"/>
                </a:solidFill>
                <a:latin typeface="Consolas"/>
                <a:cs typeface="Arial"/>
              </a:rPr>
              <a:t>输出容器中的所有元素</a:t>
            </a:r>
            <a:r>
              <a:rPr lang="en-US" altLang="zh-CN" sz="1000" i="1" kern="0" dirty="0">
                <a:solidFill>
                  <a:srgbClr val="808080"/>
                </a:solidFill>
                <a:latin typeface="Consolas"/>
                <a:cs typeface="宋体"/>
              </a:rPr>
              <a:t/>
            </a:r>
            <a:br>
              <a:rPr lang="en-US" altLang="zh-CN" sz="1000" i="1" kern="0" dirty="0">
                <a:solidFill>
                  <a:srgbClr val="808080"/>
                </a:solidFill>
                <a:latin typeface="Consolas"/>
                <a:cs typeface="宋体"/>
              </a:rPr>
            </a:br>
            <a:r>
              <a:rPr lang="en-US" altLang="zh-CN" sz="1000" i="1" kern="0" dirty="0">
                <a:solidFill>
                  <a:srgbClr val="808080"/>
                </a:solidFill>
                <a:latin typeface="Consolas"/>
                <a:cs typeface="宋体"/>
              </a:rPr>
              <a:t>        """</a:t>
            </a:r>
            <a:endParaRPr lang="zh-CN" altLang="zh-CN" sz="1000" kern="100" dirty="0">
              <a:latin typeface="Times New Roman"/>
            </a:endParaRPr>
          </a:p>
        </p:txBody>
      </p:sp>
    </p:spTree>
    <p:extLst>
      <p:ext uri="{BB962C8B-B14F-4D97-AF65-F5344CB8AC3E}">
        <p14:creationId xmlns:p14="http://schemas.microsoft.com/office/powerpoint/2010/main" val="20021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定义一</a:t>
            </a:r>
            <a:r>
              <a:rPr lang="zh-CN" altLang="en-US" dirty="0"/>
              <a:t>个普通</a:t>
            </a:r>
            <a:r>
              <a:rPr lang="zh-CN" altLang="en-US" dirty="0" smtClean="0"/>
              <a:t>类</a:t>
            </a:r>
            <a:r>
              <a:rPr lang="en-US" altLang="zh-CN" dirty="0" err="1"/>
              <a:t>A</a:t>
            </a:r>
            <a:r>
              <a:rPr lang="en-US" altLang="zh-CN" dirty="0" err="1" smtClean="0"/>
              <a:t>Container</a:t>
            </a:r>
            <a:endParaRPr lang="en-US" altLang="zh-CN" dirty="0" smtClean="0"/>
          </a:p>
          <a:p>
            <a:r>
              <a:rPr lang="en-US" altLang="zh-CN" dirty="0" err="1" smtClean="0"/>
              <a:t>AContainer</a:t>
            </a:r>
            <a:r>
              <a:rPr lang="zh-CN" altLang="en-US" dirty="0" smtClean="0"/>
              <a:t>继承抽象基类</a:t>
            </a:r>
            <a:r>
              <a:rPr lang="en-US" altLang="zh-CN" dirty="0" err="1" smtClean="0"/>
              <a:t>AbstractContainer</a:t>
            </a:r>
            <a:endParaRPr lang="en-US" altLang="zh-CN" dirty="0" smtClean="0"/>
          </a:p>
          <a:p>
            <a:r>
              <a:rPr lang="en-US" altLang="zh-CN" dirty="0" err="1" smtClean="0"/>
              <a:t>AContainer</a:t>
            </a:r>
            <a:r>
              <a:rPr lang="zh-CN" altLang="en-US" dirty="0" smtClean="0"/>
              <a:t>实现</a:t>
            </a:r>
            <a:r>
              <a:rPr lang="en-US" altLang="zh-CN" dirty="0" err="1" smtClean="0"/>
              <a:t>AbstractContainer</a:t>
            </a:r>
            <a:r>
              <a:rPr lang="zh-CN" altLang="en-US" dirty="0" smtClean="0"/>
              <a:t>的各个方法</a:t>
            </a:r>
            <a:endParaRPr lang="en-US" altLang="zh-CN" dirty="0" smtClean="0"/>
          </a:p>
        </p:txBody>
      </p:sp>
      <p:sp>
        <p:nvSpPr>
          <p:cNvPr id="6" name="标题 2"/>
          <p:cNvSpPr>
            <a:spLocks noGrp="1"/>
          </p:cNvSpPr>
          <p:nvPr>
            <p:ph type="title"/>
          </p:nvPr>
        </p:nvSpPr>
        <p:spPr/>
        <p:txBody>
          <a:bodyPr>
            <a:normAutofit fontScale="90000"/>
          </a:bodyPr>
          <a:lstStyle/>
          <a:p>
            <a:r>
              <a:rPr lang="zh-CN" altLang="en-US" dirty="0"/>
              <a:t>抽象数据类型</a:t>
            </a:r>
            <a:r>
              <a:rPr lang="zh-CN" altLang="en-US" dirty="0" smtClean="0"/>
              <a:t>“容器”的实现</a:t>
            </a:r>
            <a:endParaRPr lang="zh-CN" altLang="en-US" dirty="0"/>
          </a:p>
        </p:txBody>
      </p:sp>
    </p:spTree>
    <p:extLst>
      <p:ext uri="{BB962C8B-B14F-4D97-AF65-F5344CB8AC3E}">
        <p14:creationId xmlns:p14="http://schemas.microsoft.com/office/powerpoint/2010/main" val="32741609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683568" y="72855"/>
            <a:ext cx="7128792" cy="54784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6" tIns="45718" rIns="91436" bIns="45718" numCol="1" anchor="ctr" anchorCtr="0" compatLnSpc="1">
            <a:prstTxWarp prst="textNoShape">
              <a:avLst/>
            </a:prstTxWarp>
            <a:spAutoFit/>
          </a:bodyPr>
          <a:lstStyle/>
          <a:p>
            <a:pPr defTabSz="914364" fontAlgn="base">
              <a:spcBef>
                <a:spcPct val="0"/>
              </a:spcBef>
              <a:spcAft>
                <a:spcPct val="0"/>
              </a:spcAft>
            </a:pPr>
            <a:r>
              <a:rPr lang="zh-CN" altLang="zh-CN" sz="1400" b="1" dirty="0">
                <a:solidFill>
                  <a:srgbClr val="000080"/>
                </a:solidFill>
                <a:latin typeface="Consolas" pitchFamily="49" charset="0"/>
                <a:ea typeface="宋体" pitchFamily="2" charset="-122"/>
                <a:cs typeface="宋体" pitchFamily="2" charset="-122"/>
              </a:rPr>
              <a:t>class </a:t>
            </a:r>
            <a:r>
              <a:rPr lang="zh-CN" altLang="zh-CN" sz="1400" dirty="0">
                <a:solidFill>
                  <a:srgbClr val="000000"/>
                </a:solidFill>
                <a:latin typeface="Consolas" pitchFamily="49" charset="0"/>
                <a:ea typeface="宋体" pitchFamily="2" charset="-122"/>
                <a:cs typeface="宋体" pitchFamily="2" charset="-122"/>
              </a:rPr>
              <a:t>AContainer(AbstractContainer):</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B200B2"/>
                </a:solidFill>
                <a:latin typeface="Consolas" pitchFamily="49" charset="0"/>
                <a:ea typeface="宋体" pitchFamily="2" charset="-122"/>
                <a:cs typeface="宋体" pitchFamily="2" charset="-122"/>
              </a:rPr>
              <a:t>__init__</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 source=[]):</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 = source</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size(</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000080"/>
                </a:solidFill>
                <a:latin typeface="Consolas" pitchFamily="49" charset="0"/>
                <a:ea typeface="宋体" pitchFamily="2" charset="-122"/>
                <a:cs typeface="宋体" pitchFamily="2" charset="-122"/>
              </a:rPr>
              <a:t>len</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empty(</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000080"/>
                </a:solidFill>
                <a:latin typeface="Consolas" pitchFamily="49" charset="0"/>
                <a:ea typeface="宋体" pitchFamily="2" charset="-122"/>
                <a:cs typeface="宋体" pitchFamily="2" charset="-122"/>
              </a:rPr>
              <a:t>len</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 == </a:t>
            </a:r>
            <a:r>
              <a:rPr lang="zh-CN" altLang="zh-CN" sz="1400" dirty="0">
                <a:solidFill>
                  <a:srgbClr val="0000FF"/>
                </a:solidFill>
                <a:latin typeface="Consolas" pitchFamily="49" charset="0"/>
                <a:ea typeface="宋体" pitchFamily="2" charset="-122"/>
                <a:cs typeface="宋体" pitchFamily="2" charset="-122"/>
              </a:rPr>
              <a:t>0</a:t>
            </a:r>
            <a:br>
              <a:rPr lang="zh-CN" altLang="zh-CN" sz="1400" dirty="0">
                <a:solidFill>
                  <a:srgbClr val="0000FF"/>
                </a:solidFill>
                <a:latin typeface="Consolas" pitchFamily="49" charset="0"/>
                <a:ea typeface="宋体" pitchFamily="2" charset="-122"/>
                <a:cs typeface="宋体" pitchFamily="2" charset="-122"/>
              </a:rPr>
            </a:br>
            <a:r>
              <a:rPr lang="zh-CN" altLang="zh-CN" sz="1400" dirty="0">
                <a:solidFill>
                  <a:srgbClr val="0000FF"/>
                </a:solidFill>
                <a:latin typeface="Consolas" pitchFamily="49" charset="0"/>
                <a:ea typeface="宋体" pitchFamily="2" charset="-122"/>
                <a:cs typeface="宋体" pitchFamily="2" charset="-122"/>
              </a:rPr>
              <a:t/>
            </a:r>
            <a:br>
              <a:rPr lang="zh-CN" altLang="zh-CN" sz="1400" dirty="0">
                <a:solidFill>
                  <a:srgbClr val="0000FF"/>
                </a:solidFill>
                <a:latin typeface="Consolas" pitchFamily="49" charset="0"/>
                <a:ea typeface="宋体" pitchFamily="2" charset="-122"/>
                <a:cs typeface="宋体" pitchFamily="2" charset="-122"/>
              </a:rPr>
            </a:br>
            <a:r>
              <a:rPr lang="zh-CN" altLang="zh-CN" sz="1400" dirty="0">
                <a:solidFill>
                  <a:srgbClr val="0000FF"/>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insert(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 key):</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.data.append(key)</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contains(</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 x):</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000000"/>
                </a:solidFill>
                <a:latin typeface="Consolas" pitchFamily="49" charset="0"/>
                <a:ea typeface="宋体" pitchFamily="2" charset="-122"/>
                <a:cs typeface="宋体" pitchFamily="2" charset="-122"/>
              </a:rPr>
              <a:t>x </a:t>
            </a:r>
            <a:r>
              <a:rPr lang="zh-CN" altLang="zh-CN" sz="1400" b="1" dirty="0">
                <a:solidFill>
                  <a:srgbClr val="000080"/>
                </a:solidFill>
                <a:latin typeface="Consolas" pitchFamily="49" charset="0"/>
                <a:ea typeface="宋体" pitchFamily="2" charset="-122"/>
                <a:cs typeface="宋体" pitchFamily="2" charset="-122"/>
              </a:rPr>
              <a:t>in </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remove(</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 key):</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return </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.data.remove(key)</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clear(</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.data.clear()</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b="1" dirty="0">
                <a:solidFill>
                  <a:srgbClr val="000080"/>
                </a:solidFill>
                <a:latin typeface="Consolas" pitchFamily="49" charset="0"/>
                <a:ea typeface="宋体" pitchFamily="2" charset="-122"/>
                <a:cs typeface="宋体" pitchFamily="2" charset="-122"/>
              </a:rPr>
              <a:t>def </a:t>
            </a:r>
            <a:r>
              <a:rPr lang="zh-CN" altLang="zh-CN" sz="1400" dirty="0">
                <a:solidFill>
                  <a:srgbClr val="000000"/>
                </a:solidFill>
                <a:latin typeface="Consolas" pitchFamily="49" charset="0"/>
                <a:ea typeface="宋体" pitchFamily="2" charset="-122"/>
                <a:cs typeface="宋体" pitchFamily="2" charset="-122"/>
              </a:rPr>
              <a:t>output(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a:t>
            </a:r>
            <a:br>
              <a:rPr lang="zh-CN" altLang="zh-CN" sz="1400" dirty="0">
                <a:solidFill>
                  <a:srgbClr val="000000"/>
                </a:solidFill>
                <a:latin typeface="Consolas" pitchFamily="49" charset="0"/>
                <a:ea typeface="宋体" pitchFamily="2" charset="-122"/>
                <a:cs typeface="宋体" pitchFamily="2" charset="-122"/>
              </a:rPr>
            </a:br>
            <a:r>
              <a:rPr lang="zh-CN" altLang="zh-CN" sz="1400" dirty="0">
                <a:solidFill>
                  <a:srgbClr val="000000"/>
                </a:solidFill>
                <a:latin typeface="Consolas" pitchFamily="49" charset="0"/>
                <a:ea typeface="宋体" pitchFamily="2" charset="-122"/>
                <a:cs typeface="宋体" pitchFamily="2" charset="-122"/>
              </a:rPr>
              <a:t>        </a:t>
            </a:r>
            <a:r>
              <a:rPr lang="zh-CN" altLang="zh-CN" sz="1400" dirty="0">
                <a:solidFill>
                  <a:srgbClr val="000080"/>
                </a:solidFill>
                <a:latin typeface="Consolas" pitchFamily="49" charset="0"/>
                <a:ea typeface="宋体" pitchFamily="2" charset="-122"/>
                <a:cs typeface="宋体" pitchFamily="2" charset="-122"/>
              </a:rPr>
              <a:t>print</a:t>
            </a:r>
            <a:r>
              <a:rPr lang="zh-CN" altLang="zh-CN" sz="1400" dirty="0">
                <a:solidFill>
                  <a:srgbClr val="000000"/>
                </a:solidFill>
                <a:latin typeface="Consolas" pitchFamily="49" charset="0"/>
                <a:ea typeface="宋体" pitchFamily="2" charset="-122"/>
                <a:cs typeface="宋体" pitchFamily="2" charset="-122"/>
              </a:rPr>
              <a:t>(</a:t>
            </a:r>
            <a:r>
              <a:rPr lang="zh-CN" altLang="zh-CN" sz="1400" dirty="0">
                <a:solidFill>
                  <a:srgbClr val="94558D"/>
                </a:solidFill>
                <a:latin typeface="Consolas" pitchFamily="49" charset="0"/>
                <a:ea typeface="宋体" pitchFamily="2" charset="-122"/>
                <a:cs typeface="宋体" pitchFamily="2" charset="-122"/>
              </a:rPr>
              <a:t>self</a:t>
            </a:r>
            <a:r>
              <a:rPr lang="zh-CN" altLang="zh-CN" sz="1400" dirty="0">
                <a:solidFill>
                  <a:srgbClr val="000000"/>
                </a:solidFill>
                <a:latin typeface="Consolas" pitchFamily="49" charset="0"/>
                <a:ea typeface="宋体" pitchFamily="2" charset="-122"/>
                <a:cs typeface="宋体" pitchFamily="2" charset="-122"/>
              </a:rPr>
              <a:t>.data)</a:t>
            </a:r>
            <a:endParaRPr kumimoji="0" lang="zh-CN"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Rectangle 2"/>
          <p:cNvSpPr>
            <a:spLocks noChangeArrowheads="1"/>
          </p:cNvSpPr>
          <p:nvPr/>
        </p:nvSpPr>
        <p:spPr bwMode="auto">
          <a:xfrm>
            <a:off x="5796136" y="2271487"/>
            <a:ext cx="2880320" cy="1815878"/>
          </a:xfrm>
          <a:prstGeom prst="rect">
            <a:avLst/>
          </a:prstGeom>
          <a:solidFill>
            <a:schemeClr val="accent5">
              <a:lumMod val="20000"/>
              <a:lumOff val="80000"/>
            </a:schemeClr>
          </a:solidFill>
          <a:ln>
            <a:noFill/>
          </a:ln>
          <a:effectLst/>
        </p:spPr>
        <p:txBody>
          <a:bodyPr vert="horz" wrap="square" lIns="91436" tIns="45718" rIns="91436" bIns="45718" numCol="1" anchor="ctr" anchorCtr="0" compatLnSpc="1">
            <a:prstTxWarp prst="textNoShape">
              <a:avLst/>
            </a:prstTxWarp>
            <a:spAutoFit/>
          </a:bodyPr>
          <a:lstStyle/>
          <a:p>
            <a:pPr defTabSz="914364" fontAlgn="base">
              <a:spcBef>
                <a:spcPct val="0"/>
              </a:spcBef>
              <a:spcAft>
                <a:spcPct val="0"/>
              </a:spcAft>
            </a:pPr>
            <a:r>
              <a:rPr lang="zh-CN" altLang="zh-CN" sz="1600" dirty="0">
                <a:solidFill>
                  <a:srgbClr val="000000"/>
                </a:solidFill>
                <a:latin typeface="Consolas" pitchFamily="49" charset="0"/>
                <a:ea typeface="宋体" pitchFamily="2" charset="-122"/>
                <a:cs typeface="宋体" pitchFamily="2" charset="-122"/>
              </a:rPr>
              <a:t>a = AContainer([</a:t>
            </a:r>
            <a:r>
              <a:rPr lang="zh-CN" altLang="zh-CN" sz="1600" dirty="0">
                <a:solidFill>
                  <a:srgbClr val="0000FF"/>
                </a:solidFill>
                <a:latin typeface="Consolas" pitchFamily="49" charset="0"/>
                <a:ea typeface="宋体" pitchFamily="2" charset="-122"/>
                <a:cs typeface="宋体" pitchFamily="2" charset="-122"/>
              </a:rPr>
              <a:t>3</a:t>
            </a:r>
            <a:r>
              <a:rPr lang="zh-CN" altLang="zh-CN" sz="1600" dirty="0">
                <a:solidFill>
                  <a:srgbClr val="000000"/>
                </a:solidFill>
                <a:latin typeface="Consolas" pitchFamily="49" charset="0"/>
                <a:ea typeface="宋体" pitchFamily="2" charset="-122"/>
                <a:cs typeface="宋体" pitchFamily="2" charset="-122"/>
              </a:rPr>
              <a:t>,</a:t>
            </a:r>
            <a:r>
              <a:rPr lang="zh-CN" altLang="zh-CN" sz="1600" dirty="0">
                <a:solidFill>
                  <a:srgbClr val="0000FF"/>
                </a:solidFill>
                <a:latin typeface="Consolas" pitchFamily="49" charset="0"/>
                <a:ea typeface="宋体" pitchFamily="2" charset="-122"/>
                <a:cs typeface="宋体" pitchFamily="2" charset="-122"/>
              </a:rPr>
              <a:t>4</a:t>
            </a:r>
            <a:r>
              <a:rPr lang="zh-CN" altLang="zh-CN" sz="1600" dirty="0">
                <a:solidFill>
                  <a:srgbClr val="000000"/>
                </a:solidFill>
                <a:latin typeface="Consolas" pitchFamily="49" charset="0"/>
                <a:ea typeface="宋体" pitchFamily="2" charset="-122"/>
                <a:cs typeface="宋体" pitchFamily="2" charset="-122"/>
              </a:rPr>
              <a:t>])</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a.insert(</a:t>
            </a:r>
            <a:r>
              <a:rPr lang="zh-CN" altLang="zh-CN" sz="1600" dirty="0">
                <a:solidFill>
                  <a:srgbClr val="0000FF"/>
                </a:solidFill>
                <a:latin typeface="Consolas" pitchFamily="49" charset="0"/>
                <a:ea typeface="宋体" pitchFamily="2" charset="-122"/>
                <a:cs typeface="宋体" pitchFamily="2" charset="-122"/>
              </a:rPr>
              <a:t>5</a:t>
            </a:r>
            <a:r>
              <a:rPr lang="zh-CN" altLang="zh-CN" sz="1600" dirty="0">
                <a:solidFill>
                  <a:srgbClr val="000000"/>
                </a:solidFill>
                <a:latin typeface="Consolas" pitchFamily="49" charset="0"/>
                <a:ea typeface="宋体" pitchFamily="2" charset="-122"/>
                <a:cs typeface="宋体" pitchFamily="2" charset="-122"/>
              </a:rPr>
              <a:t>)</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a.insert(</a:t>
            </a:r>
            <a:r>
              <a:rPr lang="zh-CN" altLang="zh-CN" sz="1600" dirty="0">
                <a:solidFill>
                  <a:srgbClr val="0000FF"/>
                </a:solidFill>
                <a:latin typeface="Consolas" pitchFamily="49" charset="0"/>
                <a:ea typeface="宋体" pitchFamily="2" charset="-122"/>
                <a:cs typeface="宋体" pitchFamily="2" charset="-122"/>
              </a:rPr>
              <a:t>6</a:t>
            </a:r>
            <a:r>
              <a:rPr lang="zh-CN" altLang="zh-CN" sz="1600" dirty="0">
                <a:solidFill>
                  <a:srgbClr val="000000"/>
                </a:solidFill>
                <a:latin typeface="Consolas" pitchFamily="49" charset="0"/>
                <a:ea typeface="宋体" pitchFamily="2" charset="-122"/>
                <a:cs typeface="宋体" pitchFamily="2" charset="-122"/>
              </a:rPr>
              <a:t>)</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a.remove(</a:t>
            </a:r>
            <a:r>
              <a:rPr lang="zh-CN" altLang="zh-CN" sz="1600" dirty="0">
                <a:solidFill>
                  <a:srgbClr val="0000FF"/>
                </a:solidFill>
                <a:latin typeface="Consolas" pitchFamily="49" charset="0"/>
                <a:ea typeface="宋体" pitchFamily="2" charset="-122"/>
                <a:cs typeface="宋体" pitchFamily="2" charset="-122"/>
              </a:rPr>
              <a:t>4</a:t>
            </a:r>
            <a:r>
              <a:rPr lang="zh-CN" altLang="zh-CN" sz="1600" dirty="0">
                <a:solidFill>
                  <a:srgbClr val="000000"/>
                </a:solidFill>
                <a:latin typeface="Consolas" pitchFamily="49" charset="0"/>
                <a:ea typeface="宋体" pitchFamily="2" charset="-122"/>
                <a:cs typeface="宋体" pitchFamily="2" charset="-122"/>
              </a:rPr>
              <a:t>)</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a.output()</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a.clear()</a:t>
            </a:r>
            <a:br>
              <a:rPr lang="zh-CN" altLang="zh-CN" sz="1600" dirty="0">
                <a:solidFill>
                  <a:srgbClr val="000000"/>
                </a:solidFill>
                <a:latin typeface="Consolas" pitchFamily="49" charset="0"/>
                <a:ea typeface="宋体" pitchFamily="2" charset="-122"/>
                <a:cs typeface="宋体" pitchFamily="2" charset="-122"/>
              </a:rPr>
            </a:br>
            <a:r>
              <a:rPr lang="zh-CN" altLang="zh-CN" sz="1600" dirty="0">
                <a:solidFill>
                  <a:srgbClr val="000000"/>
                </a:solidFill>
                <a:latin typeface="Consolas" pitchFamily="49" charset="0"/>
                <a:ea typeface="宋体" pitchFamily="2" charset="-122"/>
                <a:cs typeface="宋体" pitchFamily="2" charset="-122"/>
              </a:rPr>
              <a:t>a.output()</a:t>
            </a:r>
            <a:endParaRPr lang="zh-CN" altLang="zh-CN" sz="2400"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28557946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04579" y="841277"/>
            <a:ext cx="8053659" cy="4055893"/>
          </a:xfrm>
        </p:spPr>
        <p:txBody>
          <a:bodyPr/>
          <a:lstStyle/>
          <a:p>
            <a:r>
              <a:rPr lang="en-US" altLang="zh-CN" dirty="0" smtClean="0"/>
              <a:t>ADT</a:t>
            </a:r>
            <a:r>
              <a:rPr lang="zh-CN" altLang="en-US" dirty="0" smtClean="0"/>
              <a:t>描述中的数据部分和基本操作部分对应于类的</a:t>
            </a:r>
            <a:r>
              <a:rPr lang="zh-CN" altLang="en-US" dirty="0" smtClean="0">
                <a:solidFill>
                  <a:srgbClr val="FF0000"/>
                </a:solidFill>
              </a:rPr>
              <a:t>数据成员和方法</a:t>
            </a:r>
            <a:endParaRPr lang="en-US" altLang="zh-CN" dirty="0" smtClean="0">
              <a:solidFill>
                <a:srgbClr val="FF0000"/>
              </a:solidFill>
            </a:endParaRPr>
          </a:p>
          <a:p>
            <a:r>
              <a:rPr lang="zh-CN" altLang="en-US" dirty="0" smtClean="0"/>
              <a:t>数据被封装在类中，为保证数据不被非法破坏，建议通过方法访问数据，不建议直接访问数据</a:t>
            </a:r>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en-US" altLang="zh-CN" dirty="0"/>
              <a:t>ADT</a:t>
            </a:r>
            <a:r>
              <a:rPr lang="zh-CN" altLang="en-US" dirty="0"/>
              <a:t>与面向对象</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69468"/>
            <a:ext cx="83724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5774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数据</a:t>
            </a:r>
            <a:endParaRPr lang="en-US" altLang="zh-CN" dirty="0" smtClean="0"/>
          </a:p>
          <a:p>
            <a:r>
              <a:rPr lang="zh-CN" altLang="en-US" dirty="0" smtClean="0"/>
              <a:t>数据元素</a:t>
            </a:r>
            <a:endParaRPr lang="en-US" altLang="zh-CN" dirty="0" smtClean="0"/>
          </a:p>
          <a:p>
            <a:r>
              <a:rPr lang="zh-CN" altLang="en-US" dirty="0" smtClean="0"/>
              <a:t>数据项</a:t>
            </a:r>
            <a:endParaRPr lang="en-US" altLang="zh-CN" dirty="0" smtClean="0"/>
          </a:p>
          <a:p>
            <a:r>
              <a:rPr lang="zh-CN" altLang="en-US" dirty="0" smtClean="0"/>
              <a:t>数据对象</a:t>
            </a:r>
            <a:endParaRPr lang="en-US" altLang="zh-CN" dirty="0" smtClean="0"/>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概念</a:t>
            </a:r>
            <a:r>
              <a:rPr lang="en-US" altLang="zh-CN" dirty="0" smtClean="0"/>
              <a:t>1</a:t>
            </a:r>
            <a:endParaRPr lang="zh-CN" altLang="en-US" dirty="0"/>
          </a:p>
        </p:txBody>
      </p:sp>
    </p:spTree>
    <p:extLst>
      <p:ext uri="{BB962C8B-B14F-4D97-AF65-F5344CB8AC3E}">
        <p14:creationId xmlns:p14="http://schemas.microsoft.com/office/powerpoint/2010/main" val="704073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ADT</a:t>
            </a:r>
            <a:r>
              <a:rPr lang="zh-CN" altLang="en-US" dirty="0" smtClean="0"/>
              <a:t>与面向对象</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371600"/>
            <a:ext cx="707707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493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323528" y="253533"/>
            <a:ext cx="4313635" cy="502445"/>
          </a:xfrm>
          <a:prstGeom prst="rect">
            <a:avLst/>
          </a:prstGeom>
        </p:spPr>
        <p:txBody>
          <a:bodyPr vert="horz" wrap="square" lIns="0" tIns="9906" rIns="0" bIns="0" rtlCol="0">
            <a:spAutoFit/>
          </a:bodyPr>
          <a:lstStyle/>
          <a:p>
            <a:pPr marL="9906">
              <a:spcBef>
                <a:spcPts val="78"/>
              </a:spcBef>
            </a:pPr>
            <a:r>
              <a:rPr lang="zh-CN" altLang="en-US" sz="3200" dirty="0"/>
              <a:t>面向对象：什么是对象？</a:t>
            </a:r>
            <a:endParaRPr sz="3200" dirty="0"/>
          </a:p>
        </p:txBody>
      </p:sp>
      <p:sp>
        <p:nvSpPr>
          <p:cNvPr id="20" name="object 20"/>
          <p:cNvSpPr/>
          <p:nvPr/>
        </p:nvSpPr>
        <p:spPr>
          <a:xfrm>
            <a:off x="4514856" y="287286"/>
            <a:ext cx="3998374" cy="2743383"/>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4527556" y="2817581"/>
            <a:ext cx="3323977" cy="2712902"/>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6189544" y="3303053"/>
            <a:ext cx="3557157" cy="207023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657850" y="711580"/>
            <a:ext cx="660109" cy="375204"/>
          </a:xfrm>
          <a:custGeom>
            <a:avLst/>
            <a:gdLst/>
            <a:ahLst/>
            <a:cxnLst/>
            <a:rect l="l" t="t" r="r" b="b"/>
            <a:pathLst>
              <a:path w="880109" h="450214">
                <a:moveTo>
                  <a:pt x="224980" y="0"/>
                </a:moveTo>
                <a:lnTo>
                  <a:pt x="0" y="224980"/>
                </a:lnTo>
                <a:lnTo>
                  <a:pt x="224980" y="449961"/>
                </a:lnTo>
                <a:lnTo>
                  <a:pt x="224980" y="337477"/>
                </a:lnTo>
                <a:lnTo>
                  <a:pt x="880110" y="337477"/>
                </a:lnTo>
                <a:lnTo>
                  <a:pt x="880110" y="112496"/>
                </a:lnTo>
                <a:lnTo>
                  <a:pt x="224980" y="112496"/>
                </a:lnTo>
                <a:lnTo>
                  <a:pt x="224980" y="0"/>
                </a:lnTo>
                <a:close/>
              </a:path>
            </a:pathLst>
          </a:custGeom>
          <a:solidFill>
            <a:srgbClr val="358CC1"/>
          </a:solidFill>
        </p:spPr>
        <p:txBody>
          <a:bodyPr wrap="square" lIns="0" tIns="0" rIns="0" bIns="0" rtlCol="0"/>
          <a:lstStyle/>
          <a:p>
            <a:endParaRPr/>
          </a:p>
        </p:txBody>
      </p:sp>
      <p:sp>
        <p:nvSpPr>
          <p:cNvPr id="27" name="object 27"/>
          <p:cNvSpPr/>
          <p:nvPr/>
        </p:nvSpPr>
        <p:spPr>
          <a:xfrm>
            <a:off x="5486400" y="3175000"/>
            <a:ext cx="660109" cy="375204"/>
          </a:xfrm>
          <a:custGeom>
            <a:avLst/>
            <a:gdLst/>
            <a:ahLst/>
            <a:cxnLst/>
            <a:rect l="l" t="t" r="r" b="b"/>
            <a:pathLst>
              <a:path w="880109" h="450214">
                <a:moveTo>
                  <a:pt x="224980" y="0"/>
                </a:moveTo>
                <a:lnTo>
                  <a:pt x="0" y="224980"/>
                </a:lnTo>
                <a:lnTo>
                  <a:pt x="224980" y="449961"/>
                </a:lnTo>
                <a:lnTo>
                  <a:pt x="224980" y="337477"/>
                </a:lnTo>
                <a:lnTo>
                  <a:pt x="880109" y="337477"/>
                </a:lnTo>
                <a:lnTo>
                  <a:pt x="880109" y="112496"/>
                </a:lnTo>
                <a:lnTo>
                  <a:pt x="224980" y="112496"/>
                </a:lnTo>
                <a:lnTo>
                  <a:pt x="224980" y="0"/>
                </a:lnTo>
                <a:close/>
              </a:path>
            </a:pathLst>
          </a:custGeom>
          <a:solidFill>
            <a:srgbClr val="358CC1"/>
          </a:solidFill>
        </p:spPr>
        <p:txBody>
          <a:bodyPr wrap="square" lIns="0" tIns="0" rIns="0" bIns="0" rtlCol="0"/>
          <a:lstStyle/>
          <a:p>
            <a:endParaRPr/>
          </a:p>
        </p:txBody>
      </p:sp>
      <p:sp>
        <p:nvSpPr>
          <p:cNvPr id="29" name="object 29"/>
          <p:cNvSpPr/>
          <p:nvPr/>
        </p:nvSpPr>
        <p:spPr>
          <a:xfrm>
            <a:off x="7429500" y="3917736"/>
            <a:ext cx="660109" cy="375204"/>
          </a:xfrm>
          <a:custGeom>
            <a:avLst/>
            <a:gdLst/>
            <a:ahLst/>
            <a:cxnLst/>
            <a:rect l="l" t="t" r="r" b="b"/>
            <a:pathLst>
              <a:path w="880109" h="450214">
                <a:moveTo>
                  <a:pt x="224980" y="0"/>
                </a:moveTo>
                <a:lnTo>
                  <a:pt x="0" y="224980"/>
                </a:lnTo>
                <a:lnTo>
                  <a:pt x="224980" y="449948"/>
                </a:lnTo>
                <a:lnTo>
                  <a:pt x="224980" y="337464"/>
                </a:lnTo>
                <a:lnTo>
                  <a:pt x="880109" y="337464"/>
                </a:lnTo>
                <a:lnTo>
                  <a:pt x="880109" y="112483"/>
                </a:lnTo>
                <a:lnTo>
                  <a:pt x="224980" y="112483"/>
                </a:lnTo>
                <a:lnTo>
                  <a:pt x="224980" y="0"/>
                </a:lnTo>
                <a:close/>
              </a:path>
            </a:pathLst>
          </a:custGeom>
          <a:solidFill>
            <a:srgbClr val="358CC1"/>
          </a:solidFill>
        </p:spPr>
        <p:txBody>
          <a:bodyPr wrap="square" lIns="0" tIns="0" rIns="0" bIns="0" rtlCol="0"/>
          <a:lstStyle/>
          <a:p>
            <a:endParaRPr/>
          </a:p>
        </p:txBody>
      </p:sp>
      <p:sp>
        <p:nvSpPr>
          <p:cNvPr id="32" name="TextBox 31"/>
          <p:cNvSpPr txBox="1"/>
          <p:nvPr/>
        </p:nvSpPr>
        <p:spPr>
          <a:xfrm>
            <a:off x="457200" y="1381290"/>
            <a:ext cx="3854456" cy="3616581"/>
          </a:xfrm>
          <a:prstGeom prst="rect">
            <a:avLst/>
          </a:prstGeom>
          <a:noFill/>
        </p:spPr>
        <p:txBody>
          <a:bodyPr wrap="square" lIns="71323" tIns="35662" rIns="71323" bIns="35662" rtlCol="0">
            <a:spAutoFit/>
          </a:bodyPr>
          <a:lstStyle/>
          <a:p>
            <a:r>
              <a:rPr lang="en-US" altLang="zh-CN" sz="1600" b="1" dirty="0">
                <a:latin typeface="微软雅黑" panose="020B0503020204020204" pitchFamily="34" charset="-122"/>
                <a:ea typeface="微软雅黑" panose="020B0503020204020204" pitchFamily="34" charset="-122"/>
              </a:rPr>
              <a:t>Python</a:t>
            </a:r>
            <a:r>
              <a:rPr lang="zh-CN" altLang="en-US" sz="1600" b="1" dirty="0">
                <a:latin typeface="微软雅黑" panose="020B0503020204020204" pitchFamily="34" charset="-122"/>
                <a:ea typeface="微软雅黑" panose="020B0503020204020204" pitchFamily="34" charset="-122"/>
              </a:rPr>
              <a:t>中的所有事物都是以对象形式存在</a:t>
            </a:r>
            <a:endParaRPr lang="en-US" altLang="zh-CN" sz="1600" b="1" dirty="0">
              <a:latin typeface="微软雅黑" panose="020B0503020204020204" pitchFamily="34" charset="-122"/>
              <a:ea typeface="微软雅黑" panose="020B0503020204020204" pitchFamily="34" charset="-122"/>
            </a:endParaRPr>
          </a:p>
          <a:p>
            <a:pPr marL="222885" indent="-222885">
              <a:spcAft>
                <a:spcPts val="468"/>
              </a:spcAft>
              <a:buFont typeface="Arial" panose="020B0604020202020204" pitchFamily="34" charset="0"/>
              <a:buChar char="•"/>
            </a:pPr>
            <a:r>
              <a:rPr lang="zh-CN" altLang="en-US" b="1" dirty="0" smtClean="0">
                <a:latin typeface="新宋体" panose="02010609030101010101" pitchFamily="49" charset="-122"/>
                <a:ea typeface="新宋体" panose="02010609030101010101" pitchFamily="49" charset="-122"/>
              </a:rPr>
              <a:t>从简单的数值类型，到复杂的代码模块，都是对象。</a:t>
            </a:r>
            <a:endParaRPr lang="en-US" altLang="zh-CN" b="1" dirty="0" smtClean="0">
              <a:latin typeface="新宋体" panose="02010609030101010101" pitchFamily="49" charset="-122"/>
              <a:ea typeface="新宋体" panose="02010609030101010101" pitchFamily="49" charset="-122"/>
            </a:endParaRPr>
          </a:p>
          <a:p>
            <a:r>
              <a:rPr lang="zh-CN" altLang="en-US" sz="1600" b="1" dirty="0">
                <a:latin typeface="微软雅黑" panose="020B0503020204020204" pitchFamily="34" charset="-122"/>
                <a:ea typeface="微软雅黑" panose="020B0503020204020204" pitchFamily="34" charset="-122"/>
              </a:rPr>
              <a:t>对象以</a:t>
            </a:r>
            <a:r>
              <a:rPr lang="en-US" altLang="zh-CN" sz="1600" b="1" dirty="0">
                <a:latin typeface="微软雅黑" panose="020B0503020204020204" pitchFamily="34" charset="-122"/>
                <a:ea typeface="微软雅黑" panose="020B0503020204020204" pitchFamily="34" charset="-122"/>
              </a:rPr>
              <a:t>id</a:t>
            </a:r>
            <a:r>
              <a:rPr lang="zh-CN" altLang="en-US" sz="1600" b="1" dirty="0">
                <a:latin typeface="微软雅黑" panose="020B0503020204020204" pitchFamily="34" charset="-122"/>
                <a:ea typeface="微软雅黑" panose="020B0503020204020204" pitchFamily="34" charset="-122"/>
              </a:rPr>
              <a:t>作为标识，既包含数据（属性），也包含代码（方法）</a:t>
            </a:r>
            <a:endParaRPr lang="en-US" altLang="zh-CN" sz="1600" b="1" dirty="0">
              <a:latin typeface="微软雅黑" panose="020B0503020204020204" pitchFamily="34" charset="-122"/>
              <a:ea typeface="微软雅黑" panose="020B0503020204020204" pitchFamily="34" charset="-122"/>
            </a:endParaRPr>
          </a:p>
          <a:p>
            <a:pPr marL="222885" indent="-222885">
              <a:buFont typeface="Arial" panose="020B0604020202020204" pitchFamily="34" charset="0"/>
              <a:buChar char="•"/>
            </a:pPr>
            <a:r>
              <a:rPr lang="zh-CN" altLang="en-US" dirty="0"/>
              <a:t>赋值</a:t>
            </a:r>
            <a:r>
              <a:rPr lang="zh-CN" altLang="en-US" dirty="0" smtClean="0"/>
              <a:t>语句给对象以名称，对象可以有多个名称（变量引用），但只有一个</a:t>
            </a:r>
            <a:r>
              <a:rPr lang="en-US" altLang="zh-CN" dirty="0" smtClean="0"/>
              <a:t>id</a:t>
            </a:r>
          </a:p>
          <a:p>
            <a:pPr marL="222885" indent="-222885">
              <a:spcAft>
                <a:spcPts val="468"/>
              </a:spcAft>
              <a:buFont typeface="Arial" panose="020B0604020202020204" pitchFamily="34" charset="0"/>
              <a:buChar char="•"/>
            </a:pPr>
            <a:r>
              <a:rPr lang="zh-CN" altLang="en-US" dirty="0"/>
              <a:t>同</a:t>
            </a:r>
            <a:r>
              <a:rPr lang="zh-CN" altLang="en-US" dirty="0" smtClean="0"/>
              <a:t>一类（</a:t>
            </a:r>
            <a:r>
              <a:rPr lang="en-US" altLang="zh-CN" dirty="0" smtClean="0"/>
              <a:t>class</a:t>
            </a:r>
            <a:r>
              <a:rPr lang="zh-CN" altLang="en-US" dirty="0" smtClean="0"/>
              <a:t>）的对象具有相同的属性和方法，但属性值和</a:t>
            </a:r>
            <a:r>
              <a:rPr lang="en-US" altLang="zh-CN" dirty="0" smtClean="0"/>
              <a:t>id</a:t>
            </a:r>
            <a:r>
              <a:rPr lang="zh-CN" altLang="en-US" dirty="0" smtClean="0"/>
              <a:t>不同</a:t>
            </a:r>
            <a:endParaRPr lang="en-US" altLang="zh-CN" dirty="0" smtClean="0"/>
          </a:p>
          <a:p>
            <a:r>
              <a:rPr lang="zh-CN" altLang="en-US" sz="1600" b="1" dirty="0">
                <a:latin typeface="微软雅黑" panose="020B0503020204020204" pitchFamily="34" charset="-122"/>
                <a:ea typeface="微软雅黑" panose="020B0503020204020204" pitchFamily="34" charset="-122"/>
              </a:rPr>
              <a:t>对象实现了属性和方法的封装，是一种数据抽象机制</a:t>
            </a:r>
          </a:p>
        </p:txBody>
      </p:sp>
    </p:spTree>
    <p:extLst>
      <p:ext uri="{BB962C8B-B14F-4D97-AF65-F5344CB8AC3E}">
        <p14:creationId xmlns:p14="http://schemas.microsoft.com/office/powerpoint/2010/main" val="427649284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P spid="25" grpId="0" animBg="1"/>
      <p:bldP spid="27"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080000">
            <a:off x="48265" y="1062723"/>
            <a:ext cx="251723" cy="179536"/>
          </a:xfrm>
          <a:prstGeom prst="rect">
            <a:avLst/>
          </a:prstGeom>
        </p:spPr>
        <p:txBody>
          <a:bodyPr vert="horz" wrap="square" lIns="0" tIns="0" rIns="0" bIns="0" rtlCol="0">
            <a:spAutoFit/>
          </a:bodyPr>
          <a:lstStyle/>
          <a:p>
            <a:pPr>
              <a:lnSpc>
                <a:spcPts val="1404"/>
              </a:lnSpc>
            </a:pPr>
            <a:r>
              <a:rPr sz="1400" spc="1014" dirty="0">
                <a:solidFill>
                  <a:srgbClr val="FFFFFF"/>
                </a:solidFill>
                <a:latin typeface="Arial Black"/>
                <a:cs typeface="Arial Black"/>
              </a:rPr>
              <a:t> </a:t>
            </a:r>
            <a:endParaRPr sz="1400">
              <a:latin typeface="Arial Black"/>
              <a:cs typeface="Arial Black"/>
            </a:endParaRPr>
          </a:p>
        </p:txBody>
      </p:sp>
      <p:grpSp>
        <p:nvGrpSpPr>
          <p:cNvPr id="19" name="object 19"/>
          <p:cNvGrpSpPr/>
          <p:nvPr/>
        </p:nvGrpSpPr>
        <p:grpSpPr>
          <a:xfrm>
            <a:off x="4294918" y="196419"/>
            <a:ext cx="4770882" cy="5191760"/>
            <a:chOff x="5827776" y="298704"/>
            <a:chExt cx="6361176" cy="6230112"/>
          </a:xfrm>
        </p:grpSpPr>
        <p:sp>
          <p:nvSpPr>
            <p:cNvPr id="20" name="object 20"/>
            <p:cNvSpPr/>
            <p:nvPr/>
          </p:nvSpPr>
          <p:spPr>
            <a:xfrm>
              <a:off x="5827776" y="298704"/>
              <a:ext cx="6361176" cy="519074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019800" y="490728"/>
              <a:ext cx="5974080" cy="4608576"/>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5827776" y="5059680"/>
              <a:ext cx="2862072" cy="1469136"/>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6019800" y="5254751"/>
              <a:ext cx="2279904" cy="883919"/>
            </a:xfrm>
            <a:prstGeom prst="rect">
              <a:avLst/>
            </a:prstGeom>
            <a:blipFill>
              <a:blip r:embed="rId5" cstate="print"/>
              <a:stretch>
                <a:fillRect/>
              </a:stretch>
            </a:blipFill>
          </p:spPr>
          <p:txBody>
            <a:bodyPr wrap="square" lIns="0" tIns="0" rIns="0" bIns="0" rtlCol="0"/>
            <a:lstStyle/>
            <a:p>
              <a:endParaRPr/>
            </a:p>
          </p:txBody>
        </p:sp>
      </p:grpSp>
      <p:sp>
        <p:nvSpPr>
          <p:cNvPr id="25" name="标题 24"/>
          <p:cNvSpPr>
            <a:spLocks noGrp="1"/>
          </p:cNvSpPr>
          <p:nvPr>
            <p:ph type="title"/>
          </p:nvPr>
        </p:nvSpPr>
        <p:spPr>
          <a:xfrm>
            <a:off x="320318" y="408941"/>
            <a:ext cx="3603610" cy="410369"/>
          </a:xfrm>
        </p:spPr>
        <p:txBody>
          <a:bodyPr>
            <a:noAutofit/>
          </a:bodyPr>
          <a:lstStyle/>
          <a:p>
            <a:r>
              <a:rPr lang="zh-CN" altLang="en-US" sz="3200" dirty="0" smtClean="0"/>
              <a:t>面向对象：类的定义与调用</a:t>
            </a:r>
            <a:endParaRPr lang="zh-CN" altLang="en-US" sz="3200" dirty="0"/>
          </a:p>
        </p:txBody>
      </p:sp>
      <p:sp>
        <p:nvSpPr>
          <p:cNvPr id="26" name="TextBox 25"/>
          <p:cNvSpPr txBox="1"/>
          <p:nvPr/>
        </p:nvSpPr>
        <p:spPr>
          <a:xfrm>
            <a:off x="516376" y="1344473"/>
            <a:ext cx="3854456" cy="3413961"/>
          </a:xfrm>
          <a:prstGeom prst="rect">
            <a:avLst/>
          </a:prstGeom>
          <a:noFill/>
        </p:spPr>
        <p:txBody>
          <a:bodyPr wrap="square" lIns="71323" tIns="35662" rIns="71323" bIns="35662" rtlCol="0">
            <a:spAutoFit/>
          </a:bodyPr>
          <a:lstStyle/>
          <a:p>
            <a:r>
              <a:rPr lang="zh-CN" altLang="en-US" sz="1600" b="1" dirty="0">
                <a:latin typeface="微软雅黑" panose="020B0503020204020204" pitchFamily="34" charset="-122"/>
                <a:ea typeface="微软雅黑" panose="020B0503020204020204" pitchFamily="34" charset="-122"/>
              </a:rPr>
              <a:t>类用来实现抽象数据类型</a:t>
            </a:r>
            <a:r>
              <a:rPr lang="en-US" altLang="zh-CN" sz="1600" b="1" dirty="0">
                <a:latin typeface="微软雅黑" panose="020B0503020204020204" pitchFamily="34" charset="-122"/>
                <a:ea typeface="微软雅黑" panose="020B0503020204020204" pitchFamily="34" charset="-122"/>
              </a:rPr>
              <a:t>ADT</a:t>
            </a:r>
            <a:r>
              <a:rPr lang="zh-CN" altLang="en-US" sz="1600" b="1" dirty="0">
                <a:latin typeface="微软雅黑" panose="020B0503020204020204" pitchFamily="34" charset="-122"/>
                <a:ea typeface="微软雅黑" panose="020B0503020204020204" pitchFamily="34" charset="-122"/>
              </a:rPr>
              <a:t>，封装实体额属性和行为</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定义类：</a:t>
            </a:r>
            <a:r>
              <a:rPr lang="en-US" altLang="zh-CN" sz="1600" b="1" dirty="0">
                <a:latin typeface="微软雅黑" panose="020B0503020204020204" pitchFamily="34" charset="-122"/>
                <a:ea typeface="微软雅黑" panose="020B0503020204020204" pitchFamily="34" charset="-122"/>
              </a:rPr>
              <a:t>class</a:t>
            </a:r>
            <a:r>
              <a:rPr lang="zh-CN" altLang="en-US" sz="1600" b="1" dirty="0">
                <a:latin typeface="微软雅黑" panose="020B0503020204020204" pitchFamily="34" charset="-122"/>
                <a:ea typeface="微软雅黑" panose="020B0503020204020204" pitchFamily="34" charset="-122"/>
              </a:rPr>
              <a:t>语句</a:t>
            </a:r>
            <a:r>
              <a:rPr lang="en-US" altLang="zh-CN" sz="1600" b="1" dirty="0">
                <a:latin typeface="微软雅黑" panose="020B0503020204020204" pitchFamily="34" charset="-122"/>
                <a:ea typeface="微软雅黑" panose="020B0503020204020204" pitchFamily="34" charset="-122"/>
              </a:rPr>
              <a:t>;</a:t>
            </a:r>
          </a:p>
          <a:p>
            <a:pPr>
              <a:spcAft>
                <a:spcPts val="468"/>
              </a:spcAft>
            </a:pPr>
            <a:r>
              <a:rPr lang="en-US" altLang="zh-CN" b="1" dirty="0">
                <a:latin typeface="新宋体" panose="02010609030101010101" pitchFamily="49" charset="-122"/>
                <a:ea typeface="新宋体" panose="02010609030101010101" pitchFamily="49" charset="-122"/>
              </a:rPr>
              <a:t>c</a:t>
            </a:r>
            <a:r>
              <a:rPr lang="en-US" altLang="zh-CN" b="1" dirty="0" smtClean="0">
                <a:latin typeface="新宋体" panose="02010609030101010101" pitchFamily="49" charset="-122"/>
                <a:ea typeface="新宋体" panose="02010609030101010101" pitchFamily="49" charset="-122"/>
              </a:rPr>
              <a:t>lass </a:t>
            </a:r>
            <a:r>
              <a:rPr lang="zh-CN" altLang="en-US" b="1" dirty="0" smtClean="0">
                <a:latin typeface="新宋体" panose="02010609030101010101" pitchFamily="49" charset="-122"/>
                <a:ea typeface="新宋体" panose="02010609030101010101" pitchFamily="49" charset="-122"/>
              </a:rPr>
              <a:t>类名</a:t>
            </a:r>
            <a:r>
              <a:rPr lang="en-US" altLang="zh-CN" b="1" dirty="0" smtClean="0">
                <a:latin typeface="新宋体" panose="02010609030101010101" pitchFamily="49" charset="-122"/>
                <a:ea typeface="新宋体" panose="02010609030101010101" pitchFamily="49" charset="-122"/>
              </a:rPr>
              <a:t>:</a:t>
            </a:r>
          </a:p>
          <a:p>
            <a:pPr lvl="1">
              <a:spcAft>
                <a:spcPts val="468"/>
              </a:spcAft>
            </a:pPr>
            <a:r>
              <a:rPr lang="en-US" altLang="zh-CN" b="1" dirty="0" err="1" smtClean="0">
                <a:latin typeface="新宋体" panose="02010609030101010101" pitchFamily="49" charset="-122"/>
                <a:ea typeface="新宋体" panose="02010609030101010101" pitchFamily="49" charset="-122"/>
              </a:rPr>
              <a:t>def</a:t>
            </a:r>
            <a:r>
              <a:rPr lang="en-US" altLang="zh-CN" b="1" dirty="0" smtClean="0">
                <a:latin typeface="新宋体" panose="02010609030101010101" pitchFamily="49" charset="-122"/>
                <a:ea typeface="新宋体" panose="02010609030101010101" pitchFamily="49" charset="-122"/>
              </a:rPr>
              <a:t> __</a:t>
            </a:r>
            <a:r>
              <a:rPr lang="en-US" altLang="zh-CN" b="1" dirty="0" err="1" smtClean="0">
                <a:latin typeface="新宋体" panose="02010609030101010101" pitchFamily="49" charset="-122"/>
                <a:ea typeface="新宋体" panose="02010609030101010101" pitchFamily="49" charset="-122"/>
              </a:rPr>
              <a:t>init</a:t>
            </a:r>
            <a:r>
              <a:rPr lang="en-US" altLang="zh-CN" b="1" dirty="0" smtClean="0">
                <a:latin typeface="新宋体" panose="02010609030101010101" pitchFamily="49" charset="-122"/>
                <a:ea typeface="新宋体" panose="02010609030101010101" pitchFamily="49" charset="-122"/>
              </a:rPr>
              <a:t>__(self,&lt;</a:t>
            </a:r>
            <a:r>
              <a:rPr lang="zh-CN" altLang="en-US" b="1" dirty="0" smtClean="0">
                <a:latin typeface="新宋体" panose="02010609030101010101" pitchFamily="49" charset="-122"/>
                <a:ea typeface="新宋体" panose="02010609030101010101" pitchFamily="49" charset="-122"/>
              </a:rPr>
              <a:t>参数表</a:t>
            </a:r>
            <a:r>
              <a:rPr lang="en-US" altLang="zh-CN" b="1" dirty="0" smtClean="0">
                <a:latin typeface="新宋体" panose="02010609030101010101" pitchFamily="49" charset="-122"/>
                <a:ea typeface="新宋体" panose="02010609030101010101" pitchFamily="49" charset="-122"/>
              </a:rPr>
              <a:t>&gt;):</a:t>
            </a:r>
          </a:p>
          <a:p>
            <a:pPr lvl="1">
              <a:spcAft>
                <a:spcPts val="468"/>
              </a:spcAft>
            </a:pPr>
            <a:r>
              <a:rPr lang="en-US" altLang="zh-CN" b="1" dirty="0" err="1">
                <a:latin typeface="新宋体" panose="02010609030101010101" pitchFamily="49" charset="-122"/>
                <a:ea typeface="新宋体" panose="02010609030101010101" pitchFamily="49" charset="-122"/>
              </a:rPr>
              <a:t>d</a:t>
            </a:r>
            <a:r>
              <a:rPr lang="en-US" altLang="zh-CN" b="1" dirty="0" err="1" smtClean="0">
                <a:latin typeface="新宋体" panose="02010609030101010101" pitchFamily="49" charset="-122"/>
                <a:ea typeface="新宋体" panose="02010609030101010101" pitchFamily="49" charset="-122"/>
              </a:rPr>
              <a:t>ef</a:t>
            </a:r>
            <a:r>
              <a:rPr lang="en-US" altLang="zh-CN" b="1" dirty="0" smtClean="0">
                <a:latin typeface="新宋体" panose="02010609030101010101" pitchFamily="49" charset="-122"/>
                <a:ea typeface="新宋体" panose="02010609030101010101" pitchFamily="49" charset="-122"/>
              </a:rPr>
              <a:t> </a:t>
            </a:r>
            <a:r>
              <a:rPr lang="zh-CN" altLang="en-US" b="1" dirty="0" smtClean="0">
                <a:latin typeface="新宋体" panose="02010609030101010101" pitchFamily="49" charset="-122"/>
                <a:ea typeface="新宋体" panose="02010609030101010101" pitchFamily="49" charset="-122"/>
              </a:rPr>
              <a:t>方法名</a:t>
            </a:r>
            <a:r>
              <a:rPr lang="en-US" altLang="zh-CN" b="1" dirty="0" smtClean="0">
                <a:latin typeface="新宋体" panose="02010609030101010101" pitchFamily="49" charset="-122"/>
                <a:ea typeface="新宋体" panose="02010609030101010101" pitchFamily="49" charset="-122"/>
              </a:rPr>
              <a:t>(self,&lt;</a:t>
            </a:r>
            <a:r>
              <a:rPr lang="zh-CN" altLang="en-US" b="1" dirty="0" smtClean="0">
                <a:latin typeface="新宋体" panose="02010609030101010101" pitchFamily="49" charset="-122"/>
                <a:ea typeface="新宋体" panose="02010609030101010101" pitchFamily="49" charset="-122"/>
              </a:rPr>
              <a:t>参数表</a:t>
            </a:r>
            <a:r>
              <a:rPr lang="en-US" altLang="zh-CN" b="1" dirty="0" smtClean="0">
                <a:latin typeface="新宋体" panose="02010609030101010101" pitchFamily="49" charset="-122"/>
                <a:ea typeface="新宋体" panose="02010609030101010101" pitchFamily="49" charset="-122"/>
              </a:rPr>
              <a:t>&gt;):</a:t>
            </a:r>
          </a:p>
          <a:p>
            <a:pPr>
              <a:spcAft>
                <a:spcPts val="468"/>
              </a:spcAft>
            </a:pPr>
            <a:endParaRPr lang="en-US" altLang="zh-CN" sz="1600" b="1" dirty="0">
              <a:latin typeface="微软雅黑" panose="020B0503020204020204" pitchFamily="34" charset="-122"/>
              <a:ea typeface="微软雅黑" panose="020B0503020204020204" pitchFamily="34" charset="-122"/>
            </a:endParaRPr>
          </a:p>
          <a:p>
            <a:pPr>
              <a:spcAft>
                <a:spcPts val="468"/>
              </a:spcAft>
            </a:pPr>
            <a:r>
              <a:rPr lang="zh-CN" altLang="en-US" sz="1600" b="1" dirty="0">
                <a:latin typeface="微软雅黑" panose="020B0503020204020204" pitchFamily="34" charset="-122"/>
                <a:ea typeface="微软雅黑" panose="020B0503020204020204" pitchFamily="34" charset="-122"/>
              </a:rPr>
              <a:t>调用类</a:t>
            </a:r>
            <a:r>
              <a:rPr lang="en-US" altLang="zh-CN" sz="1600" b="1" dirty="0">
                <a:latin typeface="微软雅黑" panose="020B0503020204020204" pitchFamily="34" charset="-122"/>
                <a:ea typeface="微软雅黑" panose="020B0503020204020204" pitchFamily="34" charset="-122"/>
              </a:rPr>
              <a:t>:&lt;</a:t>
            </a:r>
            <a:r>
              <a:rPr lang="zh-CN" altLang="en-US" sz="1600" b="1" dirty="0">
                <a:latin typeface="微软雅黑" panose="020B0503020204020204" pitchFamily="34" charset="-122"/>
                <a:ea typeface="微软雅黑" panose="020B0503020204020204" pitchFamily="34" charset="-122"/>
              </a:rPr>
              <a:t>类名</a:t>
            </a:r>
            <a:r>
              <a:rPr lang="en-US" altLang="zh-CN" sz="1600" b="1" dirty="0">
                <a:latin typeface="微软雅黑" panose="020B0503020204020204" pitchFamily="34" charset="-122"/>
                <a:ea typeface="微软雅黑" panose="020B0503020204020204" pitchFamily="34" charset="-122"/>
              </a:rPr>
              <a:t>&gt;(&lt;</a:t>
            </a:r>
            <a:r>
              <a:rPr lang="zh-CN" altLang="en-US" sz="1600" b="1" dirty="0">
                <a:latin typeface="微软雅黑" panose="020B0503020204020204" pitchFamily="34" charset="-122"/>
                <a:ea typeface="微软雅黑" panose="020B0503020204020204" pitchFamily="34" charset="-122"/>
              </a:rPr>
              <a:t>参数</a:t>
            </a:r>
            <a:r>
              <a:rPr lang="en-US" altLang="zh-CN" sz="1600" b="1" dirty="0">
                <a:latin typeface="微软雅黑" panose="020B0503020204020204" pitchFamily="34" charset="-122"/>
                <a:ea typeface="微软雅黑" panose="020B0503020204020204" pitchFamily="34" charset="-122"/>
              </a:rPr>
              <a:t>&gt;)</a:t>
            </a:r>
          </a:p>
          <a:p>
            <a:pPr>
              <a:spcAft>
                <a:spcPts val="468"/>
              </a:spcAft>
            </a:pPr>
            <a:r>
              <a:rPr lang="en-US" altLang="zh-CN" b="1" dirty="0" err="1">
                <a:latin typeface="新宋体" panose="02010609030101010101" pitchFamily="49" charset="-122"/>
                <a:ea typeface="新宋体" panose="02010609030101010101" pitchFamily="49" charset="-122"/>
              </a:rPr>
              <a:t>obj</a:t>
            </a:r>
            <a:r>
              <a:rPr lang="en-US" altLang="zh-CN" b="1" dirty="0">
                <a:latin typeface="新宋体" panose="02010609030101010101" pitchFamily="49" charset="-122"/>
                <a:ea typeface="新宋体" panose="02010609030101010101" pitchFamily="49" charset="-122"/>
              </a:rPr>
              <a:t> = &lt;</a:t>
            </a:r>
            <a:r>
              <a:rPr lang="zh-CN" altLang="en-US" b="1" dirty="0">
                <a:latin typeface="新宋体" panose="02010609030101010101" pitchFamily="49" charset="-122"/>
                <a:ea typeface="新宋体" panose="02010609030101010101" pitchFamily="49" charset="-122"/>
              </a:rPr>
              <a:t>类名</a:t>
            </a:r>
            <a:r>
              <a:rPr lang="en-US" altLang="zh-CN" b="1" dirty="0">
                <a:latin typeface="新宋体" panose="02010609030101010101" pitchFamily="49" charset="-122"/>
                <a:ea typeface="新宋体" panose="02010609030101010101" pitchFamily="49" charset="-122"/>
              </a:rPr>
              <a:t>&gt;(&lt;</a:t>
            </a:r>
            <a:r>
              <a:rPr lang="zh-CN" altLang="en-US" b="1" dirty="0">
                <a:latin typeface="新宋体" panose="02010609030101010101" pitchFamily="49" charset="-122"/>
                <a:ea typeface="新宋体" panose="02010609030101010101" pitchFamily="49" charset="-122"/>
              </a:rPr>
              <a:t>参数</a:t>
            </a:r>
            <a:r>
              <a:rPr lang="en-US" altLang="zh-CN" b="1" dirty="0">
                <a:latin typeface="新宋体" panose="02010609030101010101" pitchFamily="49" charset="-122"/>
                <a:ea typeface="新宋体" panose="02010609030101010101" pitchFamily="49" charset="-122"/>
              </a:rPr>
              <a:t>&gt;)</a:t>
            </a:r>
          </a:p>
          <a:p>
            <a:pPr>
              <a:spcAft>
                <a:spcPts val="468"/>
              </a:spcAft>
            </a:pPr>
            <a:r>
              <a:rPr lang="zh-CN" altLang="en-US" b="1" dirty="0">
                <a:latin typeface="新宋体" panose="02010609030101010101" pitchFamily="49" charset="-122"/>
                <a:ea typeface="新宋体" panose="02010609030101010101" pitchFamily="49" charset="-122"/>
              </a:rPr>
              <a:t>返回一个对象实例，</a:t>
            </a:r>
            <a:endParaRPr lang="en-US" altLang="zh-CN" b="1" dirty="0">
              <a:latin typeface="新宋体" panose="02010609030101010101" pitchFamily="49" charset="-122"/>
              <a:ea typeface="新宋体" panose="02010609030101010101" pitchFamily="49" charset="-122"/>
            </a:endParaRPr>
          </a:p>
          <a:p>
            <a:pPr>
              <a:spcAft>
                <a:spcPts val="468"/>
              </a:spcAft>
            </a:pPr>
            <a:r>
              <a:rPr lang="zh-CN" altLang="en-US" b="1" dirty="0">
                <a:latin typeface="新宋体" panose="02010609030101010101" pitchFamily="49" charset="-122"/>
                <a:ea typeface="新宋体" panose="02010609030101010101" pitchFamily="49" charset="-122"/>
              </a:rPr>
              <a:t>类方法中的</a:t>
            </a:r>
            <a:r>
              <a:rPr lang="en-US" altLang="zh-CN" b="1" dirty="0">
                <a:latin typeface="新宋体" panose="02010609030101010101" pitchFamily="49" charset="-122"/>
                <a:ea typeface="新宋体" panose="02010609030101010101" pitchFamily="49" charset="-122"/>
              </a:rPr>
              <a:t>self</a:t>
            </a:r>
            <a:r>
              <a:rPr lang="zh-CN" altLang="en-US" b="1" dirty="0">
                <a:latin typeface="新宋体" panose="02010609030101010101" pitchFamily="49" charset="-122"/>
                <a:ea typeface="新宋体" panose="02010609030101010101" pitchFamily="49" charset="-122"/>
              </a:rPr>
              <a:t>就是指这个对象实例</a:t>
            </a:r>
          </a:p>
        </p:txBody>
      </p:sp>
    </p:spTree>
    <p:extLst>
      <p:ext uri="{BB962C8B-B14F-4D97-AF65-F5344CB8AC3E}">
        <p14:creationId xmlns:p14="http://schemas.microsoft.com/office/powerpoint/2010/main" val="71096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00050" y="1333501"/>
            <a:ext cx="3886200" cy="1826347"/>
          </a:xfrm>
          <a:prstGeom prst="rect">
            <a:avLst/>
          </a:prstGeom>
        </p:spPr>
        <p:txBody>
          <a:bodyPr wrap="square" lIns="71323" tIns="35662" rIns="71323" bIns="35662">
            <a:spAutoFit/>
          </a:bodyPr>
          <a:lstStyle/>
          <a:p>
            <a:r>
              <a:rPr lang="zh-CN" altLang="en-US" sz="1600" b="1" dirty="0">
                <a:latin typeface="微软雅黑" panose="020B0503020204020204" pitchFamily="34" charset="-122"/>
                <a:ea typeface="微软雅黑" panose="020B0503020204020204" pitchFamily="34" charset="-122"/>
              </a:rPr>
              <a:t>通过</a:t>
            </a:r>
            <a:r>
              <a:rPr lang="en-US" altLang="zh-CN" sz="1600" b="1" dirty="0">
                <a:latin typeface="微软雅黑" panose="020B0503020204020204" pitchFamily="34" charset="-122"/>
                <a:ea typeface="微软雅黑" panose="020B0503020204020204" pitchFamily="34" charset="-122"/>
              </a:rPr>
              <a:t>&lt;</a:t>
            </a:r>
            <a:r>
              <a:rPr lang="zh-CN" altLang="en-US" sz="1600" b="1" dirty="0">
                <a:latin typeface="微软雅黑" panose="020B0503020204020204" pitchFamily="34" charset="-122"/>
                <a:ea typeface="微软雅黑" panose="020B0503020204020204" pitchFamily="34" charset="-122"/>
              </a:rPr>
              <a:t>对象名</a:t>
            </a:r>
            <a:r>
              <a:rPr lang="en-US" altLang="zh-CN" sz="1600" b="1" dirty="0">
                <a:latin typeface="微软雅黑" panose="020B0503020204020204" pitchFamily="34" charset="-122"/>
                <a:ea typeface="微软雅黑" panose="020B0503020204020204" pitchFamily="34" charset="-122"/>
              </a:rPr>
              <a:t>&gt;.&lt;</a:t>
            </a:r>
            <a:r>
              <a:rPr lang="zh-CN" altLang="en-US" sz="1600" b="1" dirty="0">
                <a:latin typeface="微软雅黑" panose="020B0503020204020204" pitchFamily="34" charset="-122"/>
                <a:ea typeface="微软雅黑" panose="020B0503020204020204" pitchFamily="34" charset="-122"/>
              </a:rPr>
              <a:t>属性名</a:t>
            </a: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的形式引用</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可以跟一般的变量一样用在赋值语句和表达式中</a:t>
            </a:r>
            <a:endParaRPr lang="en-US" altLang="zh-CN" sz="1600" b="1" dirty="0">
              <a:latin typeface="微软雅黑" panose="020B0503020204020204" pitchFamily="34" charset="-122"/>
              <a:ea typeface="微软雅黑" panose="020B0503020204020204" pitchFamily="34" charset="-122"/>
            </a:endParaRPr>
          </a:p>
          <a:p>
            <a:endParaRPr lang="zh-CN" altLang="en-US" sz="1600" b="1" dirty="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Python</a:t>
            </a:r>
            <a:r>
              <a:rPr lang="zh-CN" altLang="en-US" sz="1600" b="1" dirty="0">
                <a:latin typeface="微软雅黑" panose="020B0503020204020204" pitchFamily="34" charset="-122"/>
                <a:ea typeface="微软雅黑" panose="020B0503020204020204" pitchFamily="34" charset="-122"/>
              </a:rPr>
              <a:t>语言动态的特征 ，使得对象可以随时增加或者删除属性或者方法</a:t>
            </a:r>
            <a:endParaRPr lang="en-US" altLang="zh-CN" sz="1600" b="1" dirty="0">
              <a:latin typeface="微软雅黑" panose="020B0503020204020204" pitchFamily="34" charset="-122"/>
              <a:ea typeface="微软雅黑" panose="020B0503020204020204" pitchFamily="34" charset="-122"/>
            </a:endParaRPr>
          </a:p>
          <a:p>
            <a:pPr marL="222885" indent="-222885">
              <a:spcAft>
                <a:spcPts val="468"/>
              </a:spcAft>
              <a:buFont typeface="Arial" panose="020B0604020202020204" pitchFamily="34" charset="0"/>
              <a:buChar char="•"/>
            </a:pPr>
            <a:r>
              <a:rPr lang="zh-CN" altLang="en-US" dirty="0" smtClean="0"/>
              <a:t>也</a:t>
            </a:r>
            <a:r>
              <a:rPr lang="zh-CN" altLang="en-US" dirty="0"/>
              <a:t>必须先赋值再引用</a:t>
            </a:r>
          </a:p>
        </p:txBody>
      </p:sp>
      <p:sp>
        <p:nvSpPr>
          <p:cNvPr id="28" name="标题 27"/>
          <p:cNvSpPr>
            <a:spLocks noGrp="1"/>
          </p:cNvSpPr>
          <p:nvPr>
            <p:ph type="title"/>
          </p:nvPr>
        </p:nvSpPr>
        <p:spPr>
          <a:xfrm>
            <a:off x="292703" y="317500"/>
            <a:ext cx="8147208" cy="410369"/>
          </a:xfrm>
        </p:spPr>
        <p:txBody>
          <a:bodyPr>
            <a:normAutofit fontScale="90000"/>
          </a:bodyPr>
          <a:lstStyle/>
          <a:p>
            <a:r>
              <a:rPr lang="zh-CN" altLang="en-US" dirty="0"/>
              <a:t>对象属性和方法的</a:t>
            </a:r>
            <a:r>
              <a:rPr lang="zh-CN" altLang="en-US" dirty="0" smtClean="0"/>
              <a:t>引用</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217" y="1333500"/>
            <a:ext cx="2431733" cy="1601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3238500"/>
            <a:ext cx="628650" cy="64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33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080000">
            <a:off x="48265" y="1062723"/>
            <a:ext cx="251723" cy="179536"/>
          </a:xfrm>
          <a:prstGeom prst="rect">
            <a:avLst/>
          </a:prstGeom>
        </p:spPr>
        <p:txBody>
          <a:bodyPr vert="horz" wrap="square" lIns="0" tIns="0" rIns="0" bIns="0" rtlCol="0">
            <a:spAutoFit/>
          </a:bodyPr>
          <a:lstStyle/>
          <a:p>
            <a:pPr>
              <a:lnSpc>
                <a:spcPts val="1404"/>
              </a:lnSpc>
            </a:pPr>
            <a:r>
              <a:rPr sz="1400" spc="1014" dirty="0">
                <a:solidFill>
                  <a:srgbClr val="FFFFFF"/>
                </a:solidFill>
                <a:latin typeface="Arial Black"/>
                <a:cs typeface="Arial Black"/>
              </a:rPr>
              <a:t> </a:t>
            </a:r>
            <a:endParaRPr sz="1400">
              <a:latin typeface="Arial Black"/>
              <a:cs typeface="Arial Black"/>
            </a:endParaRPr>
          </a:p>
        </p:txBody>
      </p:sp>
      <p:grpSp>
        <p:nvGrpSpPr>
          <p:cNvPr id="18" name="object 18"/>
          <p:cNvGrpSpPr/>
          <p:nvPr/>
        </p:nvGrpSpPr>
        <p:grpSpPr>
          <a:xfrm>
            <a:off x="4297680" y="134621"/>
            <a:ext cx="4844034" cy="5344159"/>
            <a:chOff x="5730240" y="161544"/>
            <a:chExt cx="6458712" cy="6412991"/>
          </a:xfrm>
        </p:grpSpPr>
        <p:sp>
          <p:nvSpPr>
            <p:cNvPr id="19" name="object 19"/>
            <p:cNvSpPr/>
            <p:nvPr/>
          </p:nvSpPr>
          <p:spPr>
            <a:xfrm>
              <a:off x="5742432" y="161544"/>
              <a:ext cx="6446520" cy="3304031"/>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5742432" y="2926079"/>
              <a:ext cx="6446520" cy="2048256"/>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5730240" y="4568952"/>
              <a:ext cx="5830823" cy="2005583"/>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284362" y="3348101"/>
              <a:ext cx="925194" cy="287020"/>
            </a:xfrm>
            <a:custGeom>
              <a:avLst/>
              <a:gdLst/>
              <a:ahLst/>
              <a:cxnLst/>
              <a:rect l="l" t="t" r="r" b="b"/>
              <a:pathLst>
                <a:path w="925195" h="287020">
                  <a:moveTo>
                    <a:pt x="17183" y="148272"/>
                  </a:moveTo>
                  <a:lnTo>
                    <a:pt x="2971" y="155143"/>
                  </a:lnTo>
                  <a:lnTo>
                    <a:pt x="0" y="163690"/>
                  </a:lnTo>
                  <a:lnTo>
                    <a:pt x="59524" y="286664"/>
                  </a:lnTo>
                  <a:lnTo>
                    <a:pt x="83976" y="268757"/>
                  </a:lnTo>
                  <a:lnTo>
                    <a:pt x="78701" y="268757"/>
                  </a:lnTo>
                  <a:lnTo>
                    <a:pt x="51130" y="261264"/>
                  </a:lnTo>
                  <a:lnTo>
                    <a:pt x="52895" y="254812"/>
                  </a:lnTo>
                  <a:lnTo>
                    <a:pt x="57073" y="240703"/>
                  </a:lnTo>
                  <a:lnTo>
                    <a:pt x="61854" y="225890"/>
                  </a:lnTo>
                  <a:lnTo>
                    <a:pt x="25730" y="151244"/>
                  </a:lnTo>
                  <a:lnTo>
                    <a:pt x="17183" y="148272"/>
                  </a:lnTo>
                  <a:close/>
                </a:path>
                <a:path w="925195" h="287020">
                  <a:moveTo>
                    <a:pt x="61854" y="225890"/>
                  </a:moveTo>
                  <a:lnTo>
                    <a:pt x="57073" y="240703"/>
                  </a:lnTo>
                  <a:lnTo>
                    <a:pt x="52895" y="254812"/>
                  </a:lnTo>
                  <a:lnTo>
                    <a:pt x="51130" y="261264"/>
                  </a:lnTo>
                  <a:lnTo>
                    <a:pt x="78701" y="268757"/>
                  </a:lnTo>
                  <a:lnTo>
                    <a:pt x="80289" y="262915"/>
                  </a:lnTo>
                  <a:lnTo>
                    <a:pt x="81511" y="258787"/>
                  </a:lnTo>
                  <a:lnTo>
                    <a:pt x="77774" y="258787"/>
                  </a:lnTo>
                  <a:lnTo>
                    <a:pt x="56476" y="253479"/>
                  </a:lnTo>
                  <a:lnTo>
                    <a:pt x="70305" y="243353"/>
                  </a:lnTo>
                  <a:lnTo>
                    <a:pt x="61854" y="225890"/>
                  </a:lnTo>
                  <a:close/>
                </a:path>
                <a:path w="925195" h="287020">
                  <a:moveTo>
                    <a:pt x="152869" y="182892"/>
                  </a:moveTo>
                  <a:lnTo>
                    <a:pt x="91447" y="227870"/>
                  </a:lnTo>
                  <a:lnTo>
                    <a:pt x="78701" y="268757"/>
                  </a:lnTo>
                  <a:lnTo>
                    <a:pt x="83976" y="268757"/>
                  </a:lnTo>
                  <a:lnTo>
                    <a:pt x="169760" y="205943"/>
                  </a:lnTo>
                  <a:lnTo>
                    <a:pt x="171132" y="197002"/>
                  </a:lnTo>
                  <a:lnTo>
                    <a:pt x="161810" y="184276"/>
                  </a:lnTo>
                  <a:lnTo>
                    <a:pt x="152869" y="182892"/>
                  </a:lnTo>
                  <a:close/>
                </a:path>
                <a:path w="925195" h="287020">
                  <a:moveTo>
                    <a:pt x="70305" y="243353"/>
                  </a:moveTo>
                  <a:lnTo>
                    <a:pt x="56476" y="253479"/>
                  </a:lnTo>
                  <a:lnTo>
                    <a:pt x="77774" y="258787"/>
                  </a:lnTo>
                  <a:lnTo>
                    <a:pt x="70305" y="243353"/>
                  </a:lnTo>
                  <a:close/>
                </a:path>
                <a:path w="925195" h="287020">
                  <a:moveTo>
                    <a:pt x="91447" y="227870"/>
                  </a:moveTo>
                  <a:lnTo>
                    <a:pt x="70305" y="243353"/>
                  </a:lnTo>
                  <a:lnTo>
                    <a:pt x="77774" y="258787"/>
                  </a:lnTo>
                  <a:lnTo>
                    <a:pt x="81511" y="258787"/>
                  </a:lnTo>
                  <a:lnTo>
                    <a:pt x="84338" y="249262"/>
                  </a:lnTo>
                  <a:lnTo>
                    <a:pt x="89179" y="234264"/>
                  </a:lnTo>
                  <a:lnTo>
                    <a:pt x="91447" y="227870"/>
                  </a:lnTo>
                  <a:close/>
                </a:path>
                <a:path w="925195" h="287020">
                  <a:moveTo>
                    <a:pt x="863328" y="208863"/>
                  </a:moveTo>
                  <a:lnTo>
                    <a:pt x="864539" y="249262"/>
                  </a:lnTo>
                  <a:lnTo>
                    <a:pt x="925131" y="247446"/>
                  </a:lnTo>
                  <a:lnTo>
                    <a:pt x="924562" y="228460"/>
                  </a:lnTo>
                  <a:lnTo>
                    <a:pt x="884135" y="228460"/>
                  </a:lnTo>
                  <a:lnTo>
                    <a:pt x="863328" y="208863"/>
                  </a:lnTo>
                  <a:close/>
                </a:path>
                <a:path w="925195" h="287020">
                  <a:moveTo>
                    <a:pt x="495604" y="0"/>
                  </a:moveTo>
                  <a:lnTo>
                    <a:pt x="437883" y="1498"/>
                  </a:lnTo>
                  <a:lnTo>
                    <a:pt x="379031" y="6654"/>
                  </a:lnTo>
                  <a:lnTo>
                    <a:pt x="321589" y="15087"/>
                  </a:lnTo>
                  <a:lnTo>
                    <a:pt x="267550" y="26428"/>
                  </a:lnTo>
                  <a:lnTo>
                    <a:pt x="219544" y="40271"/>
                  </a:lnTo>
                  <a:lnTo>
                    <a:pt x="179476" y="56400"/>
                  </a:lnTo>
                  <a:lnTo>
                    <a:pt x="145097" y="80327"/>
                  </a:lnTo>
                  <a:lnTo>
                    <a:pt x="116585" y="113093"/>
                  </a:lnTo>
                  <a:lnTo>
                    <a:pt x="93700" y="150406"/>
                  </a:lnTo>
                  <a:lnTo>
                    <a:pt x="75882" y="188442"/>
                  </a:lnTo>
                  <a:lnTo>
                    <a:pt x="62242" y="224688"/>
                  </a:lnTo>
                  <a:lnTo>
                    <a:pt x="61854" y="225890"/>
                  </a:lnTo>
                  <a:lnTo>
                    <a:pt x="70305" y="243353"/>
                  </a:lnTo>
                  <a:lnTo>
                    <a:pt x="91447" y="227870"/>
                  </a:lnTo>
                  <a:lnTo>
                    <a:pt x="95059" y="217690"/>
                  </a:lnTo>
                  <a:lnTo>
                    <a:pt x="101765" y="200533"/>
                  </a:lnTo>
                  <a:lnTo>
                    <a:pt x="118567" y="164477"/>
                  </a:lnTo>
                  <a:lnTo>
                    <a:pt x="139115" y="130670"/>
                  </a:lnTo>
                  <a:lnTo>
                    <a:pt x="176683" y="91389"/>
                  </a:lnTo>
                  <a:lnTo>
                    <a:pt x="176428" y="91389"/>
                  </a:lnTo>
                  <a:lnTo>
                    <a:pt x="178155" y="90182"/>
                  </a:lnTo>
                  <a:lnTo>
                    <a:pt x="178420" y="90182"/>
                  </a:lnTo>
                  <a:lnTo>
                    <a:pt x="191046" y="82537"/>
                  </a:lnTo>
                  <a:lnTo>
                    <a:pt x="228079" y="67551"/>
                  </a:lnTo>
                  <a:lnTo>
                    <a:pt x="273900" y="54292"/>
                  </a:lnTo>
                  <a:lnTo>
                    <a:pt x="325742" y="43357"/>
                  </a:lnTo>
                  <a:lnTo>
                    <a:pt x="381546" y="35128"/>
                  </a:lnTo>
                  <a:lnTo>
                    <a:pt x="438632" y="30060"/>
                  </a:lnTo>
                  <a:lnTo>
                    <a:pt x="494830" y="28562"/>
                  </a:lnTo>
                  <a:lnTo>
                    <a:pt x="660950" y="28562"/>
                  </a:lnTo>
                  <a:lnTo>
                    <a:pt x="644855" y="22390"/>
                  </a:lnTo>
                  <a:lnTo>
                    <a:pt x="600138" y="9867"/>
                  </a:lnTo>
                  <a:lnTo>
                    <a:pt x="550481" y="2616"/>
                  </a:lnTo>
                  <a:lnTo>
                    <a:pt x="523557" y="762"/>
                  </a:lnTo>
                  <a:lnTo>
                    <a:pt x="495604" y="0"/>
                  </a:lnTo>
                  <a:close/>
                </a:path>
                <a:path w="925195" h="287020">
                  <a:moveTo>
                    <a:pt x="882917" y="188065"/>
                  </a:moveTo>
                  <a:lnTo>
                    <a:pt x="862723" y="188671"/>
                  </a:lnTo>
                  <a:lnTo>
                    <a:pt x="863328" y="208863"/>
                  </a:lnTo>
                  <a:lnTo>
                    <a:pt x="884135" y="228460"/>
                  </a:lnTo>
                  <a:lnTo>
                    <a:pt x="903719" y="207657"/>
                  </a:lnTo>
                  <a:lnTo>
                    <a:pt x="882917" y="188065"/>
                  </a:lnTo>
                  <a:close/>
                </a:path>
                <a:path w="925195" h="287020">
                  <a:moveTo>
                    <a:pt x="923315" y="186855"/>
                  </a:moveTo>
                  <a:lnTo>
                    <a:pt x="882917" y="188065"/>
                  </a:lnTo>
                  <a:lnTo>
                    <a:pt x="903719" y="207657"/>
                  </a:lnTo>
                  <a:lnTo>
                    <a:pt x="884135" y="228460"/>
                  </a:lnTo>
                  <a:lnTo>
                    <a:pt x="924562" y="228460"/>
                  </a:lnTo>
                  <a:lnTo>
                    <a:pt x="923315" y="186855"/>
                  </a:lnTo>
                  <a:close/>
                </a:path>
                <a:path w="925195" h="287020">
                  <a:moveTo>
                    <a:pt x="660950" y="28562"/>
                  </a:moveTo>
                  <a:lnTo>
                    <a:pt x="494830" y="28562"/>
                  </a:lnTo>
                  <a:lnTo>
                    <a:pt x="521614" y="29273"/>
                  </a:lnTo>
                  <a:lnTo>
                    <a:pt x="547166" y="31000"/>
                  </a:lnTo>
                  <a:lnTo>
                    <a:pt x="593356" y="37630"/>
                  </a:lnTo>
                  <a:lnTo>
                    <a:pt x="634657" y="49072"/>
                  </a:lnTo>
                  <a:lnTo>
                    <a:pt x="673569" y="65176"/>
                  </a:lnTo>
                  <a:lnTo>
                    <a:pt x="711149" y="85648"/>
                  </a:lnTo>
                  <a:lnTo>
                    <a:pt x="747331" y="109715"/>
                  </a:lnTo>
                  <a:lnTo>
                    <a:pt x="782421" y="136715"/>
                  </a:lnTo>
                  <a:lnTo>
                    <a:pt x="816698" y="165976"/>
                  </a:lnTo>
                  <a:lnTo>
                    <a:pt x="850506" y="196786"/>
                  </a:lnTo>
                  <a:lnTo>
                    <a:pt x="863328" y="208863"/>
                  </a:lnTo>
                  <a:lnTo>
                    <a:pt x="862723" y="188671"/>
                  </a:lnTo>
                  <a:lnTo>
                    <a:pt x="882917" y="188065"/>
                  </a:lnTo>
                  <a:lnTo>
                    <a:pt x="870089" y="175983"/>
                  </a:lnTo>
                  <a:lnTo>
                    <a:pt x="835952" y="144856"/>
                  </a:lnTo>
                  <a:lnTo>
                    <a:pt x="800963" y="114985"/>
                  </a:lnTo>
                  <a:lnTo>
                    <a:pt x="764768" y="87083"/>
                  </a:lnTo>
                  <a:lnTo>
                    <a:pt x="726998" y="61874"/>
                  </a:lnTo>
                  <a:lnTo>
                    <a:pt x="687273" y="40093"/>
                  </a:lnTo>
                  <a:lnTo>
                    <a:pt x="666216" y="30581"/>
                  </a:lnTo>
                  <a:lnTo>
                    <a:pt x="660950" y="28562"/>
                  </a:lnTo>
                  <a:close/>
                </a:path>
                <a:path w="925195" h="287020">
                  <a:moveTo>
                    <a:pt x="178155" y="90182"/>
                  </a:moveTo>
                  <a:lnTo>
                    <a:pt x="176428" y="91389"/>
                  </a:lnTo>
                  <a:lnTo>
                    <a:pt x="177405" y="90797"/>
                  </a:lnTo>
                  <a:lnTo>
                    <a:pt x="178155" y="90182"/>
                  </a:lnTo>
                  <a:close/>
                </a:path>
                <a:path w="925195" h="287020">
                  <a:moveTo>
                    <a:pt x="177405" y="90797"/>
                  </a:moveTo>
                  <a:lnTo>
                    <a:pt x="176428" y="91389"/>
                  </a:lnTo>
                  <a:lnTo>
                    <a:pt x="176683" y="91389"/>
                  </a:lnTo>
                  <a:lnTo>
                    <a:pt x="177405" y="90797"/>
                  </a:lnTo>
                  <a:close/>
                </a:path>
                <a:path w="925195" h="287020">
                  <a:moveTo>
                    <a:pt x="178420" y="90182"/>
                  </a:moveTo>
                  <a:lnTo>
                    <a:pt x="178155" y="90182"/>
                  </a:lnTo>
                  <a:lnTo>
                    <a:pt x="177405" y="90797"/>
                  </a:lnTo>
                  <a:lnTo>
                    <a:pt x="178420" y="90182"/>
                  </a:lnTo>
                  <a:close/>
                </a:path>
              </a:pathLst>
            </a:custGeom>
            <a:solidFill>
              <a:srgbClr val="358CC1"/>
            </a:solidFill>
          </p:spPr>
          <p:txBody>
            <a:bodyPr wrap="square" lIns="0" tIns="0" rIns="0" bIns="0" rtlCol="0"/>
            <a:lstStyle/>
            <a:p>
              <a:endParaRPr/>
            </a:p>
          </p:txBody>
        </p:sp>
      </p:grpSp>
      <p:sp>
        <p:nvSpPr>
          <p:cNvPr id="26" name="标题 25"/>
          <p:cNvSpPr>
            <a:spLocks noGrp="1"/>
          </p:cNvSpPr>
          <p:nvPr>
            <p:ph type="title"/>
          </p:nvPr>
        </p:nvSpPr>
        <p:spPr>
          <a:xfrm>
            <a:off x="539552" y="361792"/>
            <a:ext cx="2849469" cy="820738"/>
          </a:xfrm>
        </p:spPr>
        <p:txBody>
          <a:bodyPr>
            <a:noAutofit/>
          </a:bodyPr>
          <a:lstStyle/>
          <a:p>
            <a:r>
              <a:rPr lang="zh-CN" altLang="en-US" sz="3200" dirty="0"/>
              <a:t> 类定义中的特殊方法</a:t>
            </a:r>
            <a:br>
              <a:rPr lang="zh-CN" altLang="en-US" sz="3200" dirty="0"/>
            </a:br>
            <a:endParaRPr lang="zh-CN" altLang="en-US" sz="3200" dirty="0"/>
          </a:p>
        </p:txBody>
      </p:sp>
      <p:sp>
        <p:nvSpPr>
          <p:cNvPr id="27" name="矩形 26"/>
          <p:cNvSpPr/>
          <p:nvPr/>
        </p:nvSpPr>
        <p:spPr>
          <a:xfrm>
            <a:off x="378143" y="1428750"/>
            <a:ext cx="4114800" cy="2888176"/>
          </a:xfrm>
          <a:prstGeom prst="rect">
            <a:avLst/>
          </a:prstGeom>
        </p:spPr>
        <p:txBody>
          <a:bodyPr wrap="square" lIns="71323" tIns="35662" rIns="71323" bIns="35662">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在类定义中实现一些特殊方法</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可以方便地使用</a:t>
            </a:r>
            <a:r>
              <a:rPr lang="en-US" altLang="zh-CN" sz="1600" b="1" dirty="0">
                <a:latin typeface="微软雅黑" panose="020B0503020204020204" pitchFamily="34" charset="-122"/>
                <a:ea typeface="微软雅黑" panose="020B0503020204020204" pitchFamily="34" charset="-122"/>
              </a:rPr>
              <a:t>python</a:t>
            </a:r>
            <a:r>
              <a:rPr lang="zh-CN" altLang="en-US" sz="1600" b="1" dirty="0">
                <a:latin typeface="微软雅黑" panose="020B0503020204020204" pitchFamily="34" charset="-122"/>
                <a:ea typeface="微软雅黑" panose="020B0503020204020204" pitchFamily="34" charset="-122"/>
              </a:rPr>
              <a:t>一些内置操作</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dirty="0" smtClean="0"/>
              <a:t>所有特殊方法以两个下划线开始结束</a:t>
            </a:r>
            <a:endParaRPr lang="en-US" altLang="zh-CN" dirty="0" smtClean="0"/>
          </a:p>
          <a:p>
            <a:pPr>
              <a:lnSpc>
                <a:spcPct val="150000"/>
              </a:lnSpc>
            </a:pPr>
            <a:r>
              <a:rPr lang="en-US" altLang="zh-CN" dirty="0" smtClean="0"/>
              <a:t>__</a:t>
            </a:r>
            <a:r>
              <a:rPr lang="en-US" altLang="zh-CN" dirty="0" err="1" smtClean="0"/>
              <a:t>str</a:t>
            </a:r>
            <a:r>
              <a:rPr lang="en-US" altLang="zh-CN" dirty="0" smtClean="0"/>
              <a:t>___ (self): </a:t>
            </a:r>
            <a:r>
              <a:rPr lang="zh-CN" altLang="en-US" dirty="0" smtClean="0"/>
              <a:t>自动转换为字符串</a:t>
            </a:r>
            <a:endParaRPr lang="en-US" altLang="zh-CN" dirty="0" smtClean="0"/>
          </a:p>
          <a:p>
            <a:pPr>
              <a:lnSpc>
                <a:spcPct val="150000"/>
              </a:lnSpc>
            </a:pPr>
            <a:r>
              <a:rPr lang="en-US" altLang="zh-CN" dirty="0" smtClean="0"/>
              <a:t>__add__ (self, other): </a:t>
            </a:r>
            <a:r>
              <a:rPr lang="zh-CN" altLang="en-US" dirty="0" smtClean="0"/>
              <a:t>使用</a:t>
            </a:r>
            <a:r>
              <a:rPr lang="en-US" altLang="zh-CN" dirty="0" smtClean="0"/>
              <a:t>+</a:t>
            </a:r>
            <a:r>
              <a:rPr lang="zh-CN" altLang="en-US" dirty="0" smtClean="0"/>
              <a:t>操作符</a:t>
            </a:r>
            <a:endParaRPr lang="en-US" altLang="zh-CN" dirty="0" smtClean="0"/>
          </a:p>
          <a:p>
            <a:pPr>
              <a:lnSpc>
                <a:spcPct val="150000"/>
              </a:lnSpc>
            </a:pPr>
            <a:r>
              <a:rPr lang="en-US" altLang="zh-CN" dirty="0"/>
              <a:t>_</a:t>
            </a:r>
            <a:r>
              <a:rPr lang="en-US" altLang="zh-CN" dirty="0" smtClean="0"/>
              <a:t>_mu1__ (self, other): </a:t>
            </a:r>
            <a:r>
              <a:rPr lang="zh-CN" altLang="en-US" dirty="0" smtClean="0"/>
              <a:t>使用*操作符</a:t>
            </a:r>
            <a:endParaRPr lang="en-US" altLang="zh-CN" dirty="0" smtClean="0"/>
          </a:p>
          <a:p>
            <a:pPr>
              <a:lnSpc>
                <a:spcPct val="150000"/>
              </a:lnSpc>
            </a:pPr>
            <a:r>
              <a:rPr lang="en-US" altLang="zh-CN" dirty="0" smtClean="0"/>
              <a:t>_ </a:t>
            </a:r>
            <a:r>
              <a:rPr lang="en-US" altLang="zh-CN" dirty="0" err="1" smtClean="0"/>
              <a:t>eq</a:t>
            </a:r>
            <a:r>
              <a:rPr lang="en-US" altLang="zh-CN" dirty="0" smtClean="0"/>
              <a:t>_ (self, other): </a:t>
            </a:r>
            <a:r>
              <a:rPr lang="zh-CN" altLang="en-US" dirty="0" smtClean="0"/>
              <a:t>使用</a:t>
            </a:r>
            <a:r>
              <a:rPr lang="en-US" altLang="zh-CN" dirty="0" smtClean="0"/>
              <a:t>==</a:t>
            </a:r>
            <a:r>
              <a:rPr lang="zh-CN" altLang="en-US" dirty="0" smtClean="0"/>
              <a:t>操作符</a:t>
            </a:r>
            <a:endParaRPr lang="zh-CN" alt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943" y="4020490"/>
            <a:ext cx="4355428" cy="1186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7980" y="2636519"/>
            <a:ext cx="4355428"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580" y="81951"/>
            <a:ext cx="5014913" cy="255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516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395" y="308611"/>
            <a:ext cx="8147208" cy="410369"/>
          </a:xfrm>
        </p:spPr>
        <p:txBody>
          <a:bodyPr/>
          <a:lstStyle/>
          <a:p>
            <a:r>
              <a:rPr lang="zh-CN" altLang="en-US" dirty="0" smtClean="0"/>
              <a:t>部分特殊方法</a:t>
            </a:r>
            <a:endParaRPr lang="zh-CN" altLang="en-US" dirty="0"/>
          </a:p>
        </p:txBody>
      </p:sp>
      <p:graphicFrame>
        <p:nvGraphicFramePr>
          <p:cNvPr id="3" name="Content Placeholder -1"/>
          <p:cNvGraphicFramePr>
            <a:graphicFrameLocks/>
          </p:cNvGraphicFramePr>
          <p:nvPr/>
        </p:nvGraphicFramePr>
        <p:xfrm>
          <a:off x="342900" y="1430073"/>
          <a:ext cx="6172200" cy="3454414"/>
        </p:xfrm>
        <a:graphic>
          <a:graphicData uri="http://schemas.openxmlformats.org/drawingml/2006/table">
            <a:tbl>
              <a:tblPr firstRow="1" bandRow="1">
                <a:tableStyleId>{5940675A-B579-460E-94D1-54222C63F5DA}</a:tableStyleId>
              </a:tblPr>
              <a:tblGrid>
                <a:gridCol w="2177415"/>
                <a:gridCol w="3994785"/>
              </a:tblGrid>
              <a:tr h="203201">
                <a:tc>
                  <a:txBody>
                    <a:bodyPr/>
                    <a:lstStyle/>
                    <a:p>
                      <a:pPr marL="0" indent="0" algn="ctr">
                        <a:buNone/>
                      </a:pPr>
                      <a:r>
                        <a:rPr lang="zh-CN" altLang="en-US" sz="1300" b="1" u="none" dirty="0">
                          <a:latin typeface="宋体" panose="02010600030101010101" pitchFamily="2" charset="-122"/>
                          <a:ea typeface="宋体" panose="02010600030101010101" pitchFamily="2" charset="-122"/>
                          <a:cs typeface="宋体" panose="02010600030101010101" pitchFamily="2" charset="-122"/>
                        </a:rPr>
                        <a:t>方法</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300" b="1" u="none">
                          <a:latin typeface="宋体" panose="02010600030101010101" pitchFamily="2" charset="-122"/>
                          <a:ea typeface="宋体" panose="02010600030101010101" pitchFamily="2" charset="-122"/>
                          <a:cs typeface="宋体" panose="02010600030101010101" pitchFamily="2" charset="-122"/>
                        </a:rPr>
                        <a:t>功能说明</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__new__()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00" b="0" u="none">
                          <a:latin typeface="宋体" panose="02010600030101010101" pitchFamily="2" charset="-122"/>
                          <a:ea typeface="宋体" panose="02010600030101010101" pitchFamily="2" charset="-122"/>
                          <a:cs typeface="宋体" panose="02010600030101010101" pitchFamily="2" charset="-122"/>
                        </a:rPr>
                        <a:t>类的静态方法，用于确定是否要创建对象</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__init__()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00" b="0" u="none">
                          <a:latin typeface="宋体" panose="02010600030101010101" pitchFamily="2" charset="-122"/>
                          <a:ea typeface="宋体" panose="02010600030101010101" pitchFamily="2" charset="-122"/>
                          <a:cs typeface="宋体" panose="02010600030101010101" pitchFamily="2" charset="-122"/>
                        </a:rPr>
                        <a:t>构造方法，创建对象时自动调用</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__del__()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300" b="0" u="none">
                          <a:latin typeface="宋体" panose="02010600030101010101" pitchFamily="2" charset="-122"/>
                          <a:ea typeface="宋体" panose="02010600030101010101" pitchFamily="2" charset="-122"/>
                          <a:cs typeface="宋体" panose="02010600030101010101" pitchFamily="2" charset="-122"/>
                        </a:rPr>
                        <a:t>析构方法，释放对象时自动调用</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__add__()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__sub__()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__mul__()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__truediv__()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__floordiv__()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__mod__()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__pow__()</a:t>
                      </a: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96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__eq__()</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__ne__()</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__lt__()</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__le__()</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__gt__()</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__ge__()</a:t>
                      </a:r>
                      <a:endParaRPr lang="en-US" sz="1300" b="0" u="none">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&lt;</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&lt;=</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&gt;</a:t>
                      </a:r>
                      <a:r>
                        <a:rPr lang="zh-CN" altLang="en-US" sz="1300" b="0" u="none">
                          <a:latin typeface="宋体" panose="02010600030101010101" pitchFamily="2" charset="-122"/>
                          <a:ea typeface="宋体" panose="02010600030101010101" pitchFamily="2" charset="-122"/>
                          <a:cs typeface="宋体" panose="02010600030101010101" pitchFamily="2" charset="-122"/>
                        </a:rPr>
                        <a:t>、 </a:t>
                      </a:r>
                      <a:r>
                        <a:rPr lang="en-US" altLang="zh-CN" sz="1300" b="0" u="none">
                          <a:latin typeface="宋体" panose="02010600030101010101" pitchFamily="2" charset="-122"/>
                          <a:ea typeface="宋体" panose="02010600030101010101" pitchFamily="2" charset="-122"/>
                          <a:cs typeface="宋体" panose="02010600030101010101" pitchFamily="2" charset="-122"/>
                        </a:rPr>
                        <a:t>&gt;=</a:t>
                      </a:r>
                      <a:endParaRPr lang="en-US" sz="1300" b="0" u="none">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1">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__lshift__()</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__rshift__()</a:t>
                      </a:r>
                      <a:endParaRPr lang="en-US" sz="1300" b="0" u="none">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a:latin typeface="宋体" panose="02010600030101010101" pitchFamily="2" charset="-122"/>
                          <a:ea typeface="宋体" panose="02010600030101010101" pitchFamily="2" charset="-122"/>
                          <a:cs typeface="宋体" panose="02010600030101010101" pitchFamily="2" charset="-122"/>
                        </a:rPr>
                        <a:t>&lt;&lt;</a:t>
                      </a:r>
                      <a:r>
                        <a:rPr lang="zh-CN" altLang="en-US" sz="1300" b="0" u="none">
                          <a:latin typeface="宋体" panose="02010600030101010101" pitchFamily="2" charset="-122"/>
                          <a:ea typeface="宋体" panose="02010600030101010101" pitchFamily="2" charset="-122"/>
                          <a:cs typeface="宋体" panose="02010600030101010101" pitchFamily="2" charset="-122"/>
                        </a:rPr>
                        <a:t>、</a:t>
                      </a:r>
                      <a:r>
                        <a:rPr lang="en-US" altLang="zh-CN" sz="1300" b="0" u="none">
                          <a:latin typeface="宋体" panose="02010600030101010101" pitchFamily="2" charset="-122"/>
                          <a:ea typeface="宋体" panose="02010600030101010101" pitchFamily="2" charset="-122"/>
                          <a:cs typeface="宋体" panose="02010600030101010101" pitchFamily="2" charset="-122"/>
                        </a:rPr>
                        <a:t>&gt;&gt;</a:t>
                      </a:r>
                      <a:endParaRPr lang="en-US" sz="1300" b="0" u="none">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1">
                <a:tc>
                  <a:txBody>
                    <a:bodyPr/>
                    <a:lstStyle/>
                    <a:p>
                      <a:pPr marL="0" indent="0" algn="l">
                        <a:buNone/>
                      </a:pPr>
                      <a:r>
                        <a:rPr lang="en-US" altLang="zh-CN" sz="1300" b="0" u="none" dirty="0">
                          <a:latin typeface="宋体" panose="02010600030101010101" pitchFamily="2" charset="-122"/>
                          <a:ea typeface="宋体" panose="02010600030101010101" pitchFamily="2" charset="-122"/>
                          <a:cs typeface="宋体" panose="02010600030101010101" pitchFamily="2" charset="-122"/>
                        </a:rPr>
                        <a:t>__and__()</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__or__()</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__invert__()</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__</a:t>
                      </a:r>
                      <a:r>
                        <a:rPr lang="en-US" altLang="zh-CN" sz="1300" b="0" u="none" dirty="0" err="1">
                          <a:latin typeface="宋体" panose="02010600030101010101" pitchFamily="2" charset="-122"/>
                          <a:ea typeface="宋体" panose="02010600030101010101" pitchFamily="2" charset="-122"/>
                          <a:cs typeface="宋体" panose="02010600030101010101" pitchFamily="2" charset="-122"/>
                        </a:rPr>
                        <a:t>xor</a:t>
                      </a:r>
                      <a:r>
                        <a:rPr lang="en-US" altLang="zh-CN" sz="1300" b="0" u="none" dirty="0">
                          <a:latin typeface="宋体" panose="02010600030101010101" pitchFamily="2" charset="-122"/>
                          <a:ea typeface="宋体" panose="02010600030101010101" pitchFamily="2" charset="-122"/>
                          <a:cs typeface="宋体" panose="02010600030101010101" pitchFamily="2" charset="-122"/>
                        </a:rPr>
                        <a:t>__()</a:t>
                      </a:r>
                      <a:endParaRPr lang="en-US" sz="1300" b="0" u="none" dirty="0">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300" b="0" u="none" dirty="0">
                          <a:latin typeface="宋体" panose="02010600030101010101" pitchFamily="2" charset="-122"/>
                          <a:ea typeface="宋体" panose="02010600030101010101" pitchFamily="2" charset="-122"/>
                          <a:cs typeface="宋体" panose="02010600030101010101" pitchFamily="2" charset="-122"/>
                        </a:rPr>
                        <a:t>&amp;</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a:t>
                      </a:r>
                      <a:r>
                        <a:rPr lang="zh-CN" altLang="en-US" sz="1300" b="0" u="none" dirty="0">
                          <a:latin typeface="宋体" panose="02010600030101010101" pitchFamily="2" charset="-122"/>
                          <a:ea typeface="宋体" panose="02010600030101010101" pitchFamily="2" charset="-122"/>
                          <a:cs typeface="宋体" panose="02010600030101010101" pitchFamily="2" charset="-122"/>
                        </a:rPr>
                        <a:t>、</a:t>
                      </a:r>
                      <a:r>
                        <a:rPr lang="en-US" altLang="zh-CN" sz="1300" b="0" u="none" dirty="0">
                          <a:latin typeface="宋体" panose="02010600030101010101" pitchFamily="2" charset="-122"/>
                          <a:ea typeface="宋体" panose="02010600030101010101" pitchFamily="2" charset="-122"/>
                          <a:cs typeface="宋体" panose="02010600030101010101" pitchFamily="2" charset="-122"/>
                        </a:rPr>
                        <a:t>^</a:t>
                      </a:r>
                      <a:endParaRPr lang="en-US" sz="1300" b="0" u="none" dirty="0">
                        <a:latin typeface="宋体" panose="02010600030101010101" pitchFamily="2" charset="-122"/>
                        <a:ea typeface="宋体" panose="02010600030101010101" pitchFamily="2" charset="-122"/>
                        <a:cs typeface="宋体" panose="02010600030101010101" pitchFamily="2" charset="-122"/>
                      </a:endParaRPr>
                    </a:p>
                  </a:txBody>
                  <a:tcPr marL="27146"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1215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2925499" y="4490550"/>
            <a:ext cx="4786313" cy="609600"/>
          </a:xfrm>
          <a:custGeom>
            <a:avLst/>
            <a:gdLst/>
            <a:ahLst/>
            <a:cxnLst/>
            <a:rect l="l" t="t" r="r" b="b"/>
            <a:pathLst>
              <a:path w="6381750" h="731520">
                <a:moveTo>
                  <a:pt x="6308090" y="0"/>
                </a:moveTo>
                <a:lnTo>
                  <a:pt x="73101" y="0"/>
                </a:lnTo>
                <a:lnTo>
                  <a:pt x="44646" y="5744"/>
                </a:lnTo>
                <a:lnTo>
                  <a:pt x="21410" y="21410"/>
                </a:lnTo>
                <a:lnTo>
                  <a:pt x="5744" y="44646"/>
                </a:lnTo>
                <a:lnTo>
                  <a:pt x="0" y="73101"/>
                </a:lnTo>
                <a:lnTo>
                  <a:pt x="0" y="657926"/>
                </a:lnTo>
                <a:lnTo>
                  <a:pt x="5744" y="686379"/>
                </a:lnTo>
                <a:lnTo>
                  <a:pt x="21410" y="709615"/>
                </a:lnTo>
                <a:lnTo>
                  <a:pt x="44646" y="725281"/>
                </a:lnTo>
                <a:lnTo>
                  <a:pt x="73101" y="731025"/>
                </a:lnTo>
                <a:lnTo>
                  <a:pt x="6308090" y="731025"/>
                </a:lnTo>
                <a:lnTo>
                  <a:pt x="6336544" y="725281"/>
                </a:lnTo>
                <a:lnTo>
                  <a:pt x="6359780" y="709615"/>
                </a:lnTo>
                <a:lnTo>
                  <a:pt x="6375446" y="686379"/>
                </a:lnTo>
                <a:lnTo>
                  <a:pt x="6381191" y="657926"/>
                </a:lnTo>
                <a:lnTo>
                  <a:pt x="6381191" y="73101"/>
                </a:lnTo>
                <a:lnTo>
                  <a:pt x="6375446" y="44646"/>
                </a:lnTo>
                <a:lnTo>
                  <a:pt x="6359780" y="21410"/>
                </a:lnTo>
                <a:lnTo>
                  <a:pt x="6336544" y="5744"/>
                </a:lnTo>
                <a:lnTo>
                  <a:pt x="6308090" y="0"/>
                </a:lnTo>
                <a:close/>
              </a:path>
            </a:pathLst>
          </a:custGeom>
          <a:solidFill>
            <a:srgbClr val="CEDBE9"/>
          </a:solidFill>
        </p:spPr>
        <p:txBody>
          <a:bodyPr wrap="square" lIns="0" tIns="0" rIns="0" bIns="0" rtlCol="0"/>
          <a:lstStyle/>
          <a:p>
            <a:endParaRPr/>
          </a:p>
        </p:txBody>
      </p:sp>
      <p:sp>
        <p:nvSpPr>
          <p:cNvPr id="21" name="object 21"/>
          <p:cNvSpPr txBox="1"/>
          <p:nvPr/>
        </p:nvSpPr>
        <p:spPr>
          <a:xfrm>
            <a:off x="3433828" y="4638887"/>
            <a:ext cx="795272" cy="302390"/>
          </a:xfrm>
          <a:prstGeom prst="rect">
            <a:avLst/>
          </a:prstGeom>
        </p:spPr>
        <p:txBody>
          <a:bodyPr vert="horz" wrap="square" lIns="0" tIns="9906" rIns="0" bIns="0" rtlCol="0">
            <a:spAutoFit/>
          </a:bodyPr>
          <a:lstStyle/>
          <a:p>
            <a:pPr marL="9906">
              <a:spcBef>
                <a:spcPts val="78"/>
              </a:spcBef>
            </a:pPr>
            <a:r>
              <a:rPr lang="zh-CN" altLang="en-US" sz="1900" dirty="0"/>
              <a:t>子类</a:t>
            </a:r>
            <a:r>
              <a:rPr sz="1600" spc="1088" dirty="0">
                <a:solidFill>
                  <a:srgbClr val="47494B"/>
                </a:solidFill>
                <a:latin typeface="Arial Black"/>
                <a:cs typeface="Arial Black"/>
              </a:rPr>
              <a:t> </a:t>
            </a:r>
            <a:endParaRPr sz="1600" dirty="0">
              <a:latin typeface="Arial Black"/>
              <a:cs typeface="Arial Black"/>
            </a:endParaRPr>
          </a:p>
        </p:txBody>
      </p:sp>
      <p:sp>
        <p:nvSpPr>
          <p:cNvPr id="22" name="object 22"/>
          <p:cNvSpPr/>
          <p:nvPr/>
        </p:nvSpPr>
        <p:spPr>
          <a:xfrm>
            <a:off x="2925499" y="3779233"/>
            <a:ext cx="4786313" cy="609600"/>
          </a:xfrm>
          <a:custGeom>
            <a:avLst/>
            <a:gdLst/>
            <a:ahLst/>
            <a:cxnLst/>
            <a:rect l="l" t="t" r="r" b="b"/>
            <a:pathLst>
              <a:path w="6381750" h="731520">
                <a:moveTo>
                  <a:pt x="6308090" y="0"/>
                </a:moveTo>
                <a:lnTo>
                  <a:pt x="73101" y="0"/>
                </a:lnTo>
                <a:lnTo>
                  <a:pt x="44646" y="5744"/>
                </a:lnTo>
                <a:lnTo>
                  <a:pt x="21410" y="21410"/>
                </a:lnTo>
                <a:lnTo>
                  <a:pt x="5744" y="44646"/>
                </a:lnTo>
                <a:lnTo>
                  <a:pt x="0" y="73101"/>
                </a:lnTo>
                <a:lnTo>
                  <a:pt x="0" y="657923"/>
                </a:lnTo>
                <a:lnTo>
                  <a:pt x="5744" y="686378"/>
                </a:lnTo>
                <a:lnTo>
                  <a:pt x="21410" y="709614"/>
                </a:lnTo>
                <a:lnTo>
                  <a:pt x="44646" y="725280"/>
                </a:lnTo>
                <a:lnTo>
                  <a:pt x="73101" y="731024"/>
                </a:lnTo>
                <a:lnTo>
                  <a:pt x="6308090" y="731024"/>
                </a:lnTo>
                <a:lnTo>
                  <a:pt x="6336544" y="725280"/>
                </a:lnTo>
                <a:lnTo>
                  <a:pt x="6359780" y="709614"/>
                </a:lnTo>
                <a:lnTo>
                  <a:pt x="6375446" y="686378"/>
                </a:lnTo>
                <a:lnTo>
                  <a:pt x="6381191" y="657923"/>
                </a:lnTo>
                <a:lnTo>
                  <a:pt x="6381191" y="73101"/>
                </a:lnTo>
                <a:lnTo>
                  <a:pt x="6375446" y="44646"/>
                </a:lnTo>
                <a:lnTo>
                  <a:pt x="6359780" y="21410"/>
                </a:lnTo>
                <a:lnTo>
                  <a:pt x="6336544" y="5744"/>
                </a:lnTo>
                <a:lnTo>
                  <a:pt x="6308090" y="0"/>
                </a:lnTo>
                <a:close/>
              </a:path>
            </a:pathLst>
          </a:custGeom>
          <a:solidFill>
            <a:srgbClr val="CEDBE9"/>
          </a:solidFill>
        </p:spPr>
        <p:txBody>
          <a:bodyPr wrap="square" lIns="0" tIns="0" rIns="0" bIns="0" rtlCol="0"/>
          <a:lstStyle/>
          <a:p>
            <a:endParaRPr/>
          </a:p>
        </p:txBody>
      </p:sp>
      <p:sp>
        <p:nvSpPr>
          <p:cNvPr id="23" name="object 23"/>
          <p:cNvSpPr txBox="1"/>
          <p:nvPr/>
        </p:nvSpPr>
        <p:spPr>
          <a:xfrm>
            <a:off x="3433828" y="3927686"/>
            <a:ext cx="795272" cy="302390"/>
          </a:xfrm>
          <a:prstGeom prst="rect">
            <a:avLst/>
          </a:prstGeom>
        </p:spPr>
        <p:txBody>
          <a:bodyPr vert="horz" wrap="square" lIns="0" tIns="9906" rIns="0" bIns="0" rtlCol="0">
            <a:spAutoFit/>
          </a:bodyPr>
          <a:lstStyle/>
          <a:p>
            <a:r>
              <a:rPr lang="zh-CN" altLang="en-US" sz="1900" dirty="0"/>
              <a:t>子类</a:t>
            </a:r>
          </a:p>
        </p:txBody>
      </p:sp>
      <p:sp>
        <p:nvSpPr>
          <p:cNvPr id="24" name="object 24"/>
          <p:cNvSpPr/>
          <p:nvPr/>
        </p:nvSpPr>
        <p:spPr>
          <a:xfrm>
            <a:off x="2925499" y="3067918"/>
            <a:ext cx="4786313" cy="609600"/>
          </a:xfrm>
          <a:custGeom>
            <a:avLst/>
            <a:gdLst/>
            <a:ahLst/>
            <a:cxnLst/>
            <a:rect l="l" t="t" r="r" b="b"/>
            <a:pathLst>
              <a:path w="6381750" h="731520">
                <a:moveTo>
                  <a:pt x="6308090" y="0"/>
                </a:moveTo>
                <a:lnTo>
                  <a:pt x="73101" y="0"/>
                </a:lnTo>
                <a:lnTo>
                  <a:pt x="44646" y="5744"/>
                </a:lnTo>
                <a:lnTo>
                  <a:pt x="21410" y="21410"/>
                </a:lnTo>
                <a:lnTo>
                  <a:pt x="5744" y="44646"/>
                </a:lnTo>
                <a:lnTo>
                  <a:pt x="0" y="73101"/>
                </a:lnTo>
                <a:lnTo>
                  <a:pt x="0" y="657923"/>
                </a:lnTo>
                <a:lnTo>
                  <a:pt x="5744" y="686378"/>
                </a:lnTo>
                <a:lnTo>
                  <a:pt x="21410" y="709614"/>
                </a:lnTo>
                <a:lnTo>
                  <a:pt x="44646" y="725280"/>
                </a:lnTo>
                <a:lnTo>
                  <a:pt x="73101" y="731024"/>
                </a:lnTo>
                <a:lnTo>
                  <a:pt x="6308090" y="731024"/>
                </a:lnTo>
                <a:lnTo>
                  <a:pt x="6336544" y="725280"/>
                </a:lnTo>
                <a:lnTo>
                  <a:pt x="6359780" y="709614"/>
                </a:lnTo>
                <a:lnTo>
                  <a:pt x="6375446" y="686378"/>
                </a:lnTo>
                <a:lnTo>
                  <a:pt x="6381191" y="657923"/>
                </a:lnTo>
                <a:lnTo>
                  <a:pt x="6381191" y="73101"/>
                </a:lnTo>
                <a:lnTo>
                  <a:pt x="6375446" y="44646"/>
                </a:lnTo>
                <a:lnTo>
                  <a:pt x="6359780" y="21410"/>
                </a:lnTo>
                <a:lnTo>
                  <a:pt x="6336544" y="5744"/>
                </a:lnTo>
                <a:lnTo>
                  <a:pt x="6308090" y="0"/>
                </a:lnTo>
                <a:close/>
              </a:path>
            </a:pathLst>
          </a:custGeom>
          <a:solidFill>
            <a:srgbClr val="CEDBE9"/>
          </a:solidFill>
        </p:spPr>
        <p:txBody>
          <a:bodyPr wrap="square" lIns="0" tIns="0" rIns="0" bIns="0" rtlCol="0"/>
          <a:lstStyle/>
          <a:p>
            <a:endParaRPr/>
          </a:p>
        </p:txBody>
      </p:sp>
      <p:sp>
        <p:nvSpPr>
          <p:cNvPr id="25" name="object 25"/>
          <p:cNvSpPr txBox="1"/>
          <p:nvPr/>
        </p:nvSpPr>
        <p:spPr>
          <a:xfrm>
            <a:off x="3433828" y="3216486"/>
            <a:ext cx="795272" cy="302390"/>
          </a:xfrm>
          <a:prstGeom prst="rect">
            <a:avLst/>
          </a:prstGeom>
        </p:spPr>
        <p:txBody>
          <a:bodyPr vert="horz" wrap="square" lIns="0" tIns="9906" rIns="0" bIns="0" rtlCol="0">
            <a:spAutoFit/>
          </a:bodyPr>
          <a:lstStyle/>
          <a:p>
            <a:pPr marL="9906">
              <a:spcBef>
                <a:spcPts val="78"/>
              </a:spcBef>
            </a:pPr>
            <a:r>
              <a:rPr lang="zh-CN" altLang="en-US" sz="1900" dirty="0"/>
              <a:t>父类</a:t>
            </a:r>
            <a:endParaRPr sz="1600" dirty="0">
              <a:latin typeface="Arial Black"/>
              <a:cs typeface="Arial Black"/>
            </a:endParaRPr>
          </a:p>
        </p:txBody>
      </p:sp>
      <p:grpSp>
        <p:nvGrpSpPr>
          <p:cNvPr id="26" name="object 26"/>
          <p:cNvGrpSpPr/>
          <p:nvPr/>
        </p:nvGrpSpPr>
        <p:grpSpPr>
          <a:xfrm>
            <a:off x="5824728" y="3063240"/>
            <a:ext cx="777240" cy="708660"/>
            <a:chOff x="7766304" y="3675888"/>
            <a:chExt cx="1036320" cy="850392"/>
          </a:xfrm>
        </p:grpSpPr>
        <p:sp>
          <p:nvSpPr>
            <p:cNvPr id="27" name="object 27"/>
            <p:cNvSpPr/>
            <p:nvPr/>
          </p:nvSpPr>
          <p:spPr>
            <a:xfrm>
              <a:off x="7766304" y="3703320"/>
              <a:ext cx="1036320" cy="728471"/>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7772400" y="3675888"/>
              <a:ext cx="1021079" cy="850392"/>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7823771" y="3742778"/>
              <a:ext cx="919162" cy="612774"/>
            </a:xfrm>
            <a:prstGeom prst="rect">
              <a:avLst/>
            </a:prstGeom>
            <a:blipFill>
              <a:blip r:embed="rId4" cstate="print"/>
              <a:stretch>
                <a:fillRect/>
              </a:stretch>
            </a:blipFill>
          </p:spPr>
          <p:txBody>
            <a:bodyPr wrap="square" lIns="0" tIns="0" rIns="0" bIns="0" rtlCol="0"/>
            <a:lstStyle/>
            <a:p>
              <a:endParaRPr dirty="0"/>
            </a:p>
          </p:txBody>
        </p:sp>
      </p:grpSp>
      <p:sp>
        <p:nvSpPr>
          <p:cNvPr id="30" name="object 30"/>
          <p:cNvSpPr txBox="1"/>
          <p:nvPr/>
        </p:nvSpPr>
        <p:spPr>
          <a:xfrm>
            <a:off x="5907002" y="3245546"/>
            <a:ext cx="594381" cy="240835"/>
          </a:xfrm>
          <a:prstGeom prst="rect">
            <a:avLst/>
          </a:prstGeom>
        </p:spPr>
        <p:txBody>
          <a:bodyPr vert="horz" wrap="square" lIns="0" tIns="9906" rIns="0" bIns="0" rtlCol="0">
            <a:spAutoFit/>
          </a:bodyPr>
          <a:lstStyle/>
          <a:p>
            <a:pPr marL="9906">
              <a:spcBef>
                <a:spcPts val="78"/>
              </a:spcBef>
            </a:pPr>
            <a:r>
              <a:rPr lang="zh-CN" altLang="en-US" sz="1500" spc="616" dirty="0">
                <a:solidFill>
                  <a:srgbClr val="FFFFFF"/>
                </a:solidFill>
                <a:latin typeface="Arial Black"/>
                <a:cs typeface="Arial Black"/>
              </a:rPr>
              <a:t>车辆</a:t>
            </a:r>
          </a:p>
        </p:txBody>
      </p:sp>
      <p:grpSp>
        <p:nvGrpSpPr>
          <p:cNvPr id="31" name="object 31"/>
          <p:cNvGrpSpPr/>
          <p:nvPr/>
        </p:nvGrpSpPr>
        <p:grpSpPr>
          <a:xfrm>
            <a:off x="5152644" y="3629628"/>
            <a:ext cx="1060199" cy="856013"/>
            <a:chOff x="6870192" y="4355553"/>
            <a:chExt cx="1413598" cy="1027215"/>
          </a:xfrm>
        </p:grpSpPr>
        <p:sp>
          <p:nvSpPr>
            <p:cNvPr id="33" name="object 33"/>
            <p:cNvSpPr/>
            <p:nvPr/>
          </p:nvSpPr>
          <p:spPr>
            <a:xfrm>
              <a:off x="7387171" y="4355553"/>
              <a:ext cx="896619" cy="245110"/>
            </a:xfrm>
            <a:custGeom>
              <a:avLst/>
              <a:gdLst/>
              <a:ahLst/>
              <a:cxnLst/>
              <a:rect l="l" t="t" r="r" b="b"/>
              <a:pathLst>
                <a:path w="896620" h="245110">
                  <a:moveTo>
                    <a:pt x="896185" y="0"/>
                  </a:moveTo>
                  <a:lnTo>
                    <a:pt x="896185" y="122555"/>
                  </a:lnTo>
                  <a:lnTo>
                    <a:pt x="0" y="122555"/>
                  </a:lnTo>
                  <a:lnTo>
                    <a:pt x="0" y="245110"/>
                  </a:lnTo>
                </a:path>
              </a:pathLst>
            </a:custGeom>
            <a:ln w="12700">
              <a:solidFill>
                <a:srgbClr val="3C8EC2"/>
              </a:solidFill>
            </a:ln>
          </p:spPr>
          <p:txBody>
            <a:bodyPr wrap="square" lIns="0" tIns="0" rIns="0" bIns="0" rtlCol="0"/>
            <a:lstStyle/>
            <a:p>
              <a:endParaRPr/>
            </a:p>
          </p:txBody>
        </p:sp>
        <p:sp>
          <p:nvSpPr>
            <p:cNvPr id="34" name="object 34"/>
            <p:cNvSpPr/>
            <p:nvPr/>
          </p:nvSpPr>
          <p:spPr>
            <a:xfrm>
              <a:off x="6870192" y="4559808"/>
              <a:ext cx="1036320" cy="731520"/>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6876288" y="4532376"/>
              <a:ext cx="1021079" cy="850392"/>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6927583" y="4600663"/>
              <a:ext cx="919162" cy="612774"/>
            </a:xfrm>
            <a:prstGeom prst="rect">
              <a:avLst/>
            </a:prstGeom>
            <a:blipFill>
              <a:blip r:embed="rId7" cstate="print"/>
              <a:stretch>
                <a:fillRect/>
              </a:stretch>
            </a:blipFill>
          </p:spPr>
          <p:txBody>
            <a:bodyPr wrap="square" lIns="0" tIns="0" rIns="0" bIns="0" rtlCol="0"/>
            <a:lstStyle/>
            <a:p>
              <a:endParaRPr/>
            </a:p>
          </p:txBody>
        </p:sp>
      </p:grpSp>
      <p:grpSp>
        <p:nvGrpSpPr>
          <p:cNvPr id="38" name="object 38"/>
          <p:cNvGrpSpPr/>
          <p:nvPr/>
        </p:nvGrpSpPr>
        <p:grpSpPr>
          <a:xfrm>
            <a:off x="4704589" y="4344532"/>
            <a:ext cx="835847" cy="857388"/>
            <a:chOff x="6272784" y="5213438"/>
            <a:chExt cx="1114463" cy="1028865"/>
          </a:xfrm>
        </p:grpSpPr>
        <p:sp>
          <p:nvSpPr>
            <p:cNvPr id="40" name="object 40"/>
            <p:cNvSpPr/>
            <p:nvPr/>
          </p:nvSpPr>
          <p:spPr>
            <a:xfrm>
              <a:off x="6789712" y="5213438"/>
              <a:ext cx="597535" cy="245110"/>
            </a:xfrm>
            <a:custGeom>
              <a:avLst/>
              <a:gdLst/>
              <a:ahLst/>
              <a:cxnLst/>
              <a:rect l="l" t="t" r="r" b="b"/>
              <a:pathLst>
                <a:path w="597534" h="245110">
                  <a:moveTo>
                    <a:pt x="597457" y="0"/>
                  </a:moveTo>
                  <a:lnTo>
                    <a:pt x="597457" y="122555"/>
                  </a:lnTo>
                  <a:lnTo>
                    <a:pt x="0" y="122555"/>
                  </a:lnTo>
                  <a:lnTo>
                    <a:pt x="0" y="245110"/>
                  </a:lnTo>
                </a:path>
              </a:pathLst>
            </a:custGeom>
            <a:ln w="12700">
              <a:solidFill>
                <a:srgbClr val="83ABCF"/>
              </a:solidFill>
            </a:ln>
          </p:spPr>
          <p:txBody>
            <a:bodyPr wrap="square" lIns="0" tIns="0" rIns="0" bIns="0" rtlCol="0"/>
            <a:lstStyle/>
            <a:p>
              <a:endParaRPr/>
            </a:p>
          </p:txBody>
        </p:sp>
        <p:sp>
          <p:nvSpPr>
            <p:cNvPr id="41" name="object 41"/>
            <p:cNvSpPr/>
            <p:nvPr/>
          </p:nvSpPr>
          <p:spPr>
            <a:xfrm>
              <a:off x="6272784" y="5419343"/>
              <a:ext cx="1036319" cy="728472"/>
            </a:xfrm>
            <a:prstGeom prst="rect">
              <a:avLst/>
            </a:prstGeom>
            <a:blipFill>
              <a:blip r:embed="rId8" cstate="print"/>
              <a:stretch>
                <a:fillRect/>
              </a:stretch>
            </a:blipFill>
          </p:spPr>
          <p:txBody>
            <a:bodyPr wrap="square" lIns="0" tIns="0" rIns="0" bIns="0" rtlCol="0"/>
            <a:lstStyle/>
            <a:p>
              <a:endParaRPr/>
            </a:p>
          </p:txBody>
        </p:sp>
        <p:sp>
          <p:nvSpPr>
            <p:cNvPr id="42" name="object 42"/>
            <p:cNvSpPr/>
            <p:nvPr/>
          </p:nvSpPr>
          <p:spPr>
            <a:xfrm>
              <a:off x="6278880" y="5391911"/>
              <a:ext cx="1021079" cy="850392"/>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6330124" y="5458548"/>
              <a:ext cx="919162" cy="612774"/>
            </a:xfrm>
            <a:prstGeom prst="rect">
              <a:avLst/>
            </a:prstGeom>
            <a:blipFill>
              <a:blip r:embed="rId10" cstate="print"/>
              <a:stretch>
                <a:fillRect/>
              </a:stretch>
            </a:blipFill>
          </p:spPr>
          <p:txBody>
            <a:bodyPr wrap="square" lIns="0" tIns="0" rIns="0" bIns="0" rtlCol="0"/>
            <a:lstStyle/>
            <a:p>
              <a:endParaRPr/>
            </a:p>
          </p:txBody>
        </p:sp>
      </p:grpSp>
      <p:sp>
        <p:nvSpPr>
          <p:cNvPr id="44" name="object 44"/>
          <p:cNvSpPr txBox="1"/>
          <p:nvPr/>
        </p:nvSpPr>
        <p:spPr>
          <a:xfrm>
            <a:off x="4901783" y="4654972"/>
            <a:ext cx="381000" cy="240835"/>
          </a:xfrm>
          <a:prstGeom prst="rect">
            <a:avLst/>
          </a:prstGeom>
        </p:spPr>
        <p:txBody>
          <a:bodyPr vert="horz" wrap="square" lIns="0" tIns="9906" rIns="0" bIns="0" rtlCol="0">
            <a:spAutoFit/>
          </a:bodyPr>
          <a:lstStyle/>
          <a:p>
            <a:pPr marL="9906">
              <a:spcBef>
                <a:spcPts val="78"/>
              </a:spcBef>
            </a:pPr>
            <a:r>
              <a:rPr sz="1500" spc="736" dirty="0">
                <a:solidFill>
                  <a:srgbClr val="FFFFFF"/>
                </a:solidFill>
                <a:latin typeface="Arial Black"/>
                <a:cs typeface="Arial Black"/>
              </a:rPr>
              <a:t> </a:t>
            </a:r>
            <a:endParaRPr sz="1500" dirty="0">
              <a:latin typeface="Arial Black"/>
              <a:cs typeface="Arial Black"/>
            </a:endParaRPr>
          </a:p>
        </p:txBody>
      </p:sp>
      <p:grpSp>
        <p:nvGrpSpPr>
          <p:cNvPr id="45" name="object 45"/>
          <p:cNvGrpSpPr/>
          <p:nvPr/>
        </p:nvGrpSpPr>
        <p:grpSpPr>
          <a:xfrm>
            <a:off x="5576516" y="4338849"/>
            <a:ext cx="842486" cy="863071"/>
            <a:chOff x="7380820" y="5207088"/>
            <a:chExt cx="1123315" cy="1035685"/>
          </a:xfrm>
        </p:grpSpPr>
        <p:sp>
          <p:nvSpPr>
            <p:cNvPr id="46" name="object 46"/>
            <p:cNvSpPr/>
            <p:nvPr/>
          </p:nvSpPr>
          <p:spPr>
            <a:xfrm>
              <a:off x="7387170" y="5213438"/>
              <a:ext cx="597535" cy="245110"/>
            </a:xfrm>
            <a:custGeom>
              <a:avLst/>
              <a:gdLst/>
              <a:ahLst/>
              <a:cxnLst/>
              <a:rect l="l" t="t" r="r" b="b"/>
              <a:pathLst>
                <a:path w="597534" h="245110">
                  <a:moveTo>
                    <a:pt x="0" y="0"/>
                  </a:moveTo>
                  <a:lnTo>
                    <a:pt x="0" y="122555"/>
                  </a:lnTo>
                  <a:lnTo>
                    <a:pt x="597457" y="122555"/>
                  </a:lnTo>
                  <a:lnTo>
                    <a:pt x="597457" y="245110"/>
                  </a:lnTo>
                </a:path>
              </a:pathLst>
            </a:custGeom>
            <a:ln w="12700">
              <a:solidFill>
                <a:srgbClr val="83ABCF"/>
              </a:solidFill>
            </a:ln>
          </p:spPr>
          <p:txBody>
            <a:bodyPr wrap="square" lIns="0" tIns="0" rIns="0" bIns="0" rtlCol="0"/>
            <a:lstStyle/>
            <a:p>
              <a:endParaRPr/>
            </a:p>
          </p:txBody>
        </p:sp>
        <p:sp>
          <p:nvSpPr>
            <p:cNvPr id="47" name="object 47"/>
            <p:cNvSpPr/>
            <p:nvPr/>
          </p:nvSpPr>
          <p:spPr>
            <a:xfrm>
              <a:off x="7467599" y="5419343"/>
              <a:ext cx="1036320" cy="728472"/>
            </a:xfrm>
            <a:prstGeom prst="rect">
              <a:avLst/>
            </a:prstGeom>
            <a:blipFill>
              <a:blip r:embed="rId11" cstate="print"/>
              <a:stretch>
                <a:fillRect/>
              </a:stretch>
            </a:blipFill>
          </p:spPr>
          <p:txBody>
            <a:bodyPr wrap="square" lIns="0" tIns="0" rIns="0" bIns="0" rtlCol="0"/>
            <a:lstStyle/>
            <a:p>
              <a:endParaRPr/>
            </a:p>
          </p:txBody>
        </p:sp>
        <p:sp>
          <p:nvSpPr>
            <p:cNvPr id="48" name="object 48"/>
            <p:cNvSpPr/>
            <p:nvPr/>
          </p:nvSpPr>
          <p:spPr>
            <a:xfrm>
              <a:off x="7473695" y="5391911"/>
              <a:ext cx="1021079" cy="850392"/>
            </a:xfrm>
            <a:prstGeom prst="rect">
              <a:avLst/>
            </a:prstGeom>
            <a:blipFill>
              <a:blip r:embed="rId12" cstate="print"/>
              <a:stretch>
                <a:fillRect/>
              </a:stretch>
            </a:blipFill>
          </p:spPr>
          <p:txBody>
            <a:bodyPr wrap="square" lIns="0" tIns="0" rIns="0" bIns="0" rtlCol="0"/>
            <a:lstStyle/>
            <a:p>
              <a:endParaRPr/>
            </a:p>
          </p:txBody>
        </p:sp>
        <p:sp>
          <p:nvSpPr>
            <p:cNvPr id="49" name="object 49"/>
            <p:cNvSpPr/>
            <p:nvPr/>
          </p:nvSpPr>
          <p:spPr>
            <a:xfrm>
              <a:off x="7525041" y="5458548"/>
              <a:ext cx="919162" cy="612774"/>
            </a:xfrm>
            <a:prstGeom prst="rect">
              <a:avLst/>
            </a:prstGeom>
            <a:blipFill>
              <a:blip r:embed="rId10" cstate="print"/>
              <a:stretch>
                <a:fillRect/>
              </a:stretch>
            </a:blipFill>
          </p:spPr>
          <p:txBody>
            <a:bodyPr wrap="square" lIns="0" tIns="0" rIns="0" bIns="0" rtlCol="0"/>
            <a:lstStyle/>
            <a:p>
              <a:endParaRPr/>
            </a:p>
          </p:txBody>
        </p:sp>
      </p:grpSp>
      <p:sp>
        <p:nvSpPr>
          <p:cNvPr id="50" name="object 50"/>
          <p:cNvSpPr txBox="1"/>
          <p:nvPr/>
        </p:nvSpPr>
        <p:spPr>
          <a:xfrm>
            <a:off x="5797972" y="4654972"/>
            <a:ext cx="381000" cy="240835"/>
          </a:xfrm>
          <a:prstGeom prst="rect">
            <a:avLst/>
          </a:prstGeom>
        </p:spPr>
        <p:txBody>
          <a:bodyPr vert="horz" wrap="square" lIns="0" tIns="9906" rIns="0" bIns="0" rtlCol="0">
            <a:spAutoFit/>
          </a:bodyPr>
          <a:lstStyle/>
          <a:p>
            <a:pPr marL="9906">
              <a:spcBef>
                <a:spcPts val="78"/>
              </a:spcBef>
            </a:pPr>
            <a:endParaRPr sz="1500" dirty="0">
              <a:latin typeface="Arial Black"/>
              <a:cs typeface="Arial Black"/>
            </a:endParaRPr>
          </a:p>
        </p:txBody>
      </p:sp>
      <p:grpSp>
        <p:nvGrpSpPr>
          <p:cNvPr id="51" name="object 51"/>
          <p:cNvGrpSpPr/>
          <p:nvPr/>
        </p:nvGrpSpPr>
        <p:grpSpPr>
          <a:xfrm>
            <a:off x="6207756" y="3624336"/>
            <a:ext cx="1066324" cy="861483"/>
            <a:chOff x="8277008" y="4349203"/>
            <a:chExt cx="1421765" cy="1033780"/>
          </a:xfrm>
        </p:grpSpPr>
        <p:sp>
          <p:nvSpPr>
            <p:cNvPr id="52" name="object 52"/>
            <p:cNvSpPr/>
            <p:nvPr/>
          </p:nvSpPr>
          <p:spPr>
            <a:xfrm>
              <a:off x="8283358" y="4355553"/>
              <a:ext cx="896619" cy="245110"/>
            </a:xfrm>
            <a:custGeom>
              <a:avLst/>
              <a:gdLst/>
              <a:ahLst/>
              <a:cxnLst/>
              <a:rect l="l" t="t" r="r" b="b"/>
              <a:pathLst>
                <a:path w="896620" h="245110">
                  <a:moveTo>
                    <a:pt x="0" y="0"/>
                  </a:moveTo>
                  <a:lnTo>
                    <a:pt x="0" y="122555"/>
                  </a:lnTo>
                  <a:lnTo>
                    <a:pt x="896185" y="122555"/>
                  </a:lnTo>
                  <a:lnTo>
                    <a:pt x="896185" y="245110"/>
                  </a:lnTo>
                </a:path>
              </a:pathLst>
            </a:custGeom>
            <a:ln w="12700">
              <a:solidFill>
                <a:srgbClr val="3C8EC2"/>
              </a:solidFill>
            </a:ln>
          </p:spPr>
          <p:txBody>
            <a:bodyPr wrap="square" lIns="0" tIns="0" rIns="0" bIns="0" rtlCol="0"/>
            <a:lstStyle/>
            <a:p>
              <a:endParaRPr/>
            </a:p>
          </p:txBody>
        </p:sp>
        <p:sp>
          <p:nvSpPr>
            <p:cNvPr id="53" name="object 53"/>
            <p:cNvSpPr/>
            <p:nvPr/>
          </p:nvSpPr>
          <p:spPr>
            <a:xfrm>
              <a:off x="8662415" y="4559808"/>
              <a:ext cx="1036320" cy="731520"/>
            </a:xfrm>
            <a:prstGeom prst="rect">
              <a:avLst/>
            </a:prstGeom>
            <a:blipFill>
              <a:blip r:embed="rId13" cstate="print"/>
              <a:stretch>
                <a:fillRect/>
              </a:stretch>
            </a:blipFill>
          </p:spPr>
          <p:txBody>
            <a:bodyPr wrap="square" lIns="0" tIns="0" rIns="0" bIns="0" rtlCol="0"/>
            <a:lstStyle/>
            <a:p>
              <a:endParaRPr/>
            </a:p>
          </p:txBody>
        </p:sp>
        <p:sp>
          <p:nvSpPr>
            <p:cNvPr id="54" name="object 54"/>
            <p:cNvSpPr/>
            <p:nvPr/>
          </p:nvSpPr>
          <p:spPr>
            <a:xfrm>
              <a:off x="8668511" y="4532376"/>
              <a:ext cx="1021079" cy="850392"/>
            </a:xfrm>
            <a:prstGeom prst="rect">
              <a:avLst/>
            </a:prstGeom>
            <a:blipFill>
              <a:blip r:embed="rId14" cstate="print"/>
              <a:stretch>
                <a:fillRect/>
              </a:stretch>
            </a:blipFill>
          </p:spPr>
          <p:txBody>
            <a:bodyPr wrap="square" lIns="0" tIns="0" rIns="0" bIns="0" rtlCol="0"/>
            <a:lstStyle/>
            <a:p>
              <a:endParaRPr/>
            </a:p>
          </p:txBody>
        </p:sp>
        <p:sp>
          <p:nvSpPr>
            <p:cNvPr id="55" name="object 55"/>
            <p:cNvSpPr/>
            <p:nvPr/>
          </p:nvSpPr>
          <p:spPr>
            <a:xfrm>
              <a:off x="8719958" y="4600663"/>
              <a:ext cx="919162" cy="612774"/>
            </a:xfrm>
            <a:prstGeom prst="rect">
              <a:avLst/>
            </a:prstGeom>
            <a:blipFill>
              <a:blip r:embed="rId7" cstate="print"/>
              <a:stretch>
                <a:fillRect/>
              </a:stretch>
            </a:blipFill>
          </p:spPr>
          <p:txBody>
            <a:bodyPr wrap="square" lIns="0" tIns="0" rIns="0" bIns="0" rtlCol="0"/>
            <a:lstStyle/>
            <a:p>
              <a:endParaRPr/>
            </a:p>
          </p:txBody>
        </p:sp>
      </p:grpSp>
      <p:sp>
        <p:nvSpPr>
          <p:cNvPr id="56" name="object 56"/>
          <p:cNvSpPr txBox="1"/>
          <p:nvPr/>
        </p:nvSpPr>
        <p:spPr>
          <a:xfrm>
            <a:off x="6694151" y="3941232"/>
            <a:ext cx="381000" cy="240835"/>
          </a:xfrm>
          <a:prstGeom prst="rect">
            <a:avLst/>
          </a:prstGeom>
        </p:spPr>
        <p:txBody>
          <a:bodyPr vert="horz" wrap="square" lIns="0" tIns="9906" rIns="0" bIns="0" rtlCol="0">
            <a:spAutoFit/>
          </a:bodyPr>
          <a:lstStyle/>
          <a:p>
            <a:pPr marL="9906">
              <a:spcBef>
                <a:spcPts val="78"/>
              </a:spcBef>
            </a:pPr>
            <a:endParaRPr sz="1500" dirty="0">
              <a:latin typeface="Arial Black"/>
              <a:cs typeface="Arial Black"/>
            </a:endParaRPr>
          </a:p>
        </p:txBody>
      </p:sp>
      <p:grpSp>
        <p:nvGrpSpPr>
          <p:cNvPr id="57" name="object 57"/>
          <p:cNvGrpSpPr/>
          <p:nvPr/>
        </p:nvGrpSpPr>
        <p:grpSpPr>
          <a:xfrm>
            <a:off x="6412230" y="4344532"/>
            <a:ext cx="944404" cy="857779"/>
            <a:chOff x="8549640" y="5213438"/>
            <a:chExt cx="1259205" cy="1029335"/>
          </a:xfrm>
        </p:grpSpPr>
        <p:sp>
          <p:nvSpPr>
            <p:cNvPr id="58" name="object 58"/>
            <p:cNvSpPr/>
            <p:nvPr/>
          </p:nvSpPr>
          <p:spPr>
            <a:xfrm>
              <a:off x="9179547" y="5213438"/>
              <a:ext cx="0" cy="245110"/>
            </a:xfrm>
            <a:custGeom>
              <a:avLst/>
              <a:gdLst/>
              <a:ahLst/>
              <a:cxnLst/>
              <a:rect l="l" t="t" r="r" b="b"/>
              <a:pathLst>
                <a:path h="245110">
                  <a:moveTo>
                    <a:pt x="0" y="0"/>
                  </a:moveTo>
                  <a:lnTo>
                    <a:pt x="0" y="245110"/>
                  </a:lnTo>
                </a:path>
              </a:pathLst>
            </a:custGeom>
            <a:ln w="12700">
              <a:solidFill>
                <a:srgbClr val="83ABCF"/>
              </a:solidFill>
            </a:ln>
          </p:spPr>
          <p:txBody>
            <a:bodyPr wrap="square" lIns="0" tIns="0" rIns="0" bIns="0" rtlCol="0"/>
            <a:lstStyle/>
            <a:p>
              <a:endParaRPr/>
            </a:p>
          </p:txBody>
        </p:sp>
        <p:sp>
          <p:nvSpPr>
            <p:cNvPr id="59" name="object 59"/>
            <p:cNvSpPr/>
            <p:nvPr/>
          </p:nvSpPr>
          <p:spPr>
            <a:xfrm>
              <a:off x="8662416" y="5419343"/>
              <a:ext cx="1036320" cy="728472"/>
            </a:xfrm>
            <a:prstGeom prst="rect">
              <a:avLst/>
            </a:prstGeom>
            <a:blipFill>
              <a:blip r:embed="rId15" cstate="print"/>
              <a:stretch>
                <a:fillRect/>
              </a:stretch>
            </a:blipFill>
          </p:spPr>
          <p:txBody>
            <a:bodyPr wrap="square" lIns="0" tIns="0" rIns="0" bIns="0" rtlCol="0"/>
            <a:lstStyle/>
            <a:p>
              <a:endParaRPr/>
            </a:p>
          </p:txBody>
        </p:sp>
        <p:sp>
          <p:nvSpPr>
            <p:cNvPr id="60" name="object 60"/>
            <p:cNvSpPr/>
            <p:nvPr/>
          </p:nvSpPr>
          <p:spPr>
            <a:xfrm>
              <a:off x="8549640" y="5391911"/>
              <a:ext cx="1258824" cy="850392"/>
            </a:xfrm>
            <a:prstGeom prst="rect">
              <a:avLst/>
            </a:prstGeom>
            <a:blipFill>
              <a:blip r:embed="rId16" cstate="print"/>
              <a:stretch>
                <a:fillRect/>
              </a:stretch>
            </a:blipFill>
          </p:spPr>
          <p:txBody>
            <a:bodyPr wrap="square" lIns="0" tIns="0" rIns="0" bIns="0" rtlCol="0"/>
            <a:lstStyle/>
            <a:p>
              <a:endParaRPr/>
            </a:p>
          </p:txBody>
        </p:sp>
        <p:sp>
          <p:nvSpPr>
            <p:cNvPr id="61" name="object 61"/>
            <p:cNvSpPr/>
            <p:nvPr/>
          </p:nvSpPr>
          <p:spPr>
            <a:xfrm>
              <a:off x="8719959" y="5458548"/>
              <a:ext cx="919162" cy="612774"/>
            </a:xfrm>
            <a:prstGeom prst="rect">
              <a:avLst/>
            </a:prstGeom>
            <a:blipFill>
              <a:blip r:embed="rId10" cstate="print"/>
              <a:stretch>
                <a:fillRect/>
              </a:stretch>
            </a:blipFill>
          </p:spPr>
          <p:txBody>
            <a:bodyPr wrap="square" lIns="0" tIns="0" rIns="0" bIns="0" rtlCol="0"/>
            <a:lstStyle/>
            <a:p>
              <a:endParaRPr/>
            </a:p>
          </p:txBody>
        </p:sp>
      </p:grpSp>
      <p:sp>
        <p:nvSpPr>
          <p:cNvPr id="62" name="object 62"/>
          <p:cNvSpPr txBox="1"/>
          <p:nvPr/>
        </p:nvSpPr>
        <p:spPr>
          <a:xfrm>
            <a:off x="6603663" y="4654972"/>
            <a:ext cx="561975" cy="240835"/>
          </a:xfrm>
          <a:prstGeom prst="rect">
            <a:avLst/>
          </a:prstGeom>
        </p:spPr>
        <p:txBody>
          <a:bodyPr vert="horz" wrap="square" lIns="0" tIns="9906" rIns="0" bIns="0" rtlCol="0">
            <a:spAutoFit/>
          </a:bodyPr>
          <a:lstStyle/>
          <a:p>
            <a:pPr marL="9906">
              <a:spcBef>
                <a:spcPts val="78"/>
              </a:spcBef>
            </a:pPr>
            <a:endParaRPr sz="1500" dirty="0">
              <a:latin typeface="Arial Black"/>
              <a:cs typeface="Arial Black"/>
            </a:endParaRPr>
          </a:p>
        </p:txBody>
      </p:sp>
      <p:sp>
        <p:nvSpPr>
          <p:cNvPr id="63" name="标题 62"/>
          <p:cNvSpPr>
            <a:spLocks noGrp="1"/>
          </p:cNvSpPr>
          <p:nvPr>
            <p:ph type="title"/>
          </p:nvPr>
        </p:nvSpPr>
        <p:spPr>
          <a:xfrm>
            <a:off x="498395" y="308611"/>
            <a:ext cx="8147208" cy="410369"/>
          </a:xfrm>
        </p:spPr>
        <p:txBody>
          <a:bodyPr>
            <a:normAutofit fontScale="90000"/>
          </a:bodyPr>
          <a:lstStyle/>
          <a:p>
            <a:r>
              <a:rPr lang="zh-CN" altLang="en-US" dirty="0"/>
              <a:t>类的继承机制</a:t>
            </a:r>
            <a:r>
              <a:rPr lang="en-US" altLang="zh-CN" dirty="0"/>
              <a:t>:</a:t>
            </a:r>
            <a:r>
              <a:rPr lang="zh-CN" altLang="en-US" dirty="0"/>
              <a:t>代码</a:t>
            </a:r>
            <a:r>
              <a:rPr lang="zh-CN" altLang="en-US" dirty="0" smtClean="0"/>
              <a:t>复用</a:t>
            </a:r>
            <a:endParaRPr lang="zh-CN" altLang="en-US" dirty="0"/>
          </a:p>
        </p:txBody>
      </p:sp>
      <p:sp>
        <p:nvSpPr>
          <p:cNvPr id="64" name="文本占位符 63"/>
          <p:cNvSpPr>
            <a:spLocks noGrp="1"/>
          </p:cNvSpPr>
          <p:nvPr>
            <p:ph type="body" idx="1"/>
          </p:nvPr>
        </p:nvSpPr>
        <p:spPr>
          <a:xfrm>
            <a:off x="571500" y="1517934"/>
            <a:ext cx="7886700" cy="1654299"/>
          </a:xfrm>
        </p:spPr>
        <p:txBody>
          <a:bodyPr/>
          <a:lstStyle/>
          <a:p>
            <a:pPr>
              <a:spcBef>
                <a:spcPts val="468"/>
              </a:spcBef>
              <a:spcAft>
                <a:spcPts val="468"/>
              </a:spcAft>
            </a:pPr>
            <a:r>
              <a:rPr lang="zh-CN" altLang="en-US" sz="1600" b="1" dirty="0"/>
              <a:t>如果两个类具有</a:t>
            </a:r>
            <a:r>
              <a:rPr lang="en-US" altLang="zh-CN" sz="1600" b="1" dirty="0"/>
              <a:t>"-</a:t>
            </a:r>
            <a:r>
              <a:rPr lang="zh-CN" altLang="en-US" sz="1600" b="1" dirty="0"/>
              <a:t>般</a:t>
            </a:r>
            <a:r>
              <a:rPr lang="en-US" altLang="zh-CN" sz="1600" b="1" dirty="0"/>
              <a:t>-</a:t>
            </a:r>
            <a:r>
              <a:rPr lang="zh-CN" altLang="en-US" sz="1600" b="1" dirty="0"/>
              <a:t>特殊”的逻辑关系</a:t>
            </a:r>
            <a:r>
              <a:rPr lang="en-US" altLang="zh-CN" sz="1600" b="1" dirty="0"/>
              <a:t>,</a:t>
            </a:r>
            <a:r>
              <a:rPr lang="zh-CN" altLang="en-US" sz="1600" b="1" dirty="0"/>
              <a:t>那么特殊类就可以作为一般类的“子类”来定义</a:t>
            </a:r>
            <a:r>
              <a:rPr lang="en-US" altLang="zh-CN" sz="1600" b="1" dirty="0"/>
              <a:t>,</a:t>
            </a:r>
            <a:r>
              <a:rPr lang="zh-CN" altLang="en-US" sz="1600" b="1" dirty="0"/>
              <a:t>从</a:t>
            </a:r>
            <a:r>
              <a:rPr lang="en-US" altLang="zh-CN" sz="1600" b="1" dirty="0"/>
              <a:t>"</a:t>
            </a:r>
            <a:r>
              <a:rPr lang="zh-CN" altLang="en-US" sz="1600" b="1" dirty="0"/>
              <a:t>父类”继承属性和方法</a:t>
            </a:r>
            <a:endParaRPr lang="en-US" altLang="zh-CN" sz="1600" b="1" dirty="0"/>
          </a:p>
          <a:p>
            <a:r>
              <a:rPr lang="en-US" altLang="zh-CN" sz="1600" dirty="0"/>
              <a:t>class &lt;</a:t>
            </a:r>
            <a:r>
              <a:rPr lang="zh-CN" altLang="en-US" sz="1600" dirty="0"/>
              <a:t>子类名</a:t>
            </a:r>
            <a:r>
              <a:rPr lang="en-US" altLang="zh-CN" sz="1600" dirty="0"/>
              <a:t>&gt;(&lt;</a:t>
            </a:r>
            <a:r>
              <a:rPr lang="zh-CN" altLang="en-US" sz="1600" dirty="0"/>
              <a:t>父类名</a:t>
            </a:r>
            <a:r>
              <a:rPr lang="en-US" altLang="zh-CN" sz="1600" dirty="0"/>
              <a:t>&gt;):</a:t>
            </a:r>
          </a:p>
          <a:p>
            <a:r>
              <a:rPr lang="en-US" altLang="zh-CN" sz="1600" dirty="0"/>
              <a:t>	</a:t>
            </a:r>
            <a:r>
              <a:rPr lang="en-US" altLang="zh-CN" sz="1600" dirty="0" err="1"/>
              <a:t>def</a:t>
            </a:r>
            <a:r>
              <a:rPr lang="en-US" altLang="zh-CN" sz="1600" dirty="0"/>
              <a:t> &lt;</a:t>
            </a:r>
            <a:r>
              <a:rPr lang="zh-CN" altLang="en-US" sz="1600" dirty="0"/>
              <a:t>重定义方法</a:t>
            </a:r>
            <a:r>
              <a:rPr lang="en-US" altLang="zh-CN" sz="1600" dirty="0"/>
              <a:t>&gt;(self,…):</a:t>
            </a:r>
          </a:p>
          <a:p>
            <a:pPr algn="l" rtl="0">
              <a:lnSpc>
                <a:spcPct val="150000"/>
              </a:lnSpc>
            </a:pPr>
            <a:r>
              <a:rPr lang="zh-CN" altLang="en-US" sz="1600" b="1" dirty="0"/>
              <a:t>子类对象可以调用父类方法，除非这个方法在子类中重新定义了</a:t>
            </a:r>
            <a:r>
              <a:rPr lang="en-US" altLang="zh-CN" sz="1600" b="1" dirty="0"/>
              <a:t>(</a:t>
            </a:r>
            <a:r>
              <a:rPr lang="zh-CN" altLang="en-US" sz="1600" b="1" dirty="0"/>
              <a:t>覆盖</a:t>
            </a:r>
            <a:r>
              <a:rPr lang="en-US" altLang="zh-CN" sz="1600" b="1" dirty="0"/>
              <a:t>override )</a:t>
            </a:r>
          </a:p>
          <a:p>
            <a:endParaRPr lang="zh-CN" altLang="en-US" sz="1100" dirty="0"/>
          </a:p>
        </p:txBody>
      </p:sp>
      <p:sp>
        <p:nvSpPr>
          <p:cNvPr id="65" name="object 30"/>
          <p:cNvSpPr txBox="1"/>
          <p:nvPr/>
        </p:nvSpPr>
        <p:spPr>
          <a:xfrm>
            <a:off x="5242930" y="3962037"/>
            <a:ext cx="594381" cy="240835"/>
          </a:xfrm>
          <a:prstGeom prst="rect">
            <a:avLst/>
          </a:prstGeom>
        </p:spPr>
        <p:txBody>
          <a:bodyPr vert="horz" wrap="square" lIns="0" tIns="9906" rIns="0" bIns="0" rtlCol="0">
            <a:spAutoFit/>
          </a:bodyPr>
          <a:lstStyle/>
          <a:p>
            <a:pPr marL="9906">
              <a:spcBef>
                <a:spcPts val="78"/>
              </a:spcBef>
            </a:pPr>
            <a:r>
              <a:rPr lang="zh-CN" altLang="en-US" sz="1500" spc="616" dirty="0">
                <a:solidFill>
                  <a:srgbClr val="FFFFFF"/>
                </a:solidFill>
                <a:latin typeface="Arial Black"/>
                <a:cs typeface="Arial Black"/>
              </a:rPr>
              <a:t>客车</a:t>
            </a:r>
          </a:p>
        </p:txBody>
      </p:sp>
      <p:sp>
        <p:nvSpPr>
          <p:cNvPr id="66" name="object 30"/>
          <p:cNvSpPr txBox="1"/>
          <p:nvPr/>
        </p:nvSpPr>
        <p:spPr>
          <a:xfrm>
            <a:off x="6601968" y="3949356"/>
            <a:ext cx="594381" cy="240835"/>
          </a:xfrm>
          <a:prstGeom prst="rect">
            <a:avLst/>
          </a:prstGeom>
        </p:spPr>
        <p:txBody>
          <a:bodyPr vert="horz" wrap="square" lIns="0" tIns="9906" rIns="0" bIns="0" rtlCol="0">
            <a:spAutoFit/>
          </a:bodyPr>
          <a:lstStyle/>
          <a:p>
            <a:pPr marL="9906">
              <a:spcBef>
                <a:spcPts val="78"/>
              </a:spcBef>
            </a:pPr>
            <a:r>
              <a:rPr lang="zh-CN" altLang="en-US" sz="1500" spc="616" dirty="0">
                <a:solidFill>
                  <a:srgbClr val="FFFFFF"/>
                </a:solidFill>
                <a:latin typeface="Arial Black"/>
                <a:cs typeface="Arial Black"/>
              </a:rPr>
              <a:t>货车</a:t>
            </a:r>
          </a:p>
        </p:txBody>
      </p:sp>
      <p:sp>
        <p:nvSpPr>
          <p:cNvPr id="67" name="object 30"/>
          <p:cNvSpPr txBox="1"/>
          <p:nvPr/>
        </p:nvSpPr>
        <p:spPr>
          <a:xfrm>
            <a:off x="4796017" y="4670947"/>
            <a:ext cx="594381" cy="240835"/>
          </a:xfrm>
          <a:prstGeom prst="rect">
            <a:avLst/>
          </a:prstGeom>
        </p:spPr>
        <p:txBody>
          <a:bodyPr vert="horz" wrap="square" lIns="0" tIns="9906" rIns="0" bIns="0" rtlCol="0">
            <a:spAutoFit/>
          </a:bodyPr>
          <a:lstStyle/>
          <a:p>
            <a:pPr marL="9906">
              <a:spcBef>
                <a:spcPts val="78"/>
              </a:spcBef>
            </a:pPr>
            <a:r>
              <a:rPr lang="zh-CN" altLang="en-US" sz="1500" spc="616" dirty="0">
                <a:solidFill>
                  <a:srgbClr val="FFFFFF"/>
                </a:solidFill>
                <a:latin typeface="Arial Black"/>
                <a:cs typeface="Arial Black"/>
              </a:rPr>
              <a:t>轿车</a:t>
            </a:r>
          </a:p>
        </p:txBody>
      </p:sp>
      <p:sp>
        <p:nvSpPr>
          <p:cNvPr id="68" name="object 30"/>
          <p:cNvSpPr txBox="1"/>
          <p:nvPr/>
        </p:nvSpPr>
        <p:spPr>
          <a:xfrm>
            <a:off x="5724112" y="4692086"/>
            <a:ext cx="594381" cy="240835"/>
          </a:xfrm>
          <a:prstGeom prst="rect">
            <a:avLst/>
          </a:prstGeom>
        </p:spPr>
        <p:txBody>
          <a:bodyPr vert="horz" wrap="square" lIns="0" tIns="9906" rIns="0" bIns="0" rtlCol="0">
            <a:spAutoFit/>
          </a:bodyPr>
          <a:lstStyle/>
          <a:p>
            <a:pPr marL="9906">
              <a:spcBef>
                <a:spcPts val="78"/>
              </a:spcBef>
            </a:pPr>
            <a:r>
              <a:rPr lang="zh-CN" altLang="en-US" sz="1500" spc="616" dirty="0">
                <a:solidFill>
                  <a:srgbClr val="FFFFFF"/>
                </a:solidFill>
                <a:latin typeface="Arial Black"/>
                <a:cs typeface="Arial Black"/>
              </a:rPr>
              <a:t>跑车</a:t>
            </a:r>
          </a:p>
        </p:txBody>
      </p:sp>
      <p:sp>
        <p:nvSpPr>
          <p:cNvPr id="69" name="object 30"/>
          <p:cNvSpPr txBox="1"/>
          <p:nvPr/>
        </p:nvSpPr>
        <p:spPr>
          <a:xfrm>
            <a:off x="6539968" y="4668458"/>
            <a:ext cx="816380" cy="564001"/>
          </a:xfrm>
          <a:prstGeom prst="rect">
            <a:avLst/>
          </a:prstGeom>
        </p:spPr>
        <p:txBody>
          <a:bodyPr vert="horz" wrap="square" lIns="0" tIns="9906" rIns="0" bIns="0" rtlCol="0">
            <a:spAutoFit/>
          </a:bodyPr>
          <a:lstStyle/>
          <a:p>
            <a:pPr marL="9906">
              <a:spcBef>
                <a:spcPts val="78"/>
              </a:spcBef>
            </a:pPr>
            <a:r>
              <a:rPr lang="zh-CN" altLang="en-US" spc="616" dirty="0">
                <a:solidFill>
                  <a:srgbClr val="FFFFFF"/>
                </a:solidFill>
                <a:latin typeface="Arial Black"/>
                <a:cs typeface="Arial Black"/>
              </a:rPr>
              <a:t>货柜车</a:t>
            </a:r>
          </a:p>
        </p:txBody>
      </p:sp>
    </p:spTree>
    <p:extLst>
      <p:ext uri="{BB962C8B-B14F-4D97-AF65-F5344CB8AC3E}">
        <p14:creationId xmlns:p14="http://schemas.microsoft.com/office/powerpoint/2010/main" val="905459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080000">
            <a:off x="48265" y="1062723"/>
            <a:ext cx="251723" cy="179536"/>
          </a:xfrm>
          <a:prstGeom prst="rect">
            <a:avLst/>
          </a:prstGeom>
        </p:spPr>
        <p:txBody>
          <a:bodyPr vert="horz" wrap="square" lIns="0" tIns="0" rIns="0" bIns="0" rtlCol="0">
            <a:spAutoFit/>
          </a:bodyPr>
          <a:lstStyle/>
          <a:p>
            <a:pPr>
              <a:lnSpc>
                <a:spcPts val="1404"/>
              </a:lnSpc>
            </a:pPr>
            <a:r>
              <a:rPr sz="1400" spc="1014" dirty="0">
                <a:solidFill>
                  <a:srgbClr val="FFFFFF"/>
                </a:solidFill>
                <a:latin typeface="Arial Black"/>
                <a:cs typeface="Arial Black"/>
              </a:rPr>
              <a:t> </a:t>
            </a:r>
            <a:endParaRPr sz="1400">
              <a:latin typeface="Arial Black"/>
              <a:cs typeface="Arial Black"/>
            </a:endParaRPr>
          </a:p>
        </p:txBody>
      </p:sp>
      <p:grpSp>
        <p:nvGrpSpPr>
          <p:cNvPr id="14" name="object 14"/>
          <p:cNvGrpSpPr/>
          <p:nvPr/>
        </p:nvGrpSpPr>
        <p:grpSpPr>
          <a:xfrm>
            <a:off x="651511" y="701039"/>
            <a:ext cx="8334851" cy="4773083"/>
            <a:chOff x="868680" y="841247"/>
            <a:chExt cx="11113135" cy="5727700"/>
          </a:xfrm>
        </p:grpSpPr>
        <p:sp>
          <p:nvSpPr>
            <p:cNvPr id="15" name="object 15"/>
            <p:cNvSpPr/>
            <p:nvPr/>
          </p:nvSpPr>
          <p:spPr>
            <a:xfrm>
              <a:off x="868680" y="2057400"/>
              <a:ext cx="4663440" cy="1450848"/>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060704" y="2249423"/>
              <a:ext cx="4081272" cy="868679"/>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868680" y="3584447"/>
              <a:ext cx="4879848" cy="1478279"/>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1060704" y="3779519"/>
              <a:ext cx="4297680" cy="890015"/>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868680" y="4986527"/>
              <a:ext cx="3553968" cy="1243584"/>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1060704" y="5178551"/>
              <a:ext cx="2971800" cy="661416"/>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5385815" y="841247"/>
              <a:ext cx="6595872" cy="5727192"/>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5580888" y="1033271"/>
              <a:ext cx="6010656" cy="5145024"/>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6169914" y="1997290"/>
              <a:ext cx="411480" cy="320040"/>
            </a:xfrm>
            <a:custGeom>
              <a:avLst/>
              <a:gdLst/>
              <a:ahLst/>
              <a:cxnLst/>
              <a:rect l="l" t="t" r="r" b="b"/>
              <a:pathLst>
                <a:path w="411479" h="320039">
                  <a:moveTo>
                    <a:pt x="251460" y="0"/>
                  </a:moveTo>
                  <a:lnTo>
                    <a:pt x="251460" y="80010"/>
                  </a:lnTo>
                  <a:lnTo>
                    <a:pt x="0" y="80010"/>
                  </a:lnTo>
                  <a:lnTo>
                    <a:pt x="0" y="240029"/>
                  </a:lnTo>
                  <a:lnTo>
                    <a:pt x="251460" y="240029"/>
                  </a:lnTo>
                  <a:lnTo>
                    <a:pt x="251460" y="320039"/>
                  </a:lnTo>
                  <a:lnTo>
                    <a:pt x="411480" y="160020"/>
                  </a:lnTo>
                  <a:lnTo>
                    <a:pt x="251460" y="0"/>
                  </a:lnTo>
                  <a:close/>
                </a:path>
              </a:pathLst>
            </a:custGeom>
            <a:solidFill>
              <a:srgbClr val="358CC1"/>
            </a:solidFill>
          </p:spPr>
          <p:txBody>
            <a:bodyPr wrap="square" lIns="0" tIns="0" rIns="0" bIns="0" rtlCol="0"/>
            <a:lstStyle/>
            <a:p>
              <a:endParaRPr/>
            </a:p>
          </p:txBody>
        </p:sp>
        <p:sp>
          <p:nvSpPr>
            <p:cNvPr id="24" name="object 24"/>
            <p:cNvSpPr/>
            <p:nvPr/>
          </p:nvSpPr>
          <p:spPr>
            <a:xfrm>
              <a:off x="6169914" y="1997290"/>
              <a:ext cx="411480" cy="320040"/>
            </a:xfrm>
            <a:custGeom>
              <a:avLst/>
              <a:gdLst/>
              <a:ahLst/>
              <a:cxnLst/>
              <a:rect l="l" t="t" r="r" b="b"/>
              <a:pathLst>
                <a:path w="411479" h="320039">
                  <a:moveTo>
                    <a:pt x="0" y="80010"/>
                  </a:moveTo>
                  <a:lnTo>
                    <a:pt x="251460" y="80010"/>
                  </a:lnTo>
                  <a:lnTo>
                    <a:pt x="251460" y="0"/>
                  </a:lnTo>
                  <a:lnTo>
                    <a:pt x="411480" y="160020"/>
                  </a:lnTo>
                  <a:lnTo>
                    <a:pt x="251460" y="320040"/>
                  </a:lnTo>
                  <a:lnTo>
                    <a:pt x="251460" y="240030"/>
                  </a:lnTo>
                  <a:lnTo>
                    <a:pt x="0" y="240030"/>
                  </a:lnTo>
                  <a:lnTo>
                    <a:pt x="0" y="80010"/>
                  </a:lnTo>
                  <a:close/>
                </a:path>
              </a:pathLst>
            </a:custGeom>
            <a:ln w="9525">
              <a:solidFill>
                <a:srgbClr val="47494B"/>
              </a:solidFill>
            </a:ln>
          </p:spPr>
          <p:txBody>
            <a:bodyPr wrap="square" lIns="0" tIns="0" rIns="0" bIns="0" rtlCol="0"/>
            <a:lstStyle/>
            <a:p>
              <a:endParaRPr/>
            </a:p>
          </p:txBody>
        </p:sp>
        <p:sp>
          <p:nvSpPr>
            <p:cNvPr id="25" name="object 25"/>
            <p:cNvSpPr/>
            <p:nvPr/>
          </p:nvSpPr>
          <p:spPr>
            <a:xfrm>
              <a:off x="6169914" y="4670323"/>
              <a:ext cx="411480" cy="320040"/>
            </a:xfrm>
            <a:custGeom>
              <a:avLst/>
              <a:gdLst/>
              <a:ahLst/>
              <a:cxnLst/>
              <a:rect l="l" t="t" r="r" b="b"/>
              <a:pathLst>
                <a:path w="411479" h="320039">
                  <a:moveTo>
                    <a:pt x="251460" y="0"/>
                  </a:moveTo>
                  <a:lnTo>
                    <a:pt x="251460" y="80010"/>
                  </a:lnTo>
                  <a:lnTo>
                    <a:pt x="0" y="80010"/>
                  </a:lnTo>
                  <a:lnTo>
                    <a:pt x="0" y="240030"/>
                  </a:lnTo>
                  <a:lnTo>
                    <a:pt x="251460" y="240030"/>
                  </a:lnTo>
                  <a:lnTo>
                    <a:pt x="251460" y="320040"/>
                  </a:lnTo>
                  <a:lnTo>
                    <a:pt x="411480" y="160020"/>
                  </a:lnTo>
                  <a:lnTo>
                    <a:pt x="251460" y="0"/>
                  </a:lnTo>
                  <a:close/>
                </a:path>
              </a:pathLst>
            </a:custGeom>
            <a:solidFill>
              <a:srgbClr val="358CC1"/>
            </a:solidFill>
          </p:spPr>
          <p:txBody>
            <a:bodyPr wrap="square" lIns="0" tIns="0" rIns="0" bIns="0" rtlCol="0"/>
            <a:lstStyle/>
            <a:p>
              <a:endParaRPr/>
            </a:p>
          </p:txBody>
        </p:sp>
        <p:sp>
          <p:nvSpPr>
            <p:cNvPr id="26" name="object 26"/>
            <p:cNvSpPr/>
            <p:nvPr/>
          </p:nvSpPr>
          <p:spPr>
            <a:xfrm>
              <a:off x="6169914" y="4670323"/>
              <a:ext cx="411480" cy="320040"/>
            </a:xfrm>
            <a:custGeom>
              <a:avLst/>
              <a:gdLst/>
              <a:ahLst/>
              <a:cxnLst/>
              <a:rect l="l" t="t" r="r" b="b"/>
              <a:pathLst>
                <a:path w="411479" h="320039">
                  <a:moveTo>
                    <a:pt x="0" y="80010"/>
                  </a:moveTo>
                  <a:lnTo>
                    <a:pt x="251460" y="80010"/>
                  </a:lnTo>
                  <a:lnTo>
                    <a:pt x="251460" y="0"/>
                  </a:lnTo>
                  <a:lnTo>
                    <a:pt x="411480" y="160020"/>
                  </a:lnTo>
                  <a:lnTo>
                    <a:pt x="251460" y="320040"/>
                  </a:lnTo>
                  <a:lnTo>
                    <a:pt x="251460" y="240030"/>
                  </a:lnTo>
                  <a:lnTo>
                    <a:pt x="0" y="240030"/>
                  </a:lnTo>
                  <a:lnTo>
                    <a:pt x="0" y="80010"/>
                  </a:lnTo>
                  <a:close/>
                </a:path>
              </a:pathLst>
            </a:custGeom>
            <a:ln w="9525">
              <a:solidFill>
                <a:srgbClr val="47494B"/>
              </a:solidFill>
            </a:ln>
          </p:spPr>
          <p:txBody>
            <a:bodyPr wrap="square" lIns="0" tIns="0" rIns="0" bIns="0" rtlCol="0"/>
            <a:lstStyle/>
            <a:p>
              <a:endParaRPr/>
            </a:p>
          </p:txBody>
        </p:sp>
        <p:sp>
          <p:nvSpPr>
            <p:cNvPr id="27" name="object 27"/>
            <p:cNvSpPr/>
            <p:nvPr/>
          </p:nvSpPr>
          <p:spPr>
            <a:xfrm>
              <a:off x="6169914" y="5703305"/>
              <a:ext cx="411480" cy="320040"/>
            </a:xfrm>
            <a:custGeom>
              <a:avLst/>
              <a:gdLst/>
              <a:ahLst/>
              <a:cxnLst/>
              <a:rect l="l" t="t" r="r" b="b"/>
              <a:pathLst>
                <a:path w="411479" h="320039">
                  <a:moveTo>
                    <a:pt x="251460" y="0"/>
                  </a:moveTo>
                  <a:lnTo>
                    <a:pt x="251460" y="80009"/>
                  </a:lnTo>
                  <a:lnTo>
                    <a:pt x="0" y="80009"/>
                  </a:lnTo>
                  <a:lnTo>
                    <a:pt x="0" y="240029"/>
                  </a:lnTo>
                  <a:lnTo>
                    <a:pt x="251460" y="240029"/>
                  </a:lnTo>
                  <a:lnTo>
                    <a:pt x="251460" y="320039"/>
                  </a:lnTo>
                  <a:lnTo>
                    <a:pt x="411480" y="160019"/>
                  </a:lnTo>
                  <a:lnTo>
                    <a:pt x="251460" y="0"/>
                  </a:lnTo>
                  <a:close/>
                </a:path>
              </a:pathLst>
            </a:custGeom>
            <a:solidFill>
              <a:srgbClr val="358CC1"/>
            </a:solidFill>
          </p:spPr>
          <p:txBody>
            <a:bodyPr wrap="square" lIns="0" tIns="0" rIns="0" bIns="0" rtlCol="0"/>
            <a:lstStyle/>
            <a:p>
              <a:endParaRPr/>
            </a:p>
          </p:txBody>
        </p:sp>
        <p:sp>
          <p:nvSpPr>
            <p:cNvPr id="28" name="object 28"/>
            <p:cNvSpPr/>
            <p:nvPr/>
          </p:nvSpPr>
          <p:spPr>
            <a:xfrm>
              <a:off x="6169914" y="5703305"/>
              <a:ext cx="411480" cy="320040"/>
            </a:xfrm>
            <a:custGeom>
              <a:avLst/>
              <a:gdLst/>
              <a:ahLst/>
              <a:cxnLst/>
              <a:rect l="l" t="t" r="r" b="b"/>
              <a:pathLst>
                <a:path w="411479" h="320039">
                  <a:moveTo>
                    <a:pt x="0" y="80010"/>
                  </a:moveTo>
                  <a:lnTo>
                    <a:pt x="251460" y="80010"/>
                  </a:lnTo>
                  <a:lnTo>
                    <a:pt x="251460" y="0"/>
                  </a:lnTo>
                  <a:lnTo>
                    <a:pt x="411480" y="160020"/>
                  </a:lnTo>
                  <a:lnTo>
                    <a:pt x="251460" y="320040"/>
                  </a:lnTo>
                  <a:lnTo>
                    <a:pt x="251460" y="240030"/>
                  </a:lnTo>
                  <a:lnTo>
                    <a:pt x="0" y="240030"/>
                  </a:lnTo>
                  <a:lnTo>
                    <a:pt x="0" y="80010"/>
                  </a:lnTo>
                  <a:close/>
                </a:path>
              </a:pathLst>
            </a:custGeom>
            <a:ln w="9525">
              <a:solidFill>
                <a:srgbClr val="47494B"/>
              </a:solidFill>
            </a:ln>
          </p:spPr>
          <p:txBody>
            <a:bodyPr wrap="square" lIns="0" tIns="0" rIns="0" bIns="0" rtlCol="0"/>
            <a:lstStyle/>
            <a:p>
              <a:endParaRPr/>
            </a:p>
          </p:txBody>
        </p:sp>
      </p:grpSp>
      <p:sp>
        <p:nvSpPr>
          <p:cNvPr id="30" name="标题 62"/>
          <p:cNvSpPr>
            <a:spLocks noGrp="1"/>
          </p:cNvSpPr>
          <p:nvPr>
            <p:ph type="title"/>
          </p:nvPr>
        </p:nvSpPr>
        <p:spPr>
          <a:xfrm>
            <a:off x="498395" y="308611"/>
            <a:ext cx="8147208" cy="410369"/>
          </a:xfrm>
        </p:spPr>
        <p:txBody>
          <a:bodyPr/>
          <a:lstStyle/>
          <a:p>
            <a:r>
              <a:rPr lang="zh-CN" altLang="en-US" dirty="0" smtClean="0"/>
              <a:t>类继承举例</a:t>
            </a:r>
            <a:endParaRPr lang="zh-CN" altLang="en-US" dirty="0"/>
          </a:p>
        </p:txBody>
      </p:sp>
    </p:spTree>
    <p:extLst>
      <p:ext uri="{BB962C8B-B14F-4D97-AF65-F5344CB8AC3E}">
        <p14:creationId xmlns:p14="http://schemas.microsoft.com/office/powerpoint/2010/main" val="4124241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object 19"/>
          <p:cNvGrpSpPr/>
          <p:nvPr/>
        </p:nvGrpSpPr>
        <p:grpSpPr>
          <a:xfrm>
            <a:off x="806958" y="2948941"/>
            <a:ext cx="7679055" cy="1663699"/>
            <a:chOff x="1075944" y="3538728"/>
            <a:chExt cx="10238740" cy="1996439"/>
          </a:xfrm>
        </p:grpSpPr>
        <p:sp>
          <p:nvSpPr>
            <p:cNvPr id="20" name="object 20"/>
            <p:cNvSpPr/>
            <p:nvPr/>
          </p:nvSpPr>
          <p:spPr>
            <a:xfrm>
              <a:off x="1075944" y="3538728"/>
              <a:ext cx="10238232" cy="1996440"/>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1271016" y="3733800"/>
              <a:ext cx="9649968" cy="1408176"/>
            </a:xfrm>
            <a:prstGeom prst="rect">
              <a:avLst/>
            </a:prstGeom>
            <a:blipFill>
              <a:blip r:embed="rId3" cstate="print"/>
              <a:stretch>
                <a:fillRect/>
              </a:stretch>
            </a:blipFill>
          </p:spPr>
          <p:txBody>
            <a:bodyPr wrap="square" lIns="0" tIns="0" rIns="0" bIns="0" rtlCol="0"/>
            <a:lstStyle/>
            <a:p>
              <a:endParaRPr/>
            </a:p>
          </p:txBody>
        </p:sp>
      </p:grpSp>
      <p:sp>
        <p:nvSpPr>
          <p:cNvPr id="23" name="标题 22"/>
          <p:cNvSpPr>
            <a:spLocks noGrp="1"/>
          </p:cNvSpPr>
          <p:nvPr>
            <p:ph type="title"/>
          </p:nvPr>
        </p:nvSpPr>
        <p:spPr/>
        <p:txBody>
          <a:bodyPr/>
          <a:lstStyle/>
          <a:p>
            <a:r>
              <a:rPr lang="zh-CN" altLang="en-US" dirty="0" smtClean="0"/>
              <a:t>子类与父类</a:t>
            </a:r>
            <a:endParaRPr lang="zh-CN" altLang="en-US" dirty="0"/>
          </a:p>
        </p:txBody>
      </p:sp>
      <p:sp>
        <p:nvSpPr>
          <p:cNvPr id="24" name="矩形 23"/>
          <p:cNvSpPr/>
          <p:nvPr/>
        </p:nvSpPr>
        <p:spPr>
          <a:xfrm>
            <a:off x="571500" y="1244102"/>
            <a:ext cx="4572000" cy="974626"/>
          </a:xfrm>
          <a:prstGeom prst="rect">
            <a:avLst/>
          </a:prstGeom>
        </p:spPr>
        <p:txBody>
          <a:bodyPr lIns="71323" tIns="35662" rIns="71323" bIns="35662">
            <a:spAutoFit/>
          </a:bodyPr>
          <a:lstStyle/>
          <a:p>
            <a:pPr>
              <a:spcBef>
                <a:spcPts val="468"/>
              </a:spcBef>
              <a:spcAft>
                <a:spcPts val="468"/>
              </a:spcAft>
            </a:pPr>
            <a:r>
              <a:rPr lang="zh-CN" altLang="en-US" sz="1600" b="1" dirty="0">
                <a:solidFill>
                  <a:prstClr val="black"/>
                </a:solidFill>
                <a:latin typeface="微软雅黑" panose="020B0503020204020204" pitchFamily="34" charset="-122"/>
                <a:ea typeface="微软雅黑" panose="020B0503020204020204" pitchFamily="34" charset="-122"/>
              </a:rPr>
              <a:t>子类可以添加父类中没有的方法和属性</a:t>
            </a:r>
          </a:p>
          <a:p>
            <a:pPr>
              <a:spcBef>
                <a:spcPts val="468"/>
              </a:spcBef>
              <a:spcAft>
                <a:spcPts val="468"/>
              </a:spcAft>
            </a:pPr>
            <a:r>
              <a:rPr lang="zh-CN" altLang="en-US" sz="1600" b="1" dirty="0">
                <a:solidFill>
                  <a:prstClr val="black"/>
                </a:solidFill>
                <a:latin typeface="微软雅黑" panose="020B0503020204020204" pitchFamily="34" charset="-122"/>
                <a:ea typeface="微软雅黑" panose="020B0503020204020204" pitchFamily="34" charset="-122"/>
              </a:rPr>
              <a:t>如果子类同名方法覆盖了父类的方法</a:t>
            </a:r>
            <a:r>
              <a:rPr lang="en-US" altLang="zh-CN" sz="1600" b="1" dirty="0">
                <a:solidFill>
                  <a:prstClr val="black"/>
                </a:solidFill>
                <a:latin typeface="微软雅黑" panose="020B0503020204020204" pitchFamily="34" charset="-122"/>
                <a:ea typeface="微软雅黑" panose="020B0503020204020204" pitchFamily="34" charset="-122"/>
              </a:rPr>
              <a:t>,</a:t>
            </a:r>
            <a:r>
              <a:rPr lang="zh-CN" altLang="en-US" sz="1600" b="1" dirty="0">
                <a:solidFill>
                  <a:prstClr val="black"/>
                </a:solidFill>
                <a:latin typeface="微软雅黑" panose="020B0503020204020204" pitchFamily="34" charset="-122"/>
                <a:ea typeface="微软雅黑" panose="020B0503020204020204" pitchFamily="34" charset="-122"/>
              </a:rPr>
              <a:t>仍然还可以调用父类的方法</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2167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rot="1080000">
            <a:off x="48265" y="1062723"/>
            <a:ext cx="251723" cy="179536"/>
          </a:xfrm>
          <a:prstGeom prst="rect">
            <a:avLst/>
          </a:prstGeom>
        </p:spPr>
        <p:txBody>
          <a:bodyPr vert="horz" wrap="square" lIns="0" tIns="0" rIns="0" bIns="0" rtlCol="0">
            <a:spAutoFit/>
          </a:bodyPr>
          <a:lstStyle/>
          <a:p>
            <a:pPr>
              <a:lnSpc>
                <a:spcPts val="1404"/>
              </a:lnSpc>
            </a:pPr>
            <a:r>
              <a:rPr sz="1400" spc="1014" dirty="0">
                <a:solidFill>
                  <a:srgbClr val="FFFFFF"/>
                </a:solidFill>
                <a:latin typeface="Arial Black"/>
                <a:cs typeface="Arial Black"/>
              </a:rPr>
              <a:t> </a:t>
            </a:r>
            <a:endParaRPr sz="1400">
              <a:latin typeface="Arial Black"/>
              <a:cs typeface="Arial Black"/>
            </a:endParaRPr>
          </a:p>
        </p:txBody>
      </p:sp>
      <p:grpSp>
        <p:nvGrpSpPr>
          <p:cNvPr id="20" name="object 20"/>
          <p:cNvGrpSpPr/>
          <p:nvPr/>
        </p:nvGrpSpPr>
        <p:grpSpPr>
          <a:xfrm>
            <a:off x="3891382" y="2349501"/>
            <a:ext cx="5252618" cy="1780539"/>
            <a:chOff x="5185460" y="2258567"/>
            <a:chExt cx="7003491" cy="2136647"/>
          </a:xfrm>
        </p:grpSpPr>
        <p:sp>
          <p:nvSpPr>
            <p:cNvPr id="21" name="object 21"/>
            <p:cNvSpPr/>
            <p:nvPr/>
          </p:nvSpPr>
          <p:spPr>
            <a:xfrm>
              <a:off x="5699759" y="2258567"/>
              <a:ext cx="6489192" cy="2136647"/>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5185460" y="3110699"/>
              <a:ext cx="708025" cy="636905"/>
            </a:xfrm>
            <a:custGeom>
              <a:avLst/>
              <a:gdLst/>
              <a:ahLst/>
              <a:cxnLst/>
              <a:rect l="l" t="t" r="r" b="b"/>
              <a:pathLst>
                <a:path w="708025" h="636904">
                  <a:moveTo>
                    <a:pt x="389521" y="0"/>
                  </a:moveTo>
                  <a:lnTo>
                    <a:pt x="389521" y="159143"/>
                  </a:lnTo>
                  <a:lnTo>
                    <a:pt x="0" y="159143"/>
                  </a:lnTo>
                  <a:lnTo>
                    <a:pt x="0" y="477456"/>
                  </a:lnTo>
                  <a:lnTo>
                    <a:pt x="389521" y="477456"/>
                  </a:lnTo>
                  <a:lnTo>
                    <a:pt x="389521" y="636600"/>
                  </a:lnTo>
                  <a:lnTo>
                    <a:pt x="707834" y="318300"/>
                  </a:lnTo>
                  <a:lnTo>
                    <a:pt x="389521" y="0"/>
                  </a:lnTo>
                  <a:close/>
                </a:path>
              </a:pathLst>
            </a:custGeom>
            <a:solidFill>
              <a:srgbClr val="358CC1"/>
            </a:solidFill>
          </p:spPr>
          <p:txBody>
            <a:bodyPr wrap="square" lIns="0" tIns="0" rIns="0" bIns="0" rtlCol="0"/>
            <a:lstStyle/>
            <a:p>
              <a:endParaRPr/>
            </a:p>
          </p:txBody>
        </p:sp>
        <p:sp>
          <p:nvSpPr>
            <p:cNvPr id="24" name="object 24"/>
            <p:cNvSpPr/>
            <p:nvPr/>
          </p:nvSpPr>
          <p:spPr>
            <a:xfrm>
              <a:off x="5185460" y="3110699"/>
              <a:ext cx="708025" cy="636905"/>
            </a:xfrm>
            <a:custGeom>
              <a:avLst/>
              <a:gdLst/>
              <a:ahLst/>
              <a:cxnLst/>
              <a:rect l="l" t="t" r="r" b="b"/>
              <a:pathLst>
                <a:path w="708025" h="636904">
                  <a:moveTo>
                    <a:pt x="0" y="159152"/>
                  </a:moveTo>
                  <a:lnTo>
                    <a:pt x="389531" y="159152"/>
                  </a:lnTo>
                  <a:lnTo>
                    <a:pt x="389531" y="0"/>
                  </a:lnTo>
                  <a:lnTo>
                    <a:pt x="707834" y="318304"/>
                  </a:lnTo>
                  <a:lnTo>
                    <a:pt x="389531" y="636607"/>
                  </a:lnTo>
                  <a:lnTo>
                    <a:pt x="389531" y="477455"/>
                  </a:lnTo>
                  <a:lnTo>
                    <a:pt x="0" y="477455"/>
                  </a:lnTo>
                  <a:lnTo>
                    <a:pt x="0" y="159152"/>
                  </a:lnTo>
                  <a:close/>
                </a:path>
              </a:pathLst>
            </a:custGeom>
            <a:ln w="9525">
              <a:solidFill>
                <a:srgbClr val="47494B"/>
              </a:solidFill>
            </a:ln>
          </p:spPr>
          <p:txBody>
            <a:bodyPr wrap="square" lIns="0" tIns="0" rIns="0" bIns="0" rtlCol="0"/>
            <a:lstStyle/>
            <a:p>
              <a:endParaRPr/>
            </a:p>
          </p:txBody>
        </p:sp>
      </p:grpSp>
      <p:sp>
        <p:nvSpPr>
          <p:cNvPr id="25" name="标题 24"/>
          <p:cNvSpPr>
            <a:spLocks noGrp="1"/>
          </p:cNvSpPr>
          <p:nvPr>
            <p:ph type="title"/>
          </p:nvPr>
        </p:nvSpPr>
        <p:spPr>
          <a:xfrm>
            <a:off x="498395" y="308611"/>
            <a:ext cx="8147208" cy="410369"/>
          </a:xfrm>
        </p:spPr>
        <p:txBody>
          <a:bodyPr>
            <a:normAutofit fontScale="90000"/>
          </a:bodyPr>
          <a:lstStyle/>
          <a:p>
            <a:r>
              <a:rPr lang="zh-CN" altLang="en-US" dirty="0"/>
              <a:t>关于</a:t>
            </a:r>
            <a:r>
              <a:rPr lang="en-US" altLang="zh-CN" dirty="0" smtClean="0"/>
              <a:t>self</a:t>
            </a:r>
            <a:endParaRPr lang="zh-CN" altLang="en-US" dirty="0"/>
          </a:p>
        </p:txBody>
      </p:sp>
      <p:sp>
        <p:nvSpPr>
          <p:cNvPr id="26" name="矩形 25"/>
          <p:cNvSpPr/>
          <p:nvPr/>
        </p:nvSpPr>
        <p:spPr>
          <a:xfrm>
            <a:off x="514350" y="1286294"/>
            <a:ext cx="4572000" cy="3673006"/>
          </a:xfrm>
          <a:prstGeom prst="rect">
            <a:avLst/>
          </a:prstGeom>
        </p:spPr>
        <p:txBody>
          <a:bodyPr lIns="71323" tIns="35662" rIns="71323" bIns="35662">
            <a:spAutoFit/>
          </a:bodyPr>
          <a:lstStyle/>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在类定义中，所有方法的首个参数</a:t>
            </a:r>
          </a:p>
          <a:p>
            <a:pPr>
              <a:spcBef>
                <a:spcPts val="468"/>
              </a:spcBef>
              <a:spcAft>
                <a:spcPts val="468"/>
              </a:spcAft>
            </a:pPr>
            <a:r>
              <a:rPr lang="zh-CN" altLang="en-US" sz="1600" b="1" dirty="0">
                <a:latin typeface="微软雅黑" panose="020B0503020204020204" pitchFamily="34" charset="-122"/>
                <a:ea typeface="微软雅黑" panose="020B0503020204020204" pitchFamily="34" charset="-122"/>
              </a:rPr>
              <a:t>一般都是</a:t>
            </a:r>
            <a:r>
              <a:rPr lang="en-US" altLang="zh-CN" sz="1600" b="1" dirty="0">
                <a:latin typeface="微软雅黑" panose="020B0503020204020204" pitchFamily="34" charset="-122"/>
                <a:ea typeface="微软雅黑" panose="020B0503020204020204" pitchFamily="34" charset="-122"/>
              </a:rPr>
              <a:t>self</a:t>
            </a:r>
          </a:p>
          <a:p>
            <a:pPr>
              <a:spcBef>
                <a:spcPts val="468"/>
              </a:spcBef>
              <a:spcAft>
                <a:spcPts val="468"/>
              </a:spcAft>
            </a:pPr>
            <a:endParaRPr lang="en-US" altLang="zh-CN" sz="1600" b="1" dirty="0">
              <a:latin typeface="微软雅黑" panose="020B0503020204020204" pitchFamily="34" charset="-122"/>
              <a:ea typeface="微软雅黑" panose="020B0503020204020204" pitchFamily="34" charset="-122"/>
            </a:endParaRPr>
          </a:p>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 self</a:t>
            </a:r>
            <a:r>
              <a:rPr lang="zh-CN" altLang="en-US" sz="1600" b="1" dirty="0">
                <a:latin typeface="微软雅黑" panose="020B0503020204020204" pitchFamily="34" charset="-122"/>
                <a:ea typeface="微软雅黑" panose="020B0503020204020204" pitchFamily="34" charset="-122"/>
              </a:rPr>
              <a:t>实际上代表对象实例</a:t>
            </a:r>
          </a:p>
          <a:p>
            <a:r>
              <a:rPr lang="en-US" altLang="zh-CN" dirty="0" smtClean="0"/>
              <a:t>&lt;</a:t>
            </a:r>
            <a:r>
              <a:rPr lang="zh-CN" altLang="en-US" dirty="0" smtClean="0"/>
              <a:t>对象</a:t>
            </a:r>
            <a:r>
              <a:rPr lang="en-US" altLang="zh-CN" dirty="0" smtClean="0"/>
              <a:t>&gt;.&lt;</a:t>
            </a:r>
            <a:r>
              <a:rPr lang="zh-CN" altLang="en-US" dirty="0" smtClean="0"/>
              <a:t>方法</a:t>
            </a:r>
            <a:r>
              <a:rPr lang="en-US" altLang="zh-CN" dirty="0" smtClean="0"/>
              <a:t>&gt;(&lt;</a:t>
            </a:r>
            <a:r>
              <a:rPr lang="zh-CN" altLang="en-US" dirty="0" smtClean="0"/>
              <a:t>参数</a:t>
            </a:r>
            <a:r>
              <a:rPr lang="en-US" altLang="zh-CN" dirty="0" smtClean="0"/>
              <a:t>&gt;)</a:t>
            </a:r>
          </a:p>
          <a:p>
            <a:endParaRPr lang="en-US" altLang="zh-CN" dirty="0" smtClean="0"/>
          </a:p>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等价于</a:t>
            </a:r>
            <a:r>
              <a:rPr lang="en-US" altLang="zh-CN" sz="1600" b="1" dirty="0">
                <a:latin typeface="微软雅黑" panose="020B0503020204020204" pitchFamily="34" charset="-122"/>
                <a:ea typeface="微软雅黑" panose="020B0503020204020204" pitchFamily="34" charset="-122"/>
              </a:rPr>
              <a:t>:</a:t>
            </a:r>
          </a:p>
          <a:p>
            <a:r>
              <a:rPr lang="en-US" altLang="zh-CN" dirty="0" smtClean="0"/>
              <a:t>&lt;</a:t>
            </a:r>
            <a:r>
              <a:rPr lang="zh-CN" altLang="en-US" dirty="0" smtClean="0"/>
              <a:t>类</a:t>
            </a:r>
            <a:r>
              <a:rPr lang="en-US" altLang="zh-CN" dirty="0" smtClean="0"/>
              <a:t>&gt;.&lt;</a:t>
            </a:r>
            <a:r>
              <a:rPr lang="zh-CN" altLang="en-US" dirty="0" smtClean="0"/>
              <a:t>方法</a:t>
            </a:r>
            <a:r>
              <a:rPr lang="en-US" altLang="zh-CN" dirty="0" smtClean="0"/>
              <a:t>&gt;(&lt;</a:t>
            </a:r>
            <a:r>
              <a:rPr lang="zh-CN" altLang="en-US" dirty="0" smtClean="0"/>
              <a:t>对象</a:t>
            </a:r>
            <a:r>
              <a:rPr lang="en-US" altLang="zh-CN" dirty="0" smtClean="0"/>
              <a:t>&gt;</a:t>
            </a:r>
            <a:r>
              <a:rPr lang="zh-CN" altLang="en-US" dirty="0" smtClean="0"/>
              <a:t>，</a:t>
            </a:r>
            <a:r>
              <a:rPr lang="en-US" altLang="zh-CN" dirty="0" smtClean="0"/>
              <a:t>&lt;</a:t>
            </a:r>
            <a:r>
              <a:rPr lang="zh-CN" altLang="en-US" dirty="0" smtClean="0"/>
              <a:t>参数</a:t>
            </a:r>
            <a:r>
              <a:rPr lang="en-US" altLang="zh-CN" dirty="0" smtClean="0"/>
              <a:t>&gt;)</a:t>
            </a:r>
          </a:p>
          <a:p>
            <a:endParaRPr lang="en-US" altLang="zh-CN" dirty="0" smtClean="0"/>
          </a:p>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这里的对象就是</a:t>
            </a:r>
            <a:r>
              <a:rPr lang="en-US" altLang="zh-CN" sz="1600" b="1" dirty="0">
                <a:latin typeface="微软雅黑" panose="020B0503020204020204" pitchFamily="34" charset="-122"/>
                <a:ea typeface="微软雅黑" panose="020B0503020204020204" pitchFamily="34" charset="-122"/>
              </a:rPr>
              <a:t>self</a:t>
            </a:r>
            <a:r>
              <a:rPr lang="zh-CN" altLang="en-US" sz="1600" b="1" dirty="0">
                <a:latin typeface="微软雅黑" panose="020B0503020204020204" pitchFamily="34" charset="-122"/>
                <a:ea typeface="微软雅黑" panose="020B0503020204020204" pitchFamily="34" charset="-122"/>
              </a:rPr>
              <a:t>了</a:t>
            </a:r>
          </a:p>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如右图</a:t>
            </a:r>
            <a:r>
              <a:rPr lang="en-US" altLang="zh-CN" sz="1600" b="1" dirty="0">
                <a:latin typeface="微软雅黑" panose="020B0503020204020204" pitchFamily="34" charset="-122"/>
                <a:ea typeface="微软雅黑" panose="020B0503020204020204" pitchFamily="34" charset="-122"/>
              </a:rPr>
              <a:t>Line32</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33</a:t>
            </a:r>
            <a:endParaRPr lang="zh-CN" altLang="en-US" sz="1600" b="1"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650" y="2186378"/>
            <a:ext cx="4235450" cy="160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76405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415" y="956619"/>
            <a:ext cx="8053659" cy="1396826"/>
          </a:xfrm>
        </p:spPr>
        <p:txBody>
          <a:bodyPr>
            <a:normAutofit lnSpcReduction="10000"/>
          </a:bodyPr>
          <a:lstStyle/>
          <a:p>
            <a:pPr marL="342900" lvl="2" indent="-342900"/>
            <a:r>
              <a:rPr lang="en-US" altLang="zh-CN" sz="2800" b="1" dirty="0" smtClean="0">
                <a:solidFill>
                  <a:srgbClr val="3333CC"/>
                </a:solidFill>
              </a:rPr>
              <a:t>A </a:t>
            </a:r>
            <a:r>
              <a:rPr lang="en-US" altLang="zh-CN" sz="2800" b="1" dirty="0">
                <a:solidFill>
                  <a:srgbClr val="3333CC"/>
                </a:solidFill>
              </a:rPr>
              <a:t>set of </a:t>
            </a:r>
            <a:r>
              <a:rPr lang="en-US" altLang="zh-CN" sz="2800" dirty="0"/>
              <a:t>all the symbols that computer can manage</a:t>
            </a:r>
            <a:r>
              <a:rPr lang="en-US" altLang="zh-CN" sz="2800" dirty="0" smtClean="0"/>
              <a:t>.</a:t>
            </a:r>
            <a:r>
              <a:rPr lang="zh-CN" altLang="en-US" sz="2800" dirty="0" smtClean="0"/>
              <a:t>（</a:t>
            </a:r>
            <a:r>
              <a:rPr lang="zh-CN" altLang="en-US" sz="2800" b="1" dirty="0" smtClean="0">
                <a:solidFill>
                  <a:srgbClr val="3333CC"/>
                </a:solidFill>
              </a:rPr>
              <a:t>所有</a:t>
            </a:r>
            <a:r>
              <a:rPr lang="zh-CN" altLang="en-US" sz="2800" b="1" dirty="0">
                <a:solidFill>
                  <a:srgbClr val="3333CC"/>
                </a:solidFill>
              </a:rPr>
              <a:t>能输入到计算机中并被计算机所识别</a:t>
            </a:r>
            <a:r>
              <a:rPr lang="zh-CN" altLang="en-US" sz="2800" b="1" dirty="0" smtClean="0">
                <a:solidFill>
                  <a:srgbClr val="3333CC"/>
                </a:solidFill>
              </a:rPr>
              <a:t>和处理</a:t>
            </a:r>
            <a:r>
              <a:rPr lang="zh-CN" altLang="en-US" sz="2800" b="1" dirty="0">
                <a:solidFill>
                  <a:srgbClr val="3333CC"/>
                </a:solidFill>
              </a:rPr>
              <a:t>的符号的</a:t>
            </a:r>
            <a:r>
              <a:rPr lang="zh-CN" altLang="en-US" sz="2800" b="1" dirty="0" smtClean="0">
                <a:solidFill>
                  <a:srgbClr val="3333CC"/>
                </a:solidFill>
              </a:rPr>
              <a:t>总称）</a:t>
            </a:r>
            <a:endParaRPr lang="en-US" altLang="zh-CN" sz="2800" b="1" dirty="0">
              <a:solidFill>
                <a:srgbClr val="3333CC"/>
              </a:solidFill>
            </a:endParaRPr>
          </a:p>
          <a:p>
            <a:endParaRPr lang="zh-CN" altLang="en-US" dirty="0"/>
          </a:p>
        </p:txBody>
      </p:sp>
      <p:sp>
        <p:nvSpPr>
          <p:cNvPr id="3" name="标题 2"/>
          <p:cNvSpPr>
            <a:spLocks noGrp="1"/>
          </p:cNvSpPr>
          <p:nvPr>
            <p:ph type="title"/>
          </p:nvPr>
        </p:nvSpPr>
        <p:spPr/>
        <p:txBody>
          <a:bodyPr>
            <a:normAutofit fontScale="90000"/>
          </a:bodyPr>
          <a:lstStyle/>
          <a:p>
            <a:r>
              <a:rPr lang="en-US" altLang="zh-CN" dirty="0"/>
              <a:t>Data(</a:t>
            </a:r>
            <a:r>
              <a:rPr lang="zh-CN" altLang="en-US" dirty="0"/>
              <a:t>数据</a:t>
            </a:r>
            <a:r>
              <a:rPr lang="en-US" altLang="zh-CN" dirty="0"/>
              <a:t>)</a:t>
            </a:r>
            <a:endParaRPr lang="zh-CN" altLang="en-US" dirty="0"/>
          </a:p>
        </p:txBody>
      </p:sp>
      <p:sp>
        <p:nvSpPr>
          <p:cNvPr id="4" name="矩形 3"/>
          <p:cNvSpPr/>
          <p:nvPr/>
        </p:nvSpPr>
        <p:spPr>
          <a:xfrm>
            <a:off x="1259632" y="2425452"/>
            <a:ext cx="6624736" cy="2308324"/>
          </a:xfrm>
          <a:prstGeom prst="rect">
            <a:avLst/>
          </a:prstGeom>
        </p:spPr>
        <p:txBody>
          <a:bodyPr wrap="square">
            <a:spAutoFit/>
          </a:bodyPr>
          <a:lstStyle/>
          <a:p>
            <a:r>
              <a:rPr lang="zh-CN" altLang="zh-CN" sz="2400" b="1" dirty="0" smtClean="0">
                <a:solidFill>
                  <a:srgbClr val="00007D"/>
                </a:solidFill>
                <a:latin typeface="Comic Sans MS" pitchFamily="66" charset="0"/>
                <a:ea typeface="楷体_GB2312" pitchFamily="49" charset="-122"/>
              </a:rPr>
              <a:t>数据通常用于描述客观事物，例如，在日常生活中使用的各种</a:t>
            </a:r>
            <a:r>
              <a:rPr lang="zh-CN" altLang="zh-CN" sz="2400" b="1" dirty="0" smtClean="0">
                <a:solidFill>
                  <a:srgbClr val="FF0000"/>
                </a:solidFill>
                <a:latin typeface="Comic Sans MS" pitchFamily="66" charset="0"/>
                <a:ea typeface="楷体_GB2312" pitchFamily="49" charset="-122"/>
              </a:rPr>
              <a:t>文字、数字和特定符号</a:t>
            </a:r>
            <a:r>
              <a:rPr lang="zh-CN" altLang="zh-CN" sz="2400" b="1" dirty="0" smtClean="0">
                <a:solidFill>
                  <a:srgbClr val="00007D"/>
                </a:solidFill>
                <a:latin typeface="Comic Sans MS" pitchFamily="66" charset="0"/>
                <a:ea typeface="楷体_GB2312" pitchFamily="49" charset="-122"/>
              </a:rPr>
              <a:t>都是数据。而在计算机中，数据是指所有能够输入到计算机中存储并被计算机程序处理的符号的集合，因此对计算机科学而言，数据的含义极为广泛，如</a:t>
            </a:r>
            <a:r>
              <a:rPr lang="zh-CN" altLang="zh-CN" sz="2400" b="1" dirty="0" smtClean="0">
                <a:solidFill>
                  <a:srgbClr val="FF0000"/>
                </a:solidFill>
                <a:latin typeface="Comic Sans MS" pitchFamily="66" charset="0"/>
                <a:ea typeface="楷体_GB2312" pitchFamily="49" charset="-122"/>
              </a:rPr>
              <a:t>声音、图像和视频</a:t>
            </a:r>
            <a:r>
              <a:rPr lang="zh-CN" altLang="zh-CN" sz="2400" b="1" dirty="0" smtClean="0">
                <a:solidFill>
                  <a:srgbClr val="00007D"/>
                </a:solidFill>
                <a:latin typeface="Comic Sans MS" pitchFamily="66" charset="0"/>
                <a:ea typeface="楷体_GB2312" pitchFamily="49" charset="-122"/>
              </a:rPr>
              <a:t>等被编码后都属于数据的范畴。</a:t>
            </a:r>
            <a:endParaRPr lang="zh-CN" altLang="en-US" sz="2400" dirty="0"/>
          </a:p>
        </p:txBody>
      </p:sp>
    </p:spTree>
    <p:extLst>
      <p:ext uri="{BB962C8B-B14F-4D97-AF65-F5344CB8AC3E}">
        <p14:creationId xmlns:p14="http://schemas.microsoft.com/office/powerpoint/2010/main" val="919012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自主练习</a:t>
            </a:r>
            <a:endParaRPr lang="zh-CN" altLang="en-US" dirty="0"/>
          </a:p>
        </p:txBody>
      </p:sp>
      <p:sp>
        <p:nvSpPr>
          <p:cNvPr id="3" name="文本占位符 2"/>
          <p:cNvSpPr>
            <a:spLocks noGrp="1"/>
          </p:cNvSpPr>
          <p:nvPr>
            <p:ph type="body" idx="1"/>
          </p:nvPr>
        </p:nvSpPr>
        <p:spPr>
          <a:xfrm>
            <a:off x="507921" y="1020657"/>
            <a:ext cx="4921330" cy="3218830"/>
          </a:xfrm>
        </p:spPr>
        <p:txBody>
          <a:bodyPr>
            <a:normAutofit fontScale="92500" lnSpcReduction="20000"/>
          </a:bodyPr>
          <a:lstStyle/>
          <a:p>
            <a:pPr>
              <a:spcBef>
                <a:spcPts val="468"/>
              </a:spcBef>
              <a:spcAft>
                <a:spcPts val="468"/>
              </a:spcAft>
            </a:pPr>
            <a:r>
              <a:rPr lang="en-US" altLang="zh-CN" dirty="0"/>
              <a:t>&gt;</a:t>
            </a:r>
            <a:r>
              <a:rPr lang="zh-CN" altLang="en-US" sz="1600" b="1" dirty="0"/>
              <a:t>创建一个类</a:t>
            </a:r>
            <a:r>
              <a:rPr lang="en-US" altLang="zh-CN" sz="1600" b="1" dirty="0"/>
              <a:t>People</a:t>
            </a:r>
          </a:p>
          <a:p>
            <a:pPr marL="267462" indent="-267462">
              <a:buFont typeface="Arial" panose="020B0604020202020204" pitchFamily="34" charset="0"/>
              <a:buChar char="•"/>
            </a:pPr>
            <a:r>
              <a:rPr lang="zh-CN" altLang="en-US" sz="1600" dirty="0"/>
              <a:t>包含属性</a:t>
            </a:r>
            <a:r>
              <a:rPr lang="en-US" altLang="zh-CN" sz="1600" dirty="0"/>
              <a:t>name, city</a:t>
            </a:r>
          </a:p>
          <a:p>
            <a:pPr marL="267462" indent="-267462">
              <a:buFont typeface="Arial" panose="020B0604020202020204" pitchFamily="34" charset="0"/>
              <a:buChar char="•"/>
            </a:pPr>
            <a:r>
              <a:rPr lang="zh-CN" altLang="en-US" sz="1600" dirty="0"/>
              <a:t>可以转换为字符串形式</a:t>
            </a:r>
            <a:r>
              <a:rPr lang="en-US" altLang="zh-CN" sz="1600" dirty="0"/>
              <a:t>(_ </a:t>
            </a:r>
            <a:r>
              <a:rPr lang="en-US" altLang="zh-CN" sz="1600" dirty="0" err="1"/>
              <a:t>str</a:t>
            </a:r>
            <a:r>
              <a:rPr lang="en-US" altLang="zh-CN" sz="1600" dirty="0"/>
              <a:t>__ )</a:t>
            </a:r>
          </a:p>
          <a:p>
            <a:pPr marL="267462" indent="-267462">
              <a:buFont typeface="Arial" panose="020B0604020202020204" pitchFamily="34" charset="0"/>
              <a:buChar char="•"/>
            </a:pPr>
            <a:r>
              <a:rPr lang="zh-CN" altLang="en-US" sz="1600" dirty="0"/>
              <a:t>包含方法</a:t>
            </a:r>
            <a:r>
              <a:rPr lang="en-US" altLang="zh-CN" sz="1600" dirty="0" err="1"/>
              <a:t>moveto</a:t>
            </a:r>
            <a:r>
              <a:rPr lang="en-US" altLang="zh-CN" sz="1600" dirty="0"/>
              <a:t>(self, </a:t>
            </a:r>
            <a:r>
              <a:rPr lang="en-US" altLang="zh-CN" sz="1600" dirty="0" err="1"/>
              <a:t>newcity</a:t>
            </a:r>
            <a:r>
              <a:rPr lang="en-US" altLang="zh-CN" sz="1600" dirty="0"/>
              <a:t>)</a:t>
            </a:r>
          </a:p>
          <a:p>
            <a:pPr marL="267462" indent="-267462">
              <a:buFont typeface="Arial" panose="020B0604020202020204" pitchFamily="34" charset="0"/>
              <a:buChar char="•"/>
            </a:pPr>
            <a:r>
              <a:rPr lang="zh-CN" altLang="en-US" sz="1600" dirty="0"/>
              <a:t>可以按照</a:t>
            </a:r>
            <a:r>
              <a:rPr lang="en-US" altLang="zh-CN" sz="1600" dirty="0"/>
              <a:t>city</a:t>
            </a:r>
            <a:r>
              <a:rPr lang="zh-CN" altLang="en-US" sz="1600" dirty="0"/>
              <a:t>排序</a:t>
            </a:r>
          </a:p>
          <a:p>
            <a:pPr marL="267462" indent="-267462">
              <a:buFont typeface="Arial" panose="020B0604020202020204" pitchFamily="34" charset="0"/>
              <a:buChar char="•"/>
            </a:pPr>
            <a:r>
              <a:rPr lang="zh-CN" altLang="en-US" sz="1600" dirty="0"/>
              <a:t>创建</a:t>
            </a:r>
            <a:r>
              <a:rPr lang="en-US" altLang="zh-CN" sz="1600" dirty="0"/>
              <a:t>4</a:t>
            </a:r>
            <a:r>
              <a:rPr lang="zh-CN" altLang="en-US" sz="1600" dirty="0"/>
              <a:t>个人对象，放到列表进行排序</a:t>
            </a:r>
          </a:p>
          <a:p>
            <a:pPr>
              <a:spcBef>
                <a:spcPts val="468"/>
              </a:spcBef>
              <a:spcAft>
                <a:spcPts val="468"/>
              </a:spcAft>
            </a:pPr>
            <a:r>
              <a:rPr lang="en-US" altLang="zh-CN" dirty="0" smtClean="0"/>
              <a:t>&gt;</a:t>
            </a:r>
            <a:r>
              <a:rPr lang="zh-CN" altLang="en-US" sz="1600" b="1" dirty="0"/>
              <a:t>创建一个类</a:t>
            </a:r>
            <a:r>
              <a:rPr lang="en-US" altLang="zh-CN" sz="1600" b="1" dirty="0"/>
              <a:t>Teacher</a:t>
            </a:r>
          </a:p>
          <a:p>
            <a:pPr marL="356616" indent="-356616">
              <a:buFont typeface="Arial" panose="020B0604020202020204" pitchFamily="34" charset="0"/>
              <a:buChar char="•"/>
            </a:pPr>
            <a:r>
              <a:rPr lang="zh-CN" altLang="en-US" sz="1600" dirty="0"/>
              <a:t>是</a:t>
            </a:r>
            <a:r>
              <a:rPr lang="en-US" altLang="zh-CN" sz="1600" dirty="0"/>
              <a:t>People</a:t>
            </a:r>
            <a:r>
              <a:rPr lang="zh-CN" altLang="en-US" sz="1600" dirty="0"/>
              <a:t>的子类，新增属性</a:t>
            </a:r>
            <a:r>
              <a:rPr lang="en-US" altLang="zh-CN" sz="1600" dirty="0"/>
              <a:t>school</a:t>
            </a:r>
          </a:p>
          <a:p>
            <a:pPr marL="356616" indent="-356616">
              <a:buFont typeface="Arial" panose="020B0604020202020204" pitchFamily="34" charset="0"/>
              <a:buChar char="•"/>
            </a:pPr>
            <a:r>
              <a:rPr lang="en-US" altLang="zh-CN" sz="1600" dirty="0" err="1"/>
              <a:t>moveto</a:t>
            </a:r>
            <a:r>
              <a:rPr lang="zh-CN" altLang="en-US" sz="1600" dirty="0"/>
              <a:t>方法改为</a:t>
            </a:r>
            <a:r>
              <a:rPr lang="en-US" altLang="zh-CN" sz="1600" dirty="0" err="1"/>
              <a:t>newschool</a:t>
            </a:r>
            <a:endParaRPr lang="en-US" altLang="zh-CN" sz="1600" dirty="0"/>
          </a:p>
          <a:p>
            <a:pPr marL="356616" indent="-356616">
              <a:buFont typeface="Arial" panose="020B0604020202020204" pitchFamily="34" charset="0"/>
              <a:buChar char="•"/>
            </a:pPr>
            <a:r>
              <a:rPr lang="zh-CN" altLang="en-US" sz="1600" dirty="0"/>
              <a:t>按照</a:t>
            </a:r>
            <a:r>
              <a:rPr lang="en-US" altLang="zh-CN" sz="1600" dirty="0"/>
              <a:t>school</a:t>
            </a:r>
            <a:r>
              <a:rPr lang="zh-CN" altLang="en-US" sz="1600" dirty="0"/>
              <a:t>排序</a:t>
            </a:r>
            <a:endParaRPr lang="en-US" altLang="zh-CN" sz="1600" dirty="0"/>
          </a:p>
          <a:p>
            <a:pPr marL="356616" indent="-356616">
              <a:buFont typeface="Arial" panose="020B0604020202020204" pitchFamily="34" charset="0"/>
              <a:buChar char="•"/>
            </a:pPr>
            <a:r>
              <a:rPr lang="zh-CN" altLang="en-US" sz="1600" dirty="0"/>
              <a:t>创建</a:t>
            </a:r>
            <a:r>
              <a:rPr lang="en-US" altLang="zh-CN" sz="1600" dirty="0"/>
              <a:t>4</a:t>
            </a:r>
            <a:r>
              <a:rPr lang="zh-CN" altLang="en-US" sz="1600" dirty="0"/>
              <a:t>个教师对象，放到列表进行排序</a:t>
            </a:r>
          </a:p>
        </p:txBody>
      </p:sp>
      <p:sp>
        <p:nvSpPr>
          <p:cNvPr id="4" name="矩形 3"/>
          <p:cNvSpPr/>
          <p:nvPr/>
        </p:nvSpPr>
        <p:spPr>
          <a:xfrm>
            <a:off x="5314950" y="1206500"/>
            <a:ext cx="3429000" cy="1457015"/>
          </a:xfrm>
          <a:prstGeom prst="rect">
            <a:avLst/>
          </a:prstGeom>
        </p:spPr>
        <p:txBody>
          <a:bodyPr wrap="square" lIns="71323" tIns="35662" rIns="71323" bIns="35662">
            <a:spAutoFit/>
          </a:bodyPr>
          <a:lstStyle/>
          <a:p>
            <a:r>
              <a:rPr lang="en-US" altLang="zh-CN" dirty="0" smtClean="0"/>
              <a:t>&gt;</a:t>
            </a:r>
            <a:r>
              <a:rPr lang="zh-CN" altLang="en-US" sz="1600" b="1" dirty="0">
                <a:latin typeface="微软雅黑" panose="020B0503020204020204" pitchFamily="34" charset="-122"/>
                <a:ea typeface="微软雅黑" panose="020B0503020204020204" pitchFamily="34" charset="-122"/>
              </a:rPr>
              <a:t>创建一个</a:t>
            </a:r>
            <a:r>
              <a:rPr lang="en-US" altLang="zh-CN" sz="1600" b="1" dirty="0" err="1">
                <a:latin typeface="微软雅黑" panose="020B0503020204020204" pitchFamily="34" charset="-122"/>
                <a:ea typeface="微软雅黑" panose="020B0503020204020204" pitchFamily="34" charset="-122"/>
              </a:rPr>
              <a:t>mylist</a:t>
            </a:r>
            <a:r>
              <a:rPr lang="zh-CN" altLang="en-US" sz="1600" b="1" dirty="0">
                <a:latin typeface="微软雅黑" panose="020B0503020204020204" pitchFamily="34" charset="-122"/>
                <a:ea typeface="微软雅黑" panose="020B0503020204020204" pitchFamily="34" charset="-122"/>
              </a:rPr>
              <a:t>类</a:t>
            </a:r>
            <a:r>
              <a:rPr lang="zh-CN" altLang="en-US" dirty="0" smtClean="0"/>
              <a:t>，</a:t>
            </a:r>
            <a:endParaRPr lang="en-US" altLang="zh-CN" dirty="0" smtClean="0"/>
          </a:p>
          <a:p>
            <a:r>
              <a:rPr lang="zh-CN" altLang="en-US" dirty="0" smtClean="0"/>
              <a:t>继承自内置数据类型</a:t>
            </a:r>
            <a:r>
              <a:rPr lang="en-US" altLang="zh-CN" dirty="0" smtClean="0"/>
              <a:t>list (</a:t>
            </a:r>
            <a:r>
              <a:rPr lang="zh-CN" altLang="en-US" dirty="0" smtClean="0"/>
              <a:t>列表</a:t>
            </a:r>
            <a:r>
              <a:rPr lang="en-US" altLang="zh-CN" dirty="0" smtClean="0"/>
              <a:t>)</a:t>
            </a:r>
          </a:p>
          <a:p>
            <a:r>
              <a:rPr lang="zh-CN" altLang="en-US" dirty="0" smtClean="0"/>
              <a:t>增加一个方法“累乘”</a:t>
            </a:r>
            <a:r>
              <a:rPr lang="en-US" altLang="zh-CN" dirty="0" smtClean="0"/>
              <a:t>product</a:t>
            </a:r>
          </a:p>
          <a:p>
            <a:r>
              <a:rPr lang="en-US" altLang="zh-CN" dirty="0" err="1" smtClean="0"/>
              <a:t>def</a:t>
            </a:r>
            <a:r>
              <a:rPr lang="en-US" altLang="zh-CN" dirty="0" smtClean="0"/>
              <a:t> product(self):</a:t>
            </a:r>
            <a:r>
              <a:rPr lang="zh-CN" altLang="en-US" dirty="0" smtClean="0"/>
              <a:t>返回所有数据项的乘积。</a:t>
            </a:r>
            <a:endParaRPr lang="zh-CN" altLang="en-US" dirty="0"/>
          </a:p>
        </p:txBody>
      </p:sp>
    </p:spTree>
    <p:extLst>
      <p:ext uri="{BB962C8B-B14F-4D97-AF65-F5344CB8AC3E}">
        <p14:creationId xmlns:p14="http://schemas.microsoft.com/office/powerpoint/2010/main" val="1904515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3339846" y="3528059"/>
            <a:ext cx="5509260" cy="1620520"/>
          </a:xfrm>
          <a:prstGeom prst="rect">
            <a:avLst/>
          </a:prstGeom>
          <a:blipFill>
            <a:blip r:embed="rId2"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498396" y="-159715"/>
            <a:ext cx="2737961" cy="1364220"/>
          </a:xfrm>
          <a:prstGeom prst="rect">
            <a:avLst/>
          </a:prstGeom>
        </p:spPr>
        <p:txBody>
          <a:bodyPr vert="horz" wrap="square" lIns="0" tIns="9906" rIns="0" bIns="0" rtlCol="0">
            <a:spAutoFit/>
          </a:bodyPr>
          <a:lstStyle/>
          <a:p>
            <a:pPr marL="9906">
              <a:spcBef>
                <a:spcPts val="78"/>
              </a:spcBef>
            </a:pPr>
            <a:r>
              <a:rPr lang="zh-CN" altLang="en-US" spc="-78" dirty="0"/>
              <a:t>异常处理</a:t>
            </a:r>
            <a:r>
              <a:rPr spc="-78" dirty="0"/>
              <a:t>E</a:t>
            </a:r>
            <a:r>
              <a:rPr spc="-82" dirty="0"/>
              <a:t>x</a:t>
            </a:r>
            <a:r>
              <a:rPr spc="-215" dirty="0"/>
              <a:t>c</a:t>
            </a:r>
            <a:r>
              <a:rPr spc="55" dirty="0"/>
              <a:t>e</a:t>
            </a:r>
            <a:r>
              <a:rPr spc="62" dirty="0"/>
              <a:t>p</a:t>
            </a:r>
            <a:r>
              <a:rPr lang="en-US" altLang="zh-CN" spc="62" dirty="0"/>
              <a:t>tion</a:t>
            </a:r>
            <a:endParaRPr spc="117" dirty="0"/>
          </a:p>
        </p:txBody>
      </p:sp>
      <p:sp>
        <p:nvSpPr>
          <p:cNvPr id="17" name="object 17"/>
          <p:cNvSpPr/>
          <p:nvPr/>
        </p:nvSpPr>
        <p:spPr>
          <a:xfrm>
            <a:off x="4816601" y="477519"/>
            <a:ext cx="3776472" cy="2842260"/>
          </a:xfrm>
          <a:prstGeom prst="rect">
            <a:avLst/>
          </a:prstGeom>
          <a:blipFill>
            <a:blip r:embed="rId3" cstate="print"/>
            <a:stretch>
              <a:fillRect/>
            </a:stretch>
          </a:blipFill>
        </p:spPr>
        <p:txBody>
          <a:bodyPr wrap="square" lIns="0" tIns="0" rIns="0" bIns="0" rtlCol="0"/>
          <a:lstStyle/>
          <a:p>
            <a:endParaRPr/>
          </a:p>
        </p:txBody>
      </p:sp>
      <p:sp>
        <p:nvSpPr>
          <p:cNvPr id="18" name="矩形 17"/>
          <p:cNvSpPr/>
          <p:nvPr/>
        </p:nvSpPr>
        <p:spPr>
          <a:xfrm>
            <a:off x="571500" y="1524001"/>
            <a:ext cx="4572000" cy="3249814"/>
          </a:xfrm>
          <a:prstGeom prst="rect">
            <a:avLst/>
          </a:prstGeom>
        </p:spPr>
        <p:txBody>
          <a:bodyPr lIns="71323" tIns="35662" rIns="71323" bIns="35662">
            <a:spAutoFit/>
          </a:bodyPr>
          <a:lstStyle/>
          <a:p>
            <a:pPr>
              <a:spcBef>
                <a:spcPts val="468"/>
              </a:spcBef>
              <a:spcAft>
                <a:spcPts val="468"/>
              </a:spcAft>
            </a:pPr>
            <a:r>
              <a:rPr lang="zh-CN" altLang="en-US" sz="1600" b="1" dirty="0">
                <a:latin typeface="微软雅黑" panose="020B0503020204020204" pitchFamily="34" charset="-122"/>
                <a:ea typeface="微软雅黑" panose="020B0503020204020204" pitchFamily="34" charset="-122"/>
              </a:rPr>
              <a:t>代码运行可能会意外各种错误</a:t>
            </a:r>
            <a:r>
              <a:rPr lang="en-US" altLang="zh-CN" sz="1600" b="1" dirty="0">
                <a:latin typeface="微软雅黑" panose="020B0503020204020204" pitchFamily="34" charset="-122"/>
                <a:ea typeface="微软雅黑" panose="020B0503020204020204" pitchFamily="34" charset="-122"/>
              </a:rPr>
              <a:t>:</a:t>
            </a:r>
          </a:p>
          <a:p>
            <a:r>
              <a:rPr lang="zh-CN" altLang="en-US" dirty="0" smtClean="0"/>
              <a:t>语法错误</a:t>
            </a:r>
            <a:r>
              <a:rPr lang="en-US" altLang="zh-CN" dirty="0" smtClean="0"/>
              <a:t>: Syntax Error</a:t>
            </a:r>
          </a:p>
          <a:p>
            <a:r>
              <a:rPr lang="zh-CN" altLang="en-US" dirty="0" smtClean="0"/>
              <a:t>除以</a:t>
            </a:r>
            <a:r>
              <a:rPr lang="en-US" altLang="zh-CN" dirty="0" smtClean="0"/>
              <a:t>0</a:t>
            </a:r>
            <a:r>
              <a:rPr lang="zh-CN" altLang="en-US" dirty="0" smtClean="0"/>
              <a:t>错误</a:t>
            </a:r>
            <a:r>
              <a:rPr lang="en-US" altLang="zh-CN" dirty="0" smtClean="0"/>
              <a:t>: </a:t>
            </a:r>
            <a:r>
              <a:rPr lang="en-US" altLang="zh-CN" dirty="0" err="1" smtClean="0"/>
              <a:t>ZeroDivisionError</a:t>
            </a:r>
            <a:endParaRPr lang="en-US" altLang="zh-CN" dirty="0" smtClean="0"/>
          </a:p>
          <a:p>
            <a:r>
              <a:rPr lang="zh-CN" altLang="en-US" dirty="0" smtClean="0"/>
              <a:t>列表下标越界</a:t>
            </a:r>
            <a:r>
              <a:rPr lang="en-US" altLang="zh-CN" dirty="0" smtClean="0"/>
              <a:t>: </a:t>
            </a:r>
            <a:r>
              <a:rPr lang="en-US" altLang="zh-CN" dirty="0" err="1" smtClean="0"/>
              <a:t>IndexError</a:t>
            </a:r>
            <a:endParaRPr lang="en-US" altLang="zh-CN" dirty="0" smtClean="0"/>
          </a:p>
          <a:p>
            <a:r>
              <a:rPr lang="zh-CN" altLang="en-US" dirty="0" smtClean="0"/>
              <a:t>类型错误</a:t>
            </a:r>
            <a:r>
              <a:rPr lang="en-US" altLang="zh-CN" dirty="0" smtClean="0"/>
              <a:t>: </a:t>
            </a:r>
            <a:r>
              <a:rPr lang="en-US" altLang="zh-CN" dirty="0" err="1" smtClean="0"/>
              <a:t>TypeErr</a:t>
            </a:r>
            <a:r>
              <a:rPr lang="en-US" altLang="zh-CN" dirty="0" smtClean="0"/>
              <a:t>..</a:t>
            </a:r>
          </a:p>
          <a:p>
            <a:endParaRPr lang="en-US" altLang="zh-CN" dirty="0" smtClean="0"/>
          </a:p>
          <a:p>
            <a:pPr>
              <a:spcBef>
                <a:spcPts val="468"/>
              </a:spcBef>
              <a:spcAft>
                <a:spcPts val="468"/>
              </a:spcAft>
            </a:pPr>
            <a:r>
              <a:rPr lang="zh-CN" altLang="en-US" sz="1600" b="1" dirty="0">
                <a:latin typeface="微软雅黑" panose="020B0503020204020204" pitchFamily="34" charset="-122"/>
                <a:ea typeface="微软雅黑" panose="020B0503020204020204" pitchFamily="34" charset="-122"/>
              </a:rPr>
              <a:t>事先无法预料，如</a:t>
            </a:r>
            <a:r>
              <a:rPr lang="en-US" altLang="zh-CN" sz="1600" b="1" dirty="0">
                <a:latin typeface="微软雅黑" panose="020B0503020204020204" pitchFamily="34" charset="-122"/>
                <a:ea typeface="微软雅黑" panose="020B0503020204020204" pitchFamily="34" charset="-122"/>
              </a:rPr>
              <a:t>:</a:t>
            </a:r>
          </a:p>
          <a:p>
            <a:r>
              <a:rPr lang="zh-CN" altLang="en-US" dirty="0" smtClean="0"/>
              <a:t>由用户输入</a:t>
            </a:r>
            <a:r>
              <a:rPr lang="en-US" altLang="zh-CN" dirty="0" smtClean="0"/>
              <a:t>/</a:t>
            </a:r>
            <a:r>
              <a:rPr lang="zh-CN" altLang="en-US" dirty="0" smtClean="0"/>
              <a:t>交互引起</a:t>
            </a:r>
            <a:endParaRPr lang="en-US" altLang="zh-CN" dirty="0" smtClean="0"/>
          </a:p>
          <a:p>
            <a:r>
              <a:rPr lang="zh-CN" altLang="en-US" dirty="0" smtClean="0"/>
              <a:t>由外部数据引起</a:t>
            </a:r>
            <a:endParaRPr lang="en-US" altLang="zh-CN" dirty="0" smtClean="0"/>
          </a:p>
          <a:p>
            <a:r>
              <a:rPr lang="zh-CN" altLang="en-US" dirty="0" smtClean="0"/>
              <a:t>由设备连接等引起</a:t>
            </a:r>
          </a:p>
          <a:p>
            <a:endParaRPr lang="zh-CN" altLang="en-US" dirty="0" smtClean="0"/>
          </a:p>
        </p:txBody>
      </p:sp>
    </p:spTree>
    <p:extLst>
      <p:ext uri="{BB962C8B-B14F-4D97-AF65-F5344CB8AC3E}">
        <p14:creationId xmlns:p14="http://schemas.microsoft.com/office/powerpoint/2010/main" val="249269915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498396" y="-159715"/>
            <a:ext cx="4236244" cy="1364220"/>
          </a:xfrm>
          <a:prstGeom prst="rect">
            <a:avLst/>
          </a:prstGeom>
        </p:spPr>
        <p:txBody>
          <a:bodyPr vert="horz" wrap="square" lIns="0" tIns="9906" rIns="0" bIns="0" rtlCol="0">
            <a:spAutoFit/>
          </a:bodyPr>
          <a:lstStyle/>
          <a:p>
            <a:pPr marL="9906">
              <a:spcBef>
                <a:spcPts val="78"/>
              </a:spcBef>
            </a:pPr>
            <a:r>
              <a:rPr spc="148" dirty="0"/>
              <a:t>Exception</a:t>
            </a:r>
            <a:r>
              <a:rPr spc="-819" dirty="0"/>
              <a:t> </a:t>
            </a:r>
            <a:r>
              <a:rPr spc="-59" dirty="0"/>
              <a:t>Handling</a:t>
            </a:r>
          </a:p>
        </p:txBody>
      </p:sp>
      <p:grpSp>
        <p:nvGrpSpPr>
          <p:cNvPr id="18" name="object 18"/>
          <p:cNvGrpSpPr/>
          <p:nvPr/>
        </p:nvGrpSpPr>
        <p:grpSpPr>
          <a:xfrm>
            <a:off x="4156170" y="651510"/>
            <a:ext cx="4773454" cy="4483100"/>
            <a:chOff x="5824728" y="1395983"/>
            <a:chExt cx="6364605" cy="5379720"/>
          </a:xfrm>
        </p:grpSpPr>
        <p:sp>
          <p:nvSpPr>
            <p:cNvPr id="19" name="object 19"/>
            <p:cNvSpPr/>
            <p:nvPr/>
          </p:nvSpPr>
          <p:spPr>
            <a:xfrm>
              <a:off x="5824728" y="1395983"/>
              <a:ext cx="6364224" cy="426110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019800" y="1591055"/>
              <a:ext cx="5779008" cy="3675888"/>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5824728" y="5358383"/>
              <a:ext cx="6352032" cy="1417320"/>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6019800" y="5550407"/>
              <a:ext cx="5763767" cy="835152"/>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6387782" y="1835569"/>
              <a:ext cx="381000" cy="331470"/>
            </a:xfrm>
            <a:custGeom>
              <a:avLst/>
              <a:gdLst/>
              <a:ahLst/>
              <a:cxnLst/>
              <a:rect l="l" t="t" r="r" b="b"/>
              <a:pathLst>
                <a:path w="381000" h="331469">
                  <a:moveTo>
                    <a:pt x="215264" y="0"/>
                  </a:moveTo>
                  <a:lnTo>
                    <a:pt x="215264" y="82867"/>
                  </a:lnTo>
                  <a:lnTo>
                    <a:pt x="0" y="82867"/>
                  </a:lnTo>
                  <a:lnTo>
                    <a:pt x="0" y="248602"/>
                  </a:lnTo>
                  <a:lnTo>
                    <a:pt x="215264" y="248602"/>
                  </a:lnTo>
                  <a:lnTo>
                    <a:pt x="215264" y="331469"/>
                  </a:lnTo>
                  <a:lnTo>
                    <a:pt x="381000" y="165735"/>
                  </a:lnTo>
                  <a:lnTo>
                    <a:pt x="215264" y="0"/>
                  </a:lnTo>
                  <a:close/>
                </a:path>
              </a:pathLst>
            </a:custGeom>
            <a:solidFill>
              <a:srgbClr val="358CC1"/>
            </a:solidFill>
          </p:spPr>
          <p:txBody>
            <a:bodyPr wrap="square" lIns="0" tIns="0" rIns="0" bIns="0" rtlCol="0"/>
            <a:lstStyle/>
            <a:p>
              <a:endParaRPr/>
            </a:p>
          </p:txBody>
        </p:sp>
        <p:sp>
          <p:nvSpPr>
            <p:cNvPr id="24" name="object 24"/>
            <p:cNvSpPr/>
            <p:nvPr/>
          </p:nvSpPr>
          <p:spPr>
            <a:xfrm>
              <a:off x="6387782" y="1835569"/>
              <a:ext cx="381000" cy="331470"/>
            </a:xfrm>
            <a:custGeom>
              <a:avLst/>
              <a:gdLst/>
              <a:ahLst/>
              <a:cxnLst/>
              <a:rect l="l" t="t" r="r" b="b"/>
              <a:pathLst>
                <a:path w="381000" h="331469">
                  <a:moveTo>
                    <a:pt x="0" y="82867"/>
                  </a:moveTo>
                  <a:lnTo>
                    <a:pt x="215265" y="82867"/>
                  </a:lnTo>
                  <a:lnTo>
                    <a:pt x="215265" y="0"/>
                  </a:lnTo>
                  <a:lnTo>
                    <a:pt x="381000" y="165735"/>
                  </a:lnTo>
                  <a:lnTo>
                    <a:pt x="215265" y="331470"/>
                  </a:lnTo>
                  <a:lnTo>
                    <a:pt x="215265" y="248602"/>
                  </a:lnTo>
                  <a:lnTo>
                    <a:pt x="0" y="248602"/>
                  </a:lnTo>
                  <a:lnTo>
                    <a:pt x="0" y="82867"/>
                  </a:lnTo>
                  <a:close/>
                </a:path>
              </a:pathLst>
            </a:custGeom>
            <a:ln w="9525">
              <a:solidFill>
                <a:srgbClr val="47494B"/>
              </a:solidFill>
            </a:ln>
          </p:spPr>
          <p:txBody>
            <a:bodyPr wrap="square" lIns="0" tIns="0" rIns="0" bIns="0" rtlCol="0"/>
            <a:lstStyle/>
            <a:p>
              <a:endParaRPr/>
            </a:p>
          </p:txBody>
        </p:sp>
        <p:sp>
          <p:nvSpPr>
            <p:cNvPr id="25" name="object 25"/>
            <p:cNvSpPr/>
            <p:nvPr/>
          </p:nvSpPr>
          <p:spPr>
            <a:xfrm>
              <a:off x="6387782" y="2960319"/>
              <a:ext cx="381000" cy="331470"/>
            </a:xfrm>
            <a:custGeom>
              <a:avLst/>
              <a:gdLst/>
              <a:ahLst/>
              <a:cxnLst/>
              <a:rect l="l" t="t" r="r" b="b"/>
              <a:pathLst>
                <a:path w="381000" h="331470">
                  <a:moveTo>
                    <a:pt x="215264" y="0"/>
                  </a:moveTo>
                  <a:lnTo>
                    <a:pt x="215264" y="82867"/>
                  </a:lnTo>
                  <a:lnTo>
                    <a:pt x="0" y="82867"/>
                  </a:lnTo>
                  <a:lnTo>
                    <a:pt x="0" y="248602"/>
                  </a:lnTo>
                  <a:lnTo>
                    <a:pt x="215264" y="248602"/>
                  </a:lnTo>
                  <a:lnTo>
                    <a:pt x="215264" y="331470"/>
                  </a:lnTo>
                  <a:lnTo>
                    <a:pt x="381000" y="165735"/>
                  </a:lnTo>
                  <a:lnTo>
                    <a:pt x="215264" y="0"/>
                  </a:lnTo>
                  <a:close/>
                </a:path>
              </a:pathLst>
            </a:custGeom>
            <a:solidFill>
              <a:srgbClr val="358CC1"/>
            </a:solidFill>
          </p:spPr>
          <p:txBody>
            <a:bodyPr wrap="square" lIns="0" tIns="0" rIns="0" bIns="0" rtlCol="0"/>
            <a:lstStyle/>
            <a:p>
              <a:endParaRPr/>
            </a:p>
          </p:txBody>
        </p:sp>
        <p:sp>
          <p:nvSpPr>
            <p:cNvPr id="26" name="object 26"/>
            <p:cNvSpPr/>
            <p:nvPr/>
          </p:nvSpPr>
          <p:spPr>
            <a:xfrm>
              <a:off x="6387782" y="2960319"/>
              <a:ext cx="381000" cy="331470"/>
            </a:xfrm>
            <a:custGeom>
              <a:avLst/>
              <a:gdLst/>
              <a:ahLst/>
              <a:cxnLst/>
              <a:rect l="l" t="t" r="r" b="b"/>
              <a:pathLst>
                <a:path w="381000" h="331470">
                  <a:moveTo>
                    <a:pt x="0" y="82867"/>
                  </a:moveTo>
                  <a:lnTo>
                    <a:pt x="215265" y="82867"/>
                  </a:lnTo>
                  <a:lnTo>
                    <a:pt x="215265" y="0"/>
                  </a:lnTo>
                  <a:lnTo>
                    <a:pt x="381000" y="165735"/>
                  </a:lnTo>
                  <a:lnTo>
                    <a:pt x="215265" y="331470"/>
                  </a:lnTo>
                  <a:lnTo>
                    <a:pt x="215265" y="248602"/>
                  </a:lnTo>
                  <a:lnTo>
                    <a:pt x="0" y="248602"/>
                  </a:lnTo>
                  <a:lnTo>
                    <a:pt x="0" y="82867"/>
                  </a:lnTo>
                  <a:close/>
                </a:path>
              </a:pathLst>
            </a:custGeom>
            <a:ln w="9525">
              <a:solidFill>
                <a:srgbClr val="47494B"/>
              </a:solidFill>
            </a:ln>
          </p:spPr>
          <p:txBody>
            <a:bodyPr wrap="square" lIns="0" tIns="0" rIns="0" bIns="0" rtlCol="0"/>
            <a:lstStyle/>
            <a:p>
              <a:endParaRPr/>
            </a:p>
          </p:txBody>
        </p:sp>
        <p:sp>
          <p:nvSpPr>
            <p:cNvPr id="27" name="object 27"/>
            <p:cNvSpPr/>
            <p:nvPr/>
          </p:nvSpPr>
          <p:spPr>
            <a:xfrm>
              <a:off x="6387782" y="4667199"/>
              <a:ext cx="381000" cy="331470"/>
            </a:xfrm>
            <a:custGeom>
              <a:avLst/>
              <a:gdLst/>
              <a:ahLst/>
              <a:cxnLst/>
              <a:rect l="l" t="t" r="r" b="b"/>
              <a:pathLst>
                <a:path w="381000" h="331470">
                  <a:moveTo>
                    <a:pt x="215264" y="0"/>
                  </a:moveTo>
                  <a:lnTo>
                    <a:pt x="215264" y="82867"/>
                  </a:lnTo>
                  <a:lnTo>
                    <a:pt x="0" y="82867"/>
                  </a:lnTo>
                  <a:lnTo>
                    <a:pt x="0" y="248602"/>
                  </a:lnTo>
                  <a:lnTo>
                    <a:pt x="215264" y="248602"/>
                  </a:lnTo>
                  <a:lnTo>
                    <a:pt x="215264" y="331470"/>
                  </a:lnTo>
                  <a:lnTo>
                    <a:pt x="381000" y="165735"/>
                  </a:lnTo>
                  <a:lnTo>
                    <a:pt x="215264" y="0"/>
                  </a:lnTo>
                  <a:close/>
                </a:path>
              </a:pathLst>
            </a:custGeom>
            <a:solidFill>
              <a:srgbClr val="358CC1"/>
            </a:solidFill>
          </p:spPr>
          <p:txBody>
            <a:bodyPr wrap="square" lIns="0" tIns="0" rIns="0" bIns="0" rtlCol="0"/>
            <a:lstStyle/>
            <a:p>
              <a:endParaRPr/>
            </a:p>
          </p:txBody>
        </p:sp>
        <p:sp>
          <p:nvSpPr>
            <p:cNvPr id="28" name="object 28"/>
            <p:cNvSpPr/>
            <p:nvPr/>
          </p:nvSpPr>
          <p:spPr>
            <a:xfrm>
              <a:off x="6387782" y="4667199"/>
              <a:ext cx="381000" cy="331470"/>
            </a:xfrm>
            <a:custGeom>
              <a:avLst/>
              <a:gdLst/>
              <a:ahLst/>
              <a:cxnLst/>
              <a:rect l="l" t="t" r="r" b="b"/>
              <a:pathLst>
                <a:path w="381000" h="331470">
                  <a:moveTo>
                    <a:pt x="0" y="82867"/>
                  </a:moveTo>
                  <a:lnTo>
                    <a:pt x="215265" y="82867"/>
                  </a:lnTo>
                  <a:lnTo>
                    <a:pt x="215265" y="0"/>
                  </a:lnTo>
                  <a:lnTo>
                    <a:pt x="381000" y="165735"/>
                  </a:lnTo>
                  <a:lnTo>
                    <a:pt x="215265" y="331470"/>
                  </a:lnTo>
                  <a:lnTo>
                    <a:pt x="215265" y="248602"/>
                  </a:lnTo>
                  <a:lnTo>
                    <a:pt x="0" y="248602"/>
                  </a:lnTo>
                  <a:lnTo>
                    <a:pt x="0" y="82867"/>
                  </a:lnTo>
                  <a:close/>
                </a:path>
              </a:pathLst>
            </a:custGeom>
            <a:ln w="9525">
              <a:solidFill>
                <a:srgbClr val="47494B"/>
              </a:solidFill>
            </a:ln>
          </p:spPr>
          <p:txBody>
            <a:bodyPr wrap="square" lIns="0" tIns="0" rIns="0" bIns="0" rtlCol="0"/>
            <a:lstStyle/>
            <a:p>
              <a:endParaRPr/>
            </a:p>
          </p:txBody>
        </p:sp>
        <p:sp>
          <p:nvSpPr>
            <p:cNvPr id="29" name="object 29"/>
            <p:cNvSpPr/>
            <p:nvPr/>
          </p:nvSpPr>
          <p:spPr>
            <a:xfrm>
              <a:off x="6387782" y="4980406"/>
              <a:ext cx="381000" cy="331470"/>
            </a:xfrm>
            <a:custGeom>
              <a:avLst/>
              <a:gdLst/>
              <a:ahLst/>
              <a:cxnLst/>
              <a:rect l="l" t="t" r="r" b="b"/>
              <a:pathLst>
                <a:path w="381000" h="331470">
                  <a:moveTo>
                    <a:pt x="215264" y="0"/>
                  </a:moveTo>
                  <a:lnTo>
                    <a:pt x="215264" y="82867"/>
                  </a:lnTo>
                  <a:lnTo>
                    <a:pt x="0" y="82867"/>
                  </a:lnTo>
                  <a:lnTo>
                    <a:pt x="0" y="248602"/>
                  </a:lnTo>
                  <a:lnTo>
                    <a:pt x="215264" y="248602"/>
                  </a:lnTo>
                  <a:lnTo>
                    <a:pt x="215264" y="331469"/>
                  </a:lnTo>
                  <a:lnTo>
                    <a:pt x="381000" y="165734"/>
                  </a:lnTo>
                  <a:lnTo>
                    <a:pt x="215264" y="0"/>
                  </a:lnTo>
                  <a:close/>
                </a:path>
              </a:pathLst>
            </a:custGeom>
            <a:solidFill>
              <a:srgbClr val="358CC1"/>
            </a:solidFill>
          </p:spPr>
          <p:txBody>
            <a:bodyPr wrap="square" lIns="0" tIns="0" rIns="0" bIns="0" rtlCol="0"/>
            <a:lstStyle/>
            <a:p>
              <a:endParaRPr/>
            </a:p>
          </p:txBody>
        </p:sp>
        <p:sp>
          <p:nvSpPr>
            <p:cNvPr id="30" name="object 30"/>
            <p:cNvSpPr/>
            <p:nvPr/>
          </p:nvSpPr>
          <p:spPr>
            <a:xfrm>
              <a:off x="6387782" y="4980406"/>
              <a:ext cx="381000" cy="331470"/>
            </a:xfrm>
            <a:custGeom>
              <a:avLst/>
              <a:gdLst/>
              <a:ahLst/>
              <a:cxnLst/>
              <a:rect l="l" t="t" r="r" b="b"/>
              <a:pathLst>
                <a:path w="381000" h="331470">
                  <a:moveTo>
                    <a:pt x="0" y="82867"/>
                  </a:moveTo>
                  <a:lnTo>
                    <a:pt x="215265" y="82867"/>
                  </a:lnTo>
                  <a:lnTo>
                    <a:pt x="215265" y="0"/>
                  </a:lnTo>
                  <a:lnTo>
                    <a:pt x="381000" y="165735"/>
                  </a:lnTo>
                  <a:lnTo>
                    <a:pt x="215265" y="331470"/>
                  </a:lnTo>
                  <a:lnTo>
                    <a:pt x="215265" y="248602"/>
                  </a:lnTo>
                  <a:lnTo>
                    <a:pt x="0" y="248602"/>
                  </a:lnTo>
                  <a:lnTo>
                    <a:pt x="0" y="82867"/>
                  </a:lnTo>
                  <a:close/>
                </a:path>
              </a:pathLst>
            </a:custGeom>
            <a:ln w="9525">
              <a:solidFill>
                <a:srgbClr val="47494B"/>
              </a:solidFill>
            </a:ln>
          </p:spPr>
          <p:txBody>
            <a:bodyPr wrap="square" lIns="0" tIns="0" rIns="0" bIns="0" rtlCol="0"/>
            <a:lstStyle/>
            <a:p>
              <a:endParaRPr/>
            </a:p>
          </p:txBody>
        </p:sp>
      </p:grpSp>
      <p:sp>
        <p:nvSpPr>
          <p:cNvPr id="31" name="矩形 30"/>
          <p:cNvSpPr/>
          <p:nvPr/>
        </p:nvSpPr>
        <p:spPr>
          <a:xfrm>
            <a:off x="514350" y="1686326"/>
            <a:ext cx="3714750" cy="2141818"/>
          </a:xfrm>
          <a:prstGeom prst="rect">
            <a:avLst/>
          </a:prstGeom>
        </p:spPr>
        <p:txBody>
          <a:bodyPr wrap="square" lIns="71323" tIns="35662" rIns="71323" bIns="35662">
            <a:spAutoFit/>
          </a:bodyPr>
          <a:lstStyle/>
          <a:p>
            <a:pPr>
              <a:spcBef>
                <a:spcPts val="468"/>
              </a:spcBef>
              <a:spcAft>
                <a:spcPts val="468"/>
              </a:spcAft>
            </a:pPr>
            <a:r>
              <a:rPr lang="en-US" altLang="zh-CN" dirty="0" smtClean="0"/>
              <a:t>&gt;</a:t>
            </a:r>
            <a:r>
              <a:rPr lang="zh-CN" altLang="en-US" sz="1600" b="1" dirty="0">
                <a:latin typeface="微软雅黑" panose="020B0503020204020204" pitchFamily="34" charset="-122"/>
                <a:ea typeface="微软雅黑" panose="020B0503020204020204" pitchFamily="34" charset="-122"/>
              </a:rPr>
              <a:t>错误会引起程序中止退出</a:t>
            </a:r>
          </a:p>
          <a:p>
            <a:pPr>
              <a:spcBef>
                <a:spcPts val="468"/>
              </a:spcBef>
              <a:spcAft>
                <a:spcPts val="468"/>
              </a:spcAft>
            </a:pP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如果希望掌控意外，就需要在可能出错误的地方设置陷阱捕捉错误</a:t>
            </a:r>
            <a:endParaRPr lang="en-US" altLang="zh-CN" sz="1600" b="1" dirty="0">
              <a:latin typeface="微软雅黑" panose="020B0503020204020204" pitchFamily="34" charset="-122"/>
              <a:ea typeface="微软雅黑" panose="020B0503020204020204" pitchFamily="34" charset="-122"/>
            </a:endParaRPr>
          </a:p>
          <a:p>
            <a:r>
              <a:rPr lang="en-US" altLang="zh-CN" dirty="0" smtClean="0"/>
              <a:t>try: #</a:t>
            </a:r>
            <a:r>
              <a:rPr lang="zh-CN" altLang="en-US" dirty="0" smtClean="0"/>
              <a:t>为缩进的代码设置陷阱</a:t>
            </a:r>
            <a:endParaRPr lang="en-US" altLang="zh-CN" dirty="0" smtClean="0"/>
          </a:p>
          <a:p>
            <a:r>
              <a:rPr lang="en-US" altLang="zh-CN" dirty="0" smtClean="0"/>
              <a:t>except: #</a:t>
            </a:r>
            <a:r>
              <a:rPr lang="zh-CN" altLang="en-US" dirty="0" smtClean="0"/>
              <a:t>处理错误的代码</a:t>
            </a:r>
            <a:endParaRPr lang="en-US" altLang="zh-CN" dirty="0" smtClean="0"/>
          </a:p>
          <a:p>
            <a:r>
              <a:rPr lang="en-US" altLang="zh-CN" dirty="0" smtClean="0"/>
              <a:t>else: #</a:t>
            </a:r>
            <a:r>
              <a:rPr lang="zh-CN" altLang="en-US" dirty="0" smtClean="0"/>
              <a:t>没有出错执行的代码</a:t>
            </a:r>
          </a:p>
          <a:p>
            <a:r>
              <a:rPr lang="en-US" altLang="zh-CN" dirty="0" smtClean="0"/>
              <a:t>finally: #</a:t>
            </a:r>
            <a:r>
              <a:rPr lang="zh-CN" altLang="en-US" dirty="0" smtClean="0"/>
              <a:t>无论出错否，都执行的代码</a:t>
            </a:r>
            <a:endParaRPr lang="zh-CN" altLang="en-US" dirty="0"/>
          </a:p>
        </p:txBody>
      </p:sp>
    </p:spTree>
    <p:extLst>
      <p:ext uri="{BB962C8B-B14F-4D97-AF65-F5344CB8AC3E}">
        <p14:creationId xmlns:p14="http://schemas.microsoft.com/office/powerpoint/2010/main" val="284724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a:t>
            </a:r>
            <a:r>
              <a:rPr lang="zh-CN" altLang="en-US" dirty="0" smtClean="0"/>
              <a:t>周补充（算法分析）</a:t>
            </a:r>
            <a:endParaRPr lang="zh-CN" altLang="en-US" dirty="0"/>
          </a:p>
        </p:txBody>
      </p:sp>
    </p:spTree>
    <p:extLst>
      <p:ext uri="{BB962C8B-B14F-4D97-AF65-F5344CB8AC3E}">
        <p14:creationId xmlns:p14="http://schemas.microsoft.com/office/powerpoint/2010/main" val="3759592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主要学习内容</a:t>
            </a:r>
            <a:endParaRPr lang="zh-CN" altLang="en-US" dirty="0"/>
          </a:p>
        </p:txBody>
      </p:sp>
      <p:sp>
        <p:nvSpPr>
          <p:cNvPr id="6" name="圆角矩形 5"/>
          <p:cNvSpPr/>
          <p:nvPr/>
        </p:nvSpPr>
        <p:spPr>
          <a:xfrm>
            <a:off x="1670055" y="1492542"/>
            <a:ext cx="654003" cy="540060"/>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800" b="1" dirty="0">
                <a:solidFill>
                  <a:prstClr val="black"/>
                </a:solidFill>
              </a:rPr>
              <a:t>1</a:t>
            </a:r>
            <a:endParaRPr lang="zh-CN" altLang="en-US" sz="2800" b="1" dirty="0">
              <a:solidFill>
                <a:prstClr val="black"/>
              </a:solidFill>
            </a:endParaRPr>
          </a:p>
        </p:txBody>
      </p:sp>
      <p:sp>
        <p:nvSpPr>
          <p:cNvPr id="8" name="圆角矩形 7"/>
          <p:cNvSpPr/>
          <p:nvPr/>
        </p:nvSpPr>
        <p:spPr>
          <a:xfrm>
            <a:off x="2411765" y="2272295"/>
            <a:ext cx="5350745" cy="546459"/>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sz="2800" b="1" dirty="0">
                <a:solidFill>
                  <a:prstClr val="black"/>
                </a:solidFill>
              </a:rPr>
              <a:t>算法性能分析</a:t>
            </a:r>
          </a:p>
        </p:txBody>
      </p:sp>
      <p:sp>
        <p:nvSpPr>
          <p:cNvPr id="11" name="圆角矩形 10"/>
          <p:cNvSpPr/>
          <p:nvPr/>
        </p:nvSpPr>
        <p:spPr>
          <a:xfrm>
            <a:off x="1667389" y="2272295"/>
            <a:ext cx="654003" cy="54033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800" b="1" dirty="0">
                <a:solidFill>
                  <a:prstClr val="black"/>
                </a:solidFill>
              </a:rPr>
              <a:t>2</a:t>
            </a:r>
            <a:endParaRPr lang="zh-CN" altLang="en-US" sz="2800" b="1" dirty="0">
              <a:solidFill>
                <a:prstClr val="black"/>
              </a:solidFill>
            </a:endParaRPr>
          </a:p>
        </p:txBody>
      </p:sp>
      <p:sp>
        <p:nvSpPr>
          <p:cNvPr id="12" name="圆角矩形 11"/>
          <p:cNvSpPr/>
          <p:nvPr/>
        </p:nvSpPr>
        <p:spPr>
          <a:xfrm>
            <a:off x="2411765" y="1492543"/>
            <a:ext cx="5350745" cy="546459"/>
          </a:xfrm>
          <a:prstGeom prst="roundRect">
            <a:avLst/>
          </a:prstGeom>
          <a:gradFill>
            <a:gsLst>
              <a:gs pos="0">
                <a:schemeClr val="accent5">
                  <a:tint val="100000"/>
                  <a:shade val="100000"/>
                  <a:satMod val="130000"/>
                </a:schemeClr>
              </a:gs>
              <a:gs pos="100000">
                <a:schemeClr val="accent5">
                  <a:tint val="50000"/>
                  <a:shade val="100000"/>
                  <a:satMod val="350000"/>
                </a:schemeClr>
              </a:gs>
            </a:gsLst>
            <a:lin ang="16200000" scaled="0"/>
          </a:gra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tlCol="0" anchor="ctr"/>
          <a:lstStyle/>
          <a:p>
            <a:pPr algn="just"/>
            <a:r>
              <a:rPr lang="zh-CN" altLang="en-US" sz="2800" b="1" dirty="0">
                <a:solidFill>
                  <a:prstClr val="black"/>
                </a:solidFill>
              </a:rPr>
              <a:t>算法及特点</a:t>
            </a:r>
          </a:p>
        </p:txBody>
      </p:sp>
    </p:spTree>
    <p:extLst>
      <p:ext uri="{BB962C8B-B14F-4D97-AF65-F5344CB8AC3E}">
        <p14:creationId xmlns:p14="http://schemas.microsoft.com/office/powerpoint/2010/main" val="26801945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算法及特点</a:t>
            </a:r>
            <a:endParaRPr lang="zh-CN" altLang="en-US" dirty="0"/>
          </a:p>
        </p:txBody>
      </p:sp>
    </p:spTree>
    <p:extLst>
      <p:ext uri="{BB962C8B-B14F-4D97-AF65-F5344CB8AC3E}">
        <p14:creationId xmlns:p14="http://schemas.microsoft.com/office/powerpoint/2010/main" val="225538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normAutofit/>
          </a:bodyPr>
          <a:lstStyle/>
          <a:p>
            <a:r>
              <a:rPr lang="zh-CN" altLang="en-US" dirty="0"/>
              <a:t>算法（ </a:t>
            </a:r>
            <a:r>
              <a:rPr lang="en-US" altLang="zh-CN" dirty="0"/>
              <a:t>Algorithm </a:t>
            </a:r>
            <a:r>
              <a:rPr lang="zh-CN" altLang="en-US" dirty="0"/>
              <a:t>）是对</a:t>
            </a:r>
            <a:r>
              <a:rPr lang="zh-CN" altLang="en-US" dirty="0">
                <a:solidFill>
                  <a:srgbClr val="FF0000"/>
                </a:solidFill>
              </a:rPr>
              <a:t>特定问题求解步骤的一种描述</a:t>
            </a:r>
            <a:r>
              <a:rPr lang="zh-CN" altLang="en-US" dirty="0" smtClean="0"/>
              <a:t>（</a:t>
            </a:r>
            <a:r>
              <a:rPr lang="en-US" altLang="zh-CN" dirty="0"/>
              <a:t>D</a:t>
            </a:r>
            <a:r>
              <a:rPr lang="en-US" altLang="zh-CN" dirty="0" smtClean="0"/>
              <a:t>escription </a:t>
            </a:r>
            <a:r>
              <a:rPr lang="en-US" altLang="zh-CN" dirty="0"/>
              <a:t>of the particular steps of the process of  a problem</a:t>
            </a:r>
            <a:r>
              <a:rPr lang="zh-CN" altLang="en-US" dirty="0"/>
              <a:t>），它是</a:t>
            </a:r>
            <a:r>
              <a:rPr lang="zh-CN" altLang="en-US" dirty="0">
                <a:solidFill>
                  <a:srgbClr val="FF0000"/>
                </a:solidFill>
              </a:rPr>
              <a:t>指令的有限序列</a:t>
            </a:r>
            <a:r>
              <a:rPr lang="zh-CN" altLang="en-US" dirty="0"/>
              <a:t>，其中每一条指令表示一个或多个操作</a:t>
            </a:r>
            <a:r>
              <a:rPr lang="zh-CN" altLang="en-US" dirty="0" smtClean="0"/>
              <a:t>。</a:t>
            </a:r>
            <a:endParaRPr lang="zh-CN" altLang="en-US" dirty="0"/>
          </a:p>
          <a:p>
            <a:r>
              <a:rPr lang="zh-CN" altLang="en-US" dirty="0"/>
              <a:t>对一个给定问题，用某种</a:t>
            </a:r>
            <a:r>
              <a:rPr lang="zh-CN" altLang="en-US" dirty="0">
                <a:solidFill>
                  <a:srgbClr val="FF0000"/>
                </a:solidFill>
              </a:rPr>
              <a:t>严格方式</a:t>
            </a:r>
            <a:r>
              <a:rPr lang="zh-CN" altLang="en-US" dirty="0"/>
              <a:t>描述一个求解过程，对该问题的每个实例，该过程都能给出解，这个描述就是解决该问题的一个算法</a:t>
            </a:r>
            <a:r>
              <a:rPr lang="zh-CN" altLang="en-US" dirty="0" smtClean="0"/>
              <a:t>。</a:t>
            </a:r>
            <a:endParaRPr lang="zh-CN" altLang="en-US" dirty="0"/>
          </a:p>
          <a:p>
            <a:r>
              <a:rPr lang="zh-CN" altLang="en-US" dirty="0"/>
              <a:t>对一个问题，可能有</a:t>
            </a:r>
            <a:r>
              <a:rPr lang="zh-CN" altLang="en-US" dirty="0">
                <a:solidFill>
                  <a:srgbClr val="FF0000"/>
                </a:solidFill>
              </a:rPr>
              <a:t>不同的</a:t>
            </a:r>
            <a:r>
              <a:rPr lang="zh-CN" altLang="en-US" dirty="0" smtClean="0">
                <a:solidFill>
                  <a:srgbClr val="FF0000"/>
                </a:solidFill>
              </a:rPr>
              <a:t>算法</a:t>
            </a:r>
            <a:r>
              <a:rPr lang="zh-CN" altLang="en-US" dirty="0" smtClean="0"/>
              <a:t>，也</a:t>
            </a:r>
            <a:r>
              <a:rPr lang="zh-CN" altLang="en-US" dirty="0"/>
              <a:t>可能没有</a:t>
            </a:r>
            <a:r>
              <a:rPr lang="zh-CN" altLang="en-US" dirty="0" smtClean="0"/>
              <a:t>算法。</a:t>
            </a:r>
            <a:endParaRPr lang="zh-CN" altLang="en-US" dirty="0"/>
          </a:p>
          <a:p>
            <a:endParaRPr lang="zh-CN" altLang="en-US" dirty="0"/>
          </a:p>
          <a:p>
            <a:endParaRPr lang="zh-CN" altLang="en-US" dirty="0"/>
          </a:p>
        </p:txBody>
      </p:sp>
      <p:sp>
        <p:nvSpPr>
          <p:cNvPr id="5" name="标题 4"/>
          <p:cNvSpPr>
            <a:spLocks noGrp="1"/>
          </p:cNvSpPr>
          <p:nvPr>
            <p:ph type="title"/>
          </p:nvPr>
        </p:nvSpPr>
        <p:spPr/>
        <p:txBody>
          <a:bodyPr>
            <a:normAutofit fontScale="90000"/>
          </a:bodyPr>
          <a:lstStyle/>
          <a:p>
            <a:r>
              <a:rPr lang="zh-CN" altLang="en-US" dirty="0"/>
              <a:t>什么是</a:t>
            </a:r>
            <a:r>
              <a:rPr lang="zh-CN" altLang="en-US" dirty="0" smtClean="0"/>
              <a:t>算法</a:t>
            </a:r>
            <a:endParaRPr lang="zh-CN" altLang="en-US" dirty="0"/>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66</a:t>
            </a:fld>
            <a:endParaRPr lang="zh-CN" altLang="en-US">
              <a:solidFill>
                <a:prstClr val="white"/>
              </a:solidFill>
            </a:endParaRPr>
          </a:p>
        </p:txBody>
      </p:sp>
    </p:spTree>
    <p:extLst>
      <p:ext uri="{BB962C8B-B14F-4D97-AF65-F5344CB8AC3E}">
        <p14:creationId xmlns:p14="http://schemas.microsoft.com/office/powerpoint/2010/main" val="3227713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prstGeom prst="rect">
            <a:avLst/>
          </a:prstGeom>
        </p:spPr>
        <p:txBody>
          <a:bodyPr/>
          <a:lstStyle/>
          <a:p>
            <a:fld id="{03393B65-40D7-4763-93B6-B3A5C3BD0019}" type="slidenum">
              <a:rPr lang="zh-CN" altLang="en-US" smtClean="0">
                <a:solidFill>
                  <a:prstClr val="white"/>
                </a:solidFill>
              </a:rPr>
              <a:pPr/>
              <a:t>67</a:t>
            </a:fld>
            <a:endParaRPr lang="zh-CN" altLang="en-US">
              <a:solidFill>
                <a:prstClr val="white"/>
              </a:solidFill>
            </a:endParaRPr>
          </a:p>
        </p:txBody>
      </p:sp>
      <p:sp>
        <p:nvSpPr>
          <p:cNvPr id="3" name="矩形 2"/>
          <p:cNvSpPr/>
          <p:nvPr/>
        </p:nvSpPr>
        <p:spPr>
          <a:xfrm>
            <a:off x="517609" y="617252"/>
            <a:ext cx="8136904" cy="1323439"/>
          </a:xfrm>
          <a:prstGeom prst="rect">
            <a:avLst/>
          </a:prstGeom>
        </p:spPr>
        <p:txBody>
          <a:bodyPr wrap="square">
            <a:spAutoFit/>
          </a:bodyPr>
          <a:lstStyle/>
          <a:p>
            <a:pPr lvl="1">
              <a:buFont typeface="Wingdings" pitchFamily="2" charset="2"/>
              <a:buAutoNum type="arabicPeriod"/>
            </a:pPr>
            <a:r>
              <a:rPr lang="zh-CN" altLang="en-US" sz="2000" dirty="0" smtClean="0">
                <a:solidFill>
                  <a:prstClr val="black"/>
                </a:solidFill>
              </a:rPr>
              <a:t>任</a:t>
            </a:r>
            <a:r>
              <a:rPr lang="zh-CN" altLang="en-US" sz="2000" dirty="0">
                <a:solidFill>
                  <a:prstClr val="black"/>
                </a:solidFill>
              </a:rPr>
              <a:t>取一个非 0 的初始值 </a:t>
            </a:r>
            <a:r>
              <a:rPr lang="en-US" altLang="zh-CN" sz="2000" dirty="0">
                <a:solidFill>
                  <a:prstClr val="black"/>
                </a:solidFill>
              </a:rPr>
              <a:t>y（</a:t>
            </a:r>
            <a:r>
              <a:rPr lang="zh-CN" altLang="en-US" sz="2000" dirty="0">
                <a:solidFill>
                  <a:prstClr val="black"/>
                </a:solidFill>
              </a:rPr>
              <a:t>例如取 </a:t>
            </a:r>
            <a:r>
              <a:rPr lang="en-US" altLang="zh-CN" sz="2000" dirty="0">
                <a:solidFill>
                  <a:prstClr val="black"/>
                </a:solidFill>
              </a:rPr>
              <a:t>y = 1）</a:t>
            </a:r>
          </a:p>
          <a:p>
            <a:pPr lvl="1">
              <a:buFont typeface="Wingdings" pitchFamily="2" charset="2"/>
              <a:buAutoNum type="arabicPeriod"/>
            </a:pPr>
            <a:r>
              <a:rPr lang="zh-CN" altLang="en-US" sz="2000" dirty="0">
                <a:solidFill>
                  <a:prstClr val="black"/>
                </a:solidFill>
              </a:rPr>
              <a:t>如果 </a:t>
            </a:r>
            <a:r>
              <a:rPr lang="en-US" altLang="zh-CN" sz="2000" dirty="0">
                <a:solidFill>
                  <a:prstClr val="black"/>
                </a:solidFill>
              </a:rPr>
              <a:t>y</a:t>
            </a:r>
            <a:r>
              <a:rPr lang="en-US" altLang="zh-CN" sz="2000" baseline="30000" dirty="0">
                <a:solidFill>
                  <a:prstClr val="black"/>
                </a:solidFill>
              </a:rPr>
              <a:t>2</a:t>
            </a:r>
            <a:r>
              <a:rPr lang="en-US" altLang="zh-CN" sz="2000" dirty="0">
                <a:solidFill>
                  <a:prstClr val="black"/>
                </a:solidFill>
              </a:rPr>
              <a:t> </a:t>
            </a:r>
            <a:r>
              <a:rPr lang="zh-CN" altLang="en-US" sz="2000" dirty="0">
                <a:solidFill>
                  <a:prstClr val="black"/>
                </a:solidFill>
              </a:rPr>
              <a:t>与 </a:t>
            </a:r>
            <a:r>
              <a:rPr lang="en-US" altLang="zh-CN" sz="2000" dirty="0">
                <a:solidFill>
                  <a:prstClr val="black"/>
                </a:solidFill>
              </a:rPr>
              <a:t>x </a:t>
            </a:r>
            <a:r>
              <a:rPr lang="zh-CN" altLang="en-US" sz="2000" dirty="0">
                <a:solidFill>
                  <a:prstClr val="black"/>
                </a:solidFill>
              </a:rPr>
              <a:t>足够接近，结束并把 </a:t>
            </a:r>
            <a:r>
              <a:rPr lang="en-US" altLang="zh-CN" sz="2000" dirty="0">
                <a:solidFill>
                  <a:prstClr val="black"/>
                </a:solidFill>
              </a:rPr>
              <a:t>y </a:t>
            </a:r>
            <a:r>
              <a:rPr lang="zh-CN" altLang="en-US" sz="2000" dirty="0">
                <a:solidFill>
                  <a:prstClr val="black"/>
                </a:solidFill>
              </a:rPr>
              <a:t>当作 </a:t>
            </a:r>
            <a:r>
              <a:rPr lang="en-US" altLang="zh-CN" sz="2000" dirty="0">
                <a:solidFill>
                  <a:prstClr val="black"/>
                </a:solidFill>
              </a:rPr>
              <a:t>x </a:t>
            </a:r>
            <a:r>
              <a:rPr lang="zh-CN" altLang="en-US" sz="2000" dirty="0">
                <a:solidFill>
                  <a:prstClr val="black"/>
                </a:solidFill>
              </a:rPr>
              <a:t>的平方根</a:t>
            </a:r>
          </a:p>
          <a:p>
            <a:pPr lvl="1">
              <a:buFont typeface="Wingdings" pitchFamily="2" charset="2"/>
              <a:buAutoNum type="arabicPeriod"/>
            </a:pPr>
            <a:r>
              <a:rPr lang="zh-CN" altLang="en-US" sz="2000" dirty="0">
                <a:solidFill>
                  <a:prstClr val="black"/>
                </a:solidFill>
              </a:rPr>
              <a:t>取 </a:t>
            </a:r>
            <a:r>
              <a:rPr lang="en-US" altLang="zh-CN" sz="2000" dirty="0">
                <a:solidFill>
                  <a:prstClr val="black"/>
                </a:solidFill>
              </a:rPr>
              <a:t>z = (y + x/y) / 2</a:t>
            </a:r>
          </a:p>
          <a:p>
            <a:pPr lvl="1">
              <a:buFont typeface="Wingdings" pitchFamily="2" charset="2"/>
              <a:buAutoNum type="arabicPeriod"/>
            </a:pPr>
            <a:r>
              <a:rPr lang="zh-CN" altLang="en-US" sz="2000" dirty="0">
                <a:solidFill>
                  <a:prstClr val="black"/>
                </a:solidFill>
              </a:rPr>
              <a:t>令 </a:t>
            </a:r>
            <a:r>
              <a:rPr lang="en-US" altLang="zh-CN" sz="2000" dirty="0">
                <a:solidFill>
                  <a:prstClr val="black"/>
                </a:solidFill>
              </a:rPr>
              <a:t>y </a:t>
            </a:r>
            <a:r>
              <a:rPr lang="zh-CN" altLang="en-US" sz="2000" dirty="0">
                <a:solidFill>
                  <a:prstClr val="black"/>
                </a:solidFill>
              </a:rPr>
              <a:t>取 </a:t>
            </a:r>
            <a:r>
              <a:rPr lang="en-US" altLang="zh-CN" sz="2000" dirty="0">
                <a:solidFill>
                  <a:prstClr val="black"/>
                </a:solidFill>
              </a:rPr>
              <a:t>z </a:t>
            </a:r>
            <a:r>
              <a:rPr lang="zh-CN" altLang="en-US" sz="2000" dirty="0">
                <a:solidFill>
                  <a:prstClr val="black"/>
                </a:solidFill>
              </a:rPr>
              <a:t>作为新的值，回到步骤 2</a:t>
            </a:r>
          </a:p>
        </p:txBody>
      </p:sp>
      <p:sp>
        <p:nvSpPr>
          <p:cNvPr id="4" name="Rectangle 1"/>
          <p:cNvSpPr>
            <a:spLocks noChangeArrowheads="1"/>
          </p:cNvSpPr>
          <p:nvPr/>
        </p:nvSpPr>
        <p:spPr bwMode="auto">
          <a:xfrm>
            <a:off x="1037680" y="2427033"/>
            <a:ext cx="6696744" cy="2893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import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math</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delta = </a:t>
            </a: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1e-10</a:t>
            </a:r>
            <a:b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my_square_root(x):</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y = </a:t>
            </a: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while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math.fabs(y * y - x) &gt; delta:</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z = (y + x / y) / </a:t>
            </a: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2</a:t>
            </a:r>
            <a:b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y = z</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4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y</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r>
            <a:b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4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print</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(my_square_root(</a:t>
            </a:r>
            <a:r>
              <a:rPr kumimoji="0" lang="zh-CN" altLang="zh-CN" sz="14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400</a:t>
            </a:r>
            <a:r>
              <a:rPr kumimoji="0" lang="zh-CN" altLang="zh-CN" sz="14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537136" y="57190"/>
            <a:ext cx="7009085" cy="461665"/>
          </a:xfrm>
          <a:prstGeom prst="rect">
            <a:avLst/>
          </a:prstGeom>
        </p:spPr>
        <p:txBody>
          <a:bodyPr wrap="square">
            <a:spAutoFit/>
          </a:bodyPr>
          <a:lstStyle/>
          <a:p>
            <a:pPr lvl="0" algn="just" defTabSz="457200">
              <a:spcBef>
                <a:spcPct val="0"/>
              </a:spcBef>
            </a:pPr>
            <a:r>
              <a:rPr lang="zh-CN" altLang="en-US" sz="2400" dirty="0">
                <a:solidFill>
                  <a:srgbClr val="0000FF"/>
                </a:solidFill>
                <a:latin typeface="黑体" panose="02010609060101010101" pitchFamily="49" charset="-122"/>
                <a:ea typeface="黑体" panose="02010609060101010101" pitchFamily="49" charset="-122"/>
              </a:rPr>
              <a:t>求任意实数  </a:t>
            </a:r>
            <a:r>
              <a:rPr lang="en-US" altLang="zh-CN" sz="2400" dirty="0">
                <a:solidFill>
                  <a:srgbClr val="0000FF"/>
                </a:solidFill>
                <a:latin typeface="黑体" panose="02010609060101010101" pitchFamily="49" charset="-122"/>
                <a:ea typeface="黑体" panose="02010609060101010101" pitchFamily="49" charset="-122"/>
              </a:rPr>
              <a:t>x </a:t>
            </a:r>
            <a:r>
              <a:rPr lang="zh-CN" altLang="en-US" sz="2400" dirty="0">
                <a:solidFill>
                  <a:srgbClr val="0000FF"/>
                </a:solidFill>
                <a:latin typeface="黑体" panose="02010609060101010101" pitchFamily="49" charset="-122"/>
                <a:ea typeface="黑体" panose="02010609060101010101" pitchFamily="49" charset="-122"/>
              </a:rPr>
              <a:t>的平方根的算法（牛顿迭代法</a:t>
            </a:r>
            <a:r>
              <a:rPr lang="zh-CN" altLang="en-US" sz="2400" dirty="0" smtClean="0">
                <a:solidFill>
                  <a:srgbClr val="0000FF"/>
                </a:solidFill>
                <a:latin typeface="黑体" panose="02010609060101010101" pitchFamily="49" charset="-122"/>
                <a:ea typeface="黑体" panose="02010609060101010101" pitchFamily="49" charset="-122"/>
              </a:rPr>
              <a:t>）</a:t>
            </a:r>
            <a:endParaRPr lang="zh-CN" altLang="en-US" sz="2400" dirty="0">
              <a:solidFill>
                <a:srgbClr val="0000FF"/>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94784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755577" y="950558"/>
            <a:ext cx="8053659" cy="4055893"/>
          </a:xfrm>
        </p:spPr>
        <p:txBody>
          <a:bodyPr/>
          <a:lstStyle/>
          <a:p>
            <a:r>
              <a:rPr lang="zh-CN" altLang="en-US" dirty="0"/>
              <a:t>①</a:t>
            </a:r>
            <a:r>
              <a:rPr lang="zh-CN" altLang="en-US" dirty="0">
                <a:solidFill>
                  <a:srgbClr val="FF0000"/>
                </a:solidFill>
              </a:rPr>
              <a:t>有穷性</a:t>
            </a:r>
            <a:r>
              <a:rPr lang="zh-CN" altLang="en-US" dirty="0"/>
              <a:t>，算法的执行必须在有限步内结束。</a:t>
            </a:r>
          </a:p>
          <a:p>
            <a:r>
              <a:rPr lang="zh-CN" altLang="en-US" dirty="0"/>
              <a:t>②</a:t>
            </a:r>
            <a:r>
              <a:rPr lang="zh-CN" altLang="en-US" dirty="0">
                <a:solidFill>
                  <a:srgbClr val="FF0000"/>
                </a:solidFill>
              </a:rPr>
              <a:t>能行性</a:t>
            </a:r>
            <a:r>
              <a:rPr lang="zh-CN" altLang="en-US" dirty="0"/>
              <a:t>，算法中的运算都必须是可以实现的。指令语句含义简单明确，其过程可以完全机械地进行，强调在有限的资源条件下的能行性。</a:t>
            </a:r>
          </a:p>
          <a:p>
            <a:r>
              <a:rPr lang="zh-CN" altLang="en-US" dirty="0"/>
              <a:t>③</a:t>
            </a:r>
            <a:r>
              <a:rPr lang="zh-CN" altLang="en-US" dirty="0">
                <a:solidFill>
                  <a:srgbClr val="FF0000"/>
                </a:solidFill>
              </a:rPr>
              <a:t>确定性</a:t>
            </a:r>
            <a:r>
              <a:rPr lang="zh-CN" altLang="en-US" dirty="0"/>
              <a:t>，算法的每一步骤必须是确定无二义性的。</a:t>
            </a:r>
          </a:p>
          <a:p>
            <a:r>
              <a:rPr lang="zh-CN" altLang="en-US" dirty="0"/>
              <a:t>④</a:t>
            </a:r>
            <a:r>
              <a:rPr lang="zh-CN" altLang="en-US" dirty="0">
                <a:solidFill>
                  <a:srgbClr val="FF0000"/>
                </a:solidFill>
              </a:rPr>
              <a:t>输入</a:t>
            </a:r>
            <a:r>
              <a:rPr lang="zh-CN" altLang="en-US" dirty="0"/>
              <a:t>，有明确定义的</a:t>
            </a:r>
            <a:r>
              <a:rPr lang="en-US" altLang="zh-CN" dirty="0"/>
              <a:t>0</a:t>
            </a:r>
            <a:r>
              <a:rPr lang="zh-CN" altLang="en-US" dirty="0"/>
              <a:t>个或多个输入。</a:t>
            </a:r>
          </a:p>
          <a:p>
            <a:r>
              <a:rPr lang="zh-CN" altLang="en-US" dirty="0"/>
              <a:t>⑤</a:t>
            </a:r>
            <a:r>
              <a:rPr lang="zh-CN" altLang="en-US" dirty="0">
                <a:solidFill>
                  <a:srgbClr val="FF0000"/>
                </a:solidFill>
              </a:rPr>
              <a:t>输出</a:t>
            </a:r>
            <a:r>
              <a:rPr lang="zh-CN" altLang="en-US" dirty="0"/>
              <a:t>，有明确定义的</a:t>
            </a:r>
            <a:r>
              <a:rPr lang="en-US" altLang="zh-CN" dirty="0"/>
              <a:t>1</a:t>
            </a:r>
            <a:r>
              <a:rPr lang="zh-CN" altLang="en-US" dirty="0"/>
              <a:t>个或多个输出。</a:t>
            </a:r>
          </a:p>
          <a:p>
            <a:endParaRPr lang="zh-CN" altLang="en-US" dirty="0"/>
          </a:p>
        </p:txBody>
      </p:sp>
      <p:sp>
        <p:nvSpPr>
          <p:cNvPr id="3" name="标题 2"/>
          <p:cNvSpPr>
            <a:spLocks noGrp="1"/>
          </p:cNvSpPr>
          <p:nvPr>
            <p:ph type="title"/>
          </p:nvPr>
        </p:nvSpPr>
        <p:spPr>
          <a:xfrm>
            <a:off x="1043608" y="137199"/>
            <a:ext cx="7676104" cy="540314"/>
          </a:xfrm>
        </p:spPr>
        <p:txBody>
          <a:bodyPr>
            <a:normAutofit fontScale="90000"/>
          </a:bodyPr>
          <a:lstStyle/>
          <a:p>
            <a:pPr algn="l"/>
            <a:r>
              <a:rPr lang="zh-CN" altLang="en-US" dirty="0" smtClean="0"/>
              <a:t>算法五大特性</a:t>
            </a:r>
            <a:endParaRPr lang="zh-CN" altLang="en-US" dirty="0"/>
          </a:p>
        </p:txBody>
      </p:sp>
      <p:sp>
        <p:nvSpPr>
          <p:cNvPr id="2" name="灯片编号占位符 1">
            <a:extLst>
              <a:ext uri="{FF2B5EF4-FFF2-40B4-BE49-F238E27FC236}">
                <a16:creationId xmlns="" xmlns:a16="http://schemas.microsoft.com/office/drawing/2014/main" id="{D9BDC5CC-69D3-4490-8251-4E37FE59D9F5}"/>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68</a:t>
            </a:fld>
            <a:endParaRPr lang="zh-CN" altLang="en-US">
              <a:solidFill>
                <a:prstClr val="white"/>
              </a:solidFill>
            </a:endParaRPr>
          </a:p>
        </p:txBody>
      </p:sp>
    </p:spTree>
    <p:extLst>
      <p:ext uri="{BB962C8B-B14F-4D97-AF65-F5344CB8AC3E}">
        <p14:creationId xmlns:p14="http://schemas.microsoft.com/office/powerpoint/2010/main" val="365797459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quarter" idx="10"/>
          </p:nvPr>
        </p:nvSpPr>
        <p:spPr/>
        <p:txBody>
          <a:bodyPr>
            <a:normAutofit fontScale="77500" lnSpcReduction="20000"/>
          </a:bodyPr>
          <a:lstStyle/>
          <a:p>
            <a:pPr eaLnBrk="1" hangingPunct="1"/>
            <a:r>
              <a:rPr lang="zh-CN" altLang="en-US" sz="2400" dirty="0" smtClean="0"/>
              <a:t>算法可以用不同的方式描述</a:t>
            </a:r>
          </a:p>
          <a:p>
            <a:pPr lvl="1" eaLnBrk="1" hangingPunct="1">
              <a:buFont typeface="Wingdings" pitchFamily="2" charset="2"/>
              <a:buNone/>
            </a:pPr>
            <a:r>
              <a:rPr lang="zh-CN" altLang="en-US" sz="2400" dirty="0" smtClean="0"/>
              <a:t>需要在</a:t>
            </a:r>
            <a:r>
              <a:rPr lang="zh-CN" altLang="en-US" sz="2600" b="1" dirty="0">
                <a:solidFill>
                  <a:srgbClr val="FF0000"/>
                </a:solidFill>
              </a:rPr>
              <a:t>易读易理解</a:t>
            </a:r>
            <a:r>
              <a:rPr lang="zh-CN" altLang="en-US" sz="2400" dirty="0" smtClean="0"/>
              <a:t>和</a:t>
            </a:r>
            <a:r>
              <a:rPr lang="zh-CN" altLang="en-US" sz="2800" b="1" dirty="0">
                <a:solidFill>
                  <a:srgbClr val="FF0000"/>
                </a:solidFill>
              </a:rPr>
              <a:t>严格性</a:t>
            </a:r>
            <a:r>
              <a:rPr lang="zh-CN" altLang="en-US" sz="2400" dirty="0" smtClean="0"/>
              <a:t>之间取得某种平衡</a:t>
            </a:r>
          </a:p>
          <a:p>
            <a:pPr eaLnBrk="1" hangingPunct="1"/>
            <a:r>
              <a:rPr lang="zh-CN" altLang="en-US" sz="2400" dirty="0" smtClean="0"/>
              <a:t>用</a:t>
            </a:r>
            <a:r>
              <a:rPr lang="zh-CN" altLang="en-US" sz="2400" dirty="0" smtClean="0">
                <a:solidFill>
                  <a:srgbClr val="FF0000"/>
                </a:solidFill>
              </a:rPr>
              <a:t>自然语言描述</a:t>
            </a:r>
            <a:r>
              <a:rPr lang="zh-CN" altLang="en-US" sz="2400" dirty="0" smtClean="0"/>
              <a:t>的计算过程（可能易读，但可能出现歧义）</a:t>
            </a:r>
          </a:p>
          <a:p>
            <a:pPr lvl="1" eaLnBrk="1" hangingPunct="1">
              <a:buFont typeface="Wingdings" pitchFamily="2" charset="2"/>
              <a:buNone/>
            </a:pPr>
            <a:r>
              <a:rPr lang="zh-CN" altLang="en-US" sz="2400" dirty="0" smtClean="0"/>
              <a:t>如在自然语言描述中结合一些数学形式的描述（减少歧义）</a:t>
            </a:r>
          </a:p>
          <a:p>
            <a:pPr eaLnBrk="1" hangingPunct="1"/>
            <a:r>
              <a:rPr lang="zh-CN" altLang="en-US" sz="2400" dirty="0" smtClean="0"/>
              <a:t>流程图等框图</a:t>
            </a:r>
            <a:endParaRPr lang="en-US" altLang="zh-CN" sz="2400" dirty="0" smtClean="0"/>
          </a:p>
          <a:p>
            <a:pPr eaLnBrk="1" hangingPunct="1"/>
            <a:r>
              <a:rPr lang="zh-CN" altLang="en-US" sz="2400" dirty="0" smtClean="0"/>
              <a:t>采用</a:t>
            </a:r>
            <a:r>
              <a:rPr lang="zh-CN" altLang="en-US" sz="2400" dirty="0" smtClean="0">
                <a:solidFill>
                  <a:srgbClr val="FF0000"/>
                </a:solidFill>
              </a:rPr>
              <a:t>伪代码形式</a:t>
            </a:r>
            <a:r>
              <a:rPr lang="zh-CN" altLang="en-US" sz="2400" dirty="0" smtClean="0"/>
              <a:t>，结合严格描述和自然语言</a:t>
            </a:r>
          </a:p>
          <a:p>
            <a:pPr lvl="1" eaLnBrk="1" hangingPunct="1"/>
            <a:r>
              <a:rPr lang="zh-CN" altLang="en-US" sz="2400" dirty="0" smtClean="0"/>
              <a:t>用类似程序语言的方式描述算法过程，其中用一些数学符号和记法描述细节和操作。</a:t>
            </a:r>
          </a:p>
          <a:p>
            <a:pPr lvl="1" eaLnBrk="1" hangingPunct="1"/>
            <a:r>
              <a:rPr lang="zh-CN" altLang="en-US" sz="2400" dirty="0" smtClean="0"/>
              <a:t>用 </a:t>
            </a:r>
            <a:r>
              <a:rPr lang="en-US" altLang="zh-CN" sz="2400" dirty="0" smtClean="0">
                <a:solidFill>
                  <a:srgbClr val="FF0000"/>
                </a:solidFill>
              </a:rPr>
              <a:t>Python </a:t>
            </a:r>
            <a:r>
              <a:rPr lang="zh-CN" altLang="en-US" sz="2400" dirty="0" smtClean="0">
                <a:solidFill>
                  <a:srgbClr val="FF0000"/>
                </a:solidFill>
              </a:rPr>
              <a:t>语言</a:t>
            </a:r>
            <a:r>
              <a:rPr lang="zh-CN" altLang="en-US" sz="2400" dirty="0" smtClean="0"/>
              <a:t>，结合自然语言帮助说明</a:t>
            </a:r>
            <a:endParaRPr lang="en-US" altLang="zh-CN" sz="2400" dirty="0" smtClean="0"/>
          </a:p>
          <a:p>
            <a:pPr lvl="1"/>
            <a:r>
              <a:rPr lang="zh-CN" altLang="en-US" sz="2400" dirty="0" smtClean="0">
                <a:solidFill>
                  <a:srgbClr val="FF0000"/>
                </a:solidFill>
              </a:rPr>
              <a:t>用函数实现算法，采用</a:t>
            </a:r>
            <a:r>
              <a:rPr lang="zh-CN" altLang="en-US" sz="2400" dirty="0">
                <a:solidFill>
                  <a:srgbClr val="FF0000"/>
                </a:solidFill>
              </a:rPr>
              <a:t>自顶向下逐步求精的思想进行算法设计，通常使得每个函数完成相对较集中的一个功能。</a:t>
            </a:r>
            <a:endParaRPr lang="zh-CN" altLang="en-US" sz="2400" dirty="0" smtClean="0">
              <a:solidFill>
                <a:srgbClr val="FF0000"/>
              </a:solidFill>
            </a:endParaRPr>
          </a:p>
          <a:p>
            <a:pPr eaLnBrk="1" hangingPunct="1"/>
            <a:endParaRPr lang="zh-CN" altLang="en-US" sz="2400" dirty="0" smtClean="0"/>
          </a:p>
        </p:txBody>
      </p:sp>
      <p:sp>
        <p:nvSpPr>
          <p:cNvPr id="27650" name="Rectangle 2"/>
          <p:cNvSpPr>
            <a:spLocks noGrp="1" noChangeArrowheads="1"/>
          </p:cNvSpPr>
          <p:nvPr>
            <p:ph type="title"/>
          </p:nvPr>
        </p:nvSpPr>
        <p:spPr/>
        <p:txBody>
          <a:bodyPr>
            <a:normAutofit fontScale="90000"/>
          </a:bodyPr>
          <a:lstStyle/>
          <a:p>
            <a:r>
              <a:rPr lang="zh-CN" altLang="en-US" sz="3600" dirty="0" smtClean="0"/>
              <a:t>算法的描述方法</a:t>
            </a:r>
          </a:p>
        </p:txBody>
      </p:sp>
    </p:spTree>
    <p:extLst>
      <p:ext uri="{BB962C8B-B14F-4D97-AF65-F5344CB8AC3E}">
        <p14:creationId xmlns:p14="http://schemas.microsoft.com/office/powerpoint/2010/main" val="96779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415" y="956619"/>
            <a:ext cx="8053659" cy="1540842"/>
          </a:xfrm>
        </p:spPr>
        <p:txBody>
          <a:bodyPr/>
          <a:lstStyle/>
          <a:p>
            <a:r>
              <a:rPr lang="zh-CN" altLang="en-US" sz="2800" dirty="0"/>
              <a:t>数据集合中的一个个体。</a:t>
            </a:r>
            <a:r>
              <a:rPr lang="en-US" altLang="zh-CN" sz="2800" dirty="0"/>
              <a:t>A character ‘+’ </a:t>
            </a:r>
            <a:r>
              <a:rPr lang="en-US" altLang="zh-CN" sz="2800" dirty="0" smtClean="0"/>
              <a:t>, </a:t>
            </a:r>
            <a:r>
              <a:rPr lang="en-US" altLang="zh-CN" sz="2800" dirty="0"/>
              <a:t>a student </a:t>
            </a:r>
            <a:r>
              <a:rPr lang="en-US" altLang="zh-CN" sz="2800" dirty="0" smtClean="0"/>
              <a:t> record, ……,when </a:t>
            </a:r>
            <a:r>
              <a:rPr lang="en-US" altLang="zh-CN" sz="2800" dirty="0"/>
              <a:t>it is stored in a computer.	</a:t>
            </a:r>
          </a:p>
          <a:p>
            <a:endParaRPr lang="zh-CN" altLang="en-US" dirty="0"/>
          </a:p>
        </p:txBody>
      </p:sp>
      <p:sp>
        <p:nvSpPr>
          <p:cNvPr id="3" name="标题 2"/>
          <p:cNvSpPr>
            <a:spLocks noGrp="1"/>
          </p:cNvSpPr>
          <p:nvPr>
            <p:ph type="title"/>
          </p:nvPr>
        </p:nvSpPr>
        <p:spPr/>
        <p:txBody>
          <a:bodyPr>
            <a:normAutofit fontScale="90000"/>
          </a:bodyPr>
          <a:lstStyle/>
          <a:p>
            <a:r>
              <a:rPr lang="en-US" altLang="zh-CN" dirty="0"/>
              <a:t>Data Element(</a:t>
            </a:r>
            <a:r>
              <a:rPr lang="zh-CN" altLang="en-US" dirty="0"/>
              <a:t>数据元素</a:t>
            </a:r>
            <a:r>
              <a:rPr lang="en-US" altLang="zh-CN" dirty="0" smtClean="0"/>
              <a:t>)</a:t>
            </a:r>
            <a:endParaRPr lang="zh-CN" altLang="en-US" dirty="0"/>
          </a:p>
        </p:txBody>
      </p:sp>
      <p:sp>
        <p:nvSpPr>
          <p:cNvPr id="4" name="矩形 3"/>
          <p:cNvSpPr/>
          <p:nvPr/>
        </p:nvSpPr>
        <p:spPr>
          <a:xfrm>
            <a:off x="1115616" y="2353444"/>
            <a:ext cx="7128792" cy="2308324"/>
          </a:xfrm>
          <a:prstGeom prst="rect">
            <a:avLst/>
          </a:prstGeom>
        </p:spPr>
        <p:txBody>
          <a:bodyPr wrap="square">
            <a:spAutoFit/>
          </a:bodyPr>
          <a:lstStyle/>
          <a:p>
            <a:r>
              <a:rPr lang="zh-CN" altLang="en-US" sz="2400" b="1" dirty="0" smtClean="0">
                <a:solidFill>
                  <a:srgbClr val="00007D"/>
                </a:solidFill>
                <a:latin typeface="Comic Sans MS" pitchFamily="66" charset="0"/>
                <a:ea typeface="楷体_GB2312" pitchFamily="49" charset="-122"/>
              </a:rPr>
              <a:t>数据元素是数据的基本单位，在计算机程序中通常将其作为一个整体进行考虑和处理。在某些情况下，我们也将数据元素称为元素、结点或记录等。例如，如果我们以学号、性别和姓名来标识某个学生，那么由学号、性别和姓名组成的记录将构成一个数据元素。</a:t>
            </a:r>
            <a:endParaRPr lang="zh-CN" altLang="zh-CN" sz="2400" b="1" dirty="0">
              <a:solidFill>
                <a:srgbClr val="00007D"/>
              </a:solidFill>
              <a:latin typeface="Comic Sans MS" pitchFamily="66" charset="0"/>
              <a:ea typeface="楷体_GB2312" pitchFamily="49" charset="-122"/>
            </a:endParaRPr>
          </a:p>
        </p:txBody>
      </p:sp>
    </p:spTree>
    <p:extLst>
      <p:ext uri="{BB962C8B-B14F-4D97-AF65-F5344CB8AC3E}">
        <p14:creationId xmlns:p14="http://schemas.microsoft.com/office/powerpoint/2010/main" val="1583148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quarter" idx="10"/>
          </p:nvPr>
        </p:nvSpPr>
        <p:spPr>
          <a:xfrm>
            <a:off x="611561" y="777269"/>
            <a:ext cx="8053659" cy="4560507"/>
          </a:xfrm>
        </p:spPr>
        <p:txBody>
          <a:bodyPr>
            <a:normAutofit/>
          </a:bodyPr>
          <a:lstStyle/>
          <a:p>
            <a:pPr>
              <a:lnSpc>
                <a:spcPct val="120000"/>
              </a:lnSpc>
            </a:pPr>
            <a:r>
              <a:rPr lang="zh-CN" altLang="en-US" sz="2000" dirty="0"/>
              <a:t>算法是程序的抽象，程序的灵魂</a:t>
            </a:r>
          </a:p>
          <a:p>
            <a:pPr>
              <a:lnSpc>
                <a:spcPct val="120000"/>
              </a:lnSpc>
            </a:pPr>
            <a:r>
              <a:rPr lang="zh-CN" altLang="en-US" sz="2000" dirty="0"/>
              <a:t>算法描述了一个问题的解决过程，通常主要供人看，供人思考和理解相应的问题求解方法、技术和过程</a:t>
            </a:r>
          </a:p>
          <a:p>
            <a:pPr>
              <a:lnSpc>
                <a:spcPct val="120000"/>
              </a:lnSpc>
            </a:pPr>
            <a:r>
              <a:rPr lang="zh-CN" altLang="en-US" sz="2000" dirty="0"/>
              <a:t>在抽象考虑一个计算过程，或考虑该计算过程的抽象性质时，人们常用“算法”作为术语，指称相应计算过程的描述。</a:t>
            </a:r>
          </a:p>
          <a:p>
            <a:pPr>
              <a:lnSpc>
                <a:spcPct val="120000"/>
              </a:lnSpc>
            </a:pPr>
            <a:r>
              <a:rPr lang="zh-CN" altLang="en-US" sz="2000" dirty="0"/>
              <a:t>在考虑一个计算（在某种语言里）的具体实现和实现中的问题时，人们常用“程序”这一术语讨论相关问题。</a:t>
            </a:r>
          </a:p>
        </p:txBody>
      </p:sp>
      <p:sp>
        <p:nvSpPr>
          <p:cNvPr id="28674" name="Rectangle 2"/>
          <p:cNvSpPr>
            <a:spLocks noGrp="1" noChangeArrowheads="1"/>
          </p:cNvSpPr>
          <p:nvPr>
            <p:ph type="title"/>
          </p:nvPr>
        </p:nvSpPr>
        <p:spPr/>
        <p:txBody>
          <a:bodyPr/>
          <a:lstStyle/>
          <a:p>
            <a:r>
              <a:rPr lang="zh-CN" altLang="en-US" sz="2400" dirty="0" smtClean="0"/>
              <a:t>算法和程序</a:t>
            </a:r>
          </a:p>
        </p:txBody>
      </p:sp>
      <p:sp>
        <p:nvSpPr>
          <p:cNvPr id="2" name="矩形 1"/>
          <p:cNvSpPr/>
          <p:nvPr/>
        </p:nvSpPr>
        <p:spPr>
          <a:xfrm>
            <a:off x="4860032" y="4457678"/>
            <a:ext cx="4572000" cy="369332"/>
          </a:xfrm>
          <a:prstGeom prst="rect">
            <a:avLst/>
          </a:prstGeom>
        </p:spPr>
        <p:txBody>
          <a:bodyPr>
            <a:spAutoFit/>
          </a:bodyPr>
          <a:lstStyle/>
          <a:p>
            <a:r>
              <a:rPr lang="zh-CN" altLang="en-US" b="1" dirty="0" smtClean="0">
                <a:solidFill>
                  <a:srgbClr val="00007D"/>
                </a:solidFill>
                <a:ea typeface="楷体_GB2312" pitchFamily="49" charset="-122"/>
              </a:rPr>
              <a:t> </a:t>
            </a:r>
            <a:endParaRPr lang="zh-CN" altLang="en-US" dirty="0"/>
          </a:p>
        </p:txBody>
      </p:sp>
    </p:spTree>
    <p:extLst>
      <p:ext uri="{BB962C8B-B14F-4D97-AF65-F5344CB8AC3E}">
        <p14:creationId xmlns:p14="http://schemas.microsoft.com/office/powerpoint/2010/main" val="283847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a:bodyPr>
          <a:lstStyle/>
          <a:p>
            <a:r>
              <a:rPr lang="zh-CN" altLang="en-US" dirty="0"/>
              <a:t>程序是一个或多个算法的实现。同一算法可用不同的计算机语言实现。通常语言越高级，效率越差。</a:t>
            </a:r>
          </a:p>
          <a:p>
            <a:r>
              <a:rPr lang="zh-CN" altLang="en-US" dirty="0"/>
              <a:t>每一个程序的背后，都隐藏着一个或一些算法，正确实现的程序能解决相关算法所解决的问题，其（运行时的）动态性质反应了相关算法的特征（是相应算法的合理实现）</a:t>
            </a:r>
          </a:p>
          <a:p>
            <a:r>
              <a:rPr lang="zh-CN" altLang="en-US" dirty="0"/>
              <a:t>程序用某种计算机能处理的具体编程语言描述，通常会包含一些与具体语言有关的细节结构和描述方式方面的特征。</a:t>
            </a:r>
          </a:p>
          <a:p>
            <a:r>
              <a:rPr lang="zh-CN" altLang="en-US" dirty="0"/>
              <a:t>算法具有有穷性，程序不需要具备有穷性。一般的程序都会在有限时间内终止，但有的程序却可以不在有限时间内终止，如一个操作系统在正常情况下永远都不会终止。 </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算法和程序</a:t>
            </a:r>
          </a:p>
        </p:txBody>
      </p:sp>
    </p:spTree>
    <p:extLst>
      <p:ext uri="{BB962C8B-B14F-4D97-AF65-F5344CB8AC3E}">
        <p14:creationId xmlns:p14="http://schemas.microsoft.com/office/powerpoint/2010/main" val="4005821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sz="quarter" idx="10"/>
          </p:nvPr>
        </p:nvSpPr>
        <p:spPr/>
        <p:txBody>
          <a:bodyPr>
            <a:normAutofit fontScale="85000" lnSpcReduction="10000"/>
          </a:bodyPr>
          <a:lstStyle/>
          <a:p>
            <a:pPr eaLnBrk="1" hangingPunct="1"/>
            <a:r>
              <a:rPr lang="zh-CN" altLang="en-US" dirty="0" smtClean="0"/>
              <a:t>实际应用中的算法，表现形式千变万化</a:t>
            </a:r>
          </a:p>
          <a:p>
            <a:pPr lvl="1" eaLnBrk="1" hangingPunct="1"/>
            <a:r>
              <a:rPr lang="zh-CN" altLang="en-US" dirty="0" smtClean="0"/>
              <a:t>但也有许多算法的设计思想有相似之处</a:t>
            </a:r>
          </a:p>
          <a:p>
            <a:pPr lvl="1" eaLnBrk="1" hangingPunct="1"/>
            <a:r>
              <a:rPr lang="zh-CN" altLang="en-US" dirty="0" smtClean="0"/>
              <a:t>可以对它们分类，进行学习和研究</a:t>
            </a:r>
          </a:p>
          <a:p>
            <a:pPr eaLnBrk="1" hangingPunct="1"/>
            <a:r>
              <a:rPr lang="zh-CN" altLang="en-US" dirty="0" smtClean="0"/>
              <a:t>设计算法的一些核心的通用的思路可以称为</a:t>
            </a:r>
            <a:r>
              <a:rPr lang="zh-CN" altLang="en-US" dirty="0" smtClean="0">
                <a:solidFill>
                  <a:srgbClr val="FF0000"/>
                </a:solidFill>
              </a:rPr>
              <a:t>算法设计模式</a:t>
            </a:r>
            <a:r>
              <a:rPr lang="zh-CN" altLang="en-US" dirty="0" smtClean="0">
                <a:solidFill>
                  <a:srgbClr val="003366"/>
                </a:solidFill>
              </a:rPr>
              <a:t>。如</a:t>
            </a:r>
            <a:r>
              <a:rPr lang="zh-CN" altLang="en-US" dirty="0" smtClean="0"/>
              <a:t>：</a:t>
            </a:r>
          </a:p>
          <a:p>
            <a:pPr lvl="1" eaLnBrk="1" hangingPunct="1"/>
            <a:r>
              <a:rPr lang="zh-CN" altLang="en-US" dirty="0" smtClean="0"/>
              <a:t>暴力枚举法</a:t>
            </a:r>
            <a:endParaRPr lang="en-US" altLang="zh-CN" dirty="0" smtClean="0"/>
          </a:p>
          <a:p>
            <a:pPr lvl="1" eaLnBrk="1" hangingPunct="1"/>
            <a:r>
              <a:rPr lang="zh-CN" altLang="en-US" dirty="0" smtClean="0"/>
              <a:t>贪心法</a:t>
            </a:r>
          </a:p>
          <a:p>
            <a:pPr lvl="1" eaLnBrk="1" hangingPunct="1"/>
            <a:r>
              <a:rPr lang="zh-CN" altLang="en-US" dirty="0" smtClean="0"/>
              <a:t>递归分治法</a:t>
            </a:r>
          </a:p>
          <a:p>
            <a:pPr lvl="1" eaLnBrk="1" hangingPunct="1"/>
            <a:r>
              <a:rPr lang="zh-CN" altLang="en-US" dirty="0" smtClean="0"/>
              <a:t>递归回溯法</a:t>
            </a:r>
          </a:p>
          <a:p>
            <a:pPr lvl="1" eaLnBrk="1" hangingPunct="1"/>
            <a:r>
              <a:rPr lang="zh-CN" altLang="en-US" dirty="0" smtClean="0"/>
              <a:t>动态规划法</a:t>
            </a:r>
            <a:endParaRPr lang="en-US" altLang="zh-CN" dirty="0" smtClean="0"/>
          </a:p>
          <a:p>
            <a:pPr lvl="1" eaLnBrk="1" hangingPunct="1"/>
            <a:r>
              <a:rPr lang="zh-CN" altLang="en-US" dirty="0" smtClean="0"/>
              <a:t>分支限界法</a:t>
            </a:r>
          </a:p>
        </p:txBody>
      </p:sp>
      <p:sp>
        <p:nvSpPr>
          <p:cNvPr id="30722" name="Rectangle 2"/>
          <p:cNvSpPr>
            <a:spLocks noGrp="1" noChangeArrowheads="1"/>
          </p:cNvSpPr>
          <p:nvPr>
            <p:ph type="title"/>
          </p:nvPr>
        </p:nvSpPr>
        <p:spPr/>
        <p:txBody>
          <a:bodyPr>
            <a:normAutofit fontScale="90000"/>
          </a:bodyPr>
          <a:lstStyle/>
          <a:p>
            <a:r>
              <a:rPr lang="zh-CN" altLang="en-US" dirty="0" smtClean="0"/>
              <a:t>算法设计</a:t>
            </a:r>
          </a:p>
        </p:txBody>
      </p:sp>
    </p:spTree>
    <p:extLst>
      <p:ext uri="{BB962C8B-B14F-4D97-AF65-F5344CB8AC3E}">
        <p14:creationId xmlns:p14="http://schemas.microsoft.com/office/powerpoint/2010/main" val="97802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算法性能分析</a:t>
            </a:r>
            <a:endParaRPr lang="zh-CN" altLang="en-US" dirty="0"/>
          </a:p>
        </p:txBody>
      </p:sp>
      <p:sp>
        <p:nvSpPr>
          <p:cNvPr id="4" name="灯片编号占位符 3"/>
          <p:cNvSpPr>
            <a:spLocks noGrp="1"/>
          </p:cNvSpPr>
          <p:nvPr>
            <p:ph type="sldNum" sz="quarter" idx="13"/>
          </p:nvPr>
        </p:nvSpPr>
        <p:spPr>
          <a:prstGeom prst="rect">
            <a:avLst/>
          </a:prstGeom>
        </p:spPr>
        <p:txBody>
          <a:bodyPr/>
          <a:lstStyle/>
          <a:p>
            <a:fld id="{03393B65-40D7-4763-93B6-B3A5C3BD0019}" type="slidenum">
              <a:rPr lang="zh-CN" altLang="en-US" smtClean="0">
                <a:solidFill>
                  <a:prstClr val="black">
                    <a:tint val="75000"/>
                  </a:prstClr>
                </a:solidFill>
              </a:rPr>
              <a:pPr/>
              <a:t>73</a:t>
            </a:fld>
            <a:endParaRPr lang="zh-CN" altLang="en-US">
              <a:solidFill>
                <a:prstClr val="black">
                  <a:tint val="75000"/>
                </a:prstClr>
              </a:solidFill>
            </a:endParaRPr>
          </a:p>
        </p:txBody>
      </p:sp>
    </p:spTree>
    <p:extLst>
      <p:ext uri="{BB962C8B-B14F-4D97-AF65-F5344CB8AC3E}">
        <p14:creationId xmlns:p14="http://schemas.microsoft.com/office/powerpoint/2010/main" val="386632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normAutofit/>
          </a:bodyPr>
          <a:lstStyle/>
          <a:p>
            <a:pPr marL="0" indent="0">
              <a:buNone/>
            </a:pPr>
            <a:r>
              <a:rPr lang="zh-CN" altLang="en-US" dirty="0"/>
              <a:t>（</a:t>
            </a:r>
            <a:r>
              <a:rPr lang="en-US" altLang="zh-CN" dirty="0"/>
              <a:t>1</a:t>
            </a:r>
            <a:r>
              <a:rPr lang="zh-CN" altLang="en-US" dirty="0"/>
              <a:t>）正确性：要求算法能够正确地执行，并满足预先设定的功能和性能要求，大致分为以下</a:t>
            </a:r>
            <a:r>
              <a:rPr lang="en-US" altLang="zh-CN" dirty="0"/>
              <a:t>4</a:t>
            </a:r>
            <a:r>
              <a:rPr lang="zh-CN" altLang="en-US" dirty="0"/>
              <a:t>个</a:t>
            </a:r>
            <a:r>
              <a:rPr lang="zh-CN" altLang="en-US" dirty="0" smtClean="0"/>
              <a:t>层次：</a:t>
            </a:r>
            <a:endParaRPr lang="zh-CN" altLang="en-US" dirty="0"/>
          </a:p>
          <a:p>
            <a:pPr marL="400050" lvl="1" indent="0">
              <a:buNone/>
            </a:pPr>
            <a:r>
              <a:rPr lang="zh-CN" altLang="en-US" dirty="0"/>
              <a:t>① 程序不含语法错误。</a:t>
            </a:r>
          </a:p>
          <a:p>
            <a:pPr marL="400050" lvl="1" indent="0">
              <a:buNone/>
            </a:pPr>
            <a:r>
              <a:rPr lang="zh-CN" altLang="en-US" dirty="0"/>
              <a:t>② 程序对于几组输入数据，能够得出满足要求的结果。</a:t>
            </a:r>
          </a:p>
          <a:p>
            <a:pPr marL="400050" lvl="1" indent="0">
              <a:buNone/>
            </a:pPr>
            <a:r>
              <a:rPr lang="zh-CN" altLang="en-US" dirty="0"/>
              <a:t>③ 程序对于精心选择的典型、苛刻而带有刁难性的几组输入数据，能够得出满足要求的结果。</a:t>
            </a:r>
          </a:p>
          <a:p>
            <a:pPr marL="400050" lvl="1" indent="0">
              <a:buNone/>
            </a:pPr>
            <a:r>
              <a:rPr lang="zh-CN" altLang="en-US" dirty="0"/>
              <a:t>④ 程序对于一切合法的输入数据，都能够得出满足要求的结果。</a:t>
            </a:r>
          </a:p>
          <a:p>
            <a:endParaRPr lang="zh-CN" altLang="en-US" dirty="0"/>
          </a:p>
        </p:txBody>
      </p:sp>
      <p:sp>
        <p:nvSpPr>
          <p:cNvPr id="5" name="标题 4"/>
          <p:cNvSpPr>
            <a:spLocks noGrp="1"/>
          </p:cNvSpPr>
          <p:nvPr>
            <p:ph type="title"/>
          </p:nvPr>
        </p:nvSpPr>
        <p:spPr/>
        <p:txBody>
          <a:bodyPr>
            <a:normAutofit fontScale="90000"/>
          </a:bodyPr>
          <a:lstStyle/>
          <a:p>
            <a:r>
              <a:rPr lang="zh-CN" altLang="en-US" dirty="0" smtClean="0"/>
              <a:t>算法设计的目标</a:t>
            </a:r>
            <a:endParaRPr lang="zh-CN" altLang="en-US" dirty="0"/>
          </a:p>
        </p:txBody>
      </p:sp>
      <p:sp>
        <p:nvSpPr>
          <p:cNvPr id="2" name="灯片编号占位符 1">
            <a:extLst>
              <a:ext uri="{FF2B5EF4-FFF2-40B4-BE49-F238E27FC236}">
                <a16:creationId xmlns="" xmlns:a16="http://schemas.microsoft.com/office/drawing/2014/main" id="{ED5C85B5-A646-457B-ABF4-06AFB8F8D24A}"/>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74</a:t>
            </a:fld>
            <a:endParaRPr lang="zh-CN" altLang="en-US">
              <a:solidFill>
                <a:prstClr val="white"/>
              </a:solidFill>
            </a:endParaRPr>
          </a:p>
        </p:txBody>
      </p:sp>
    </p:spTree>
    <p:extLst>
      <p:ext uri="{BB962C8B-B14F-4D97-AF65-F5344CB8AC3E}">
        <p14:creationId xmlns:p14="http://schemas.microsoft.com/office/powerpoint/2010/main" val="308778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pPr marL="0" indent="0">
              <a:buNone/>
            </a:pPr>
            <a:r>
              <a:rPr lang="zh-CN" altLang="en-US" dirty="0"/>
              <a:t>（</a:t>
            </a:r>
            <a:r>
              <a:rPr lang="en-US" altLang="zh-CN" dirty="0"/>
              <a:t>2</a:t>
            </a:r>
            <a:r>
              <a:rPr lang="zh-CN" altLang="en-US" dirty="0"/>
              <a:t>）可读性：算法主要是为了给人们阅读和交流的，其次才是在计算机上执行。一个算法的可读性好才便于人们理解，人们才有可能对程序进行调试，并从中找出错误。</a:t>
            </a:r>
          </a:p>
          <a:p>
            <a:pPr marL="400050" lvl="1" indent="0">
              <a:buNone/>
            </a:pPr>
            <a:r>
              <a:rPr lang="zh-CN" altLang="en-US" dirty="0" smtClean="0"/>
              <a:t>①注释</a:t>
            </a:r>
            <a:r>
              <a:rPr lang="zh-CN" altLang="en-US" dirty="0"/>
              <a:t>：给程序添加注释，不仅有利于程序设计者自己阅读和查错，也为后续维护人员理解该程序带来方便。</a:t>
            </a:r>
          </a:p>
          <a:p>
            <a:pPr marL="400050" lvl="1" indent="0">
              <a:buNone/>
            </a:pPr>
            <a:r>
              <a:rPr lang="zh-CN" altLang="en-US" dirty="0" smtClean="0"/>
              <a:t>②命名</a:t>
            </a:r>
            <a:r>
              <a:rPr lang="zh-CN" altLang="en-US" dirty="0"/>
              <a:t>：较复杂的程序通常会涉及较多</a:t>
            </a:r>
            <a:r>
              <a:rPr lang="zh-CN" altLang="en-US" dirty="0" smtClean="0"/>
              <a:t>的对象命名，应合</a:t>
            </a:r>
            <a:r>
              <a:rPr lang="zh-CN" altLang="en-US" dirty="0"/>
              <a:t>理</a:t>
            </a:r>
            <a:r>
              <a:rPr lang="zh-CN" altLang="en-US" dirty="0" smtClean="0"/>
              <a:t>设计名字，方便后续操作。</a:t>
            </a:r>
            <a:endParaRPr lang="zh-CN" altLang="en-US" dirty="0"/>
          </a:p>
          <a:p>
            <a:endParaRPr lang="zh-CN" altLang="en-US" dirty="0"/>
          </a:p>
        </p:txBody>
      </p:sp>
      <p:sp>
        <p:nvSpPr>
          <p:cNvPr id="4" name="标题 4"/>
          <p:cNvSpPr>
            <a:spLocks noGrp="1"/>
          </p:cNvSpPr>
          <p:nvPr>
            <p:ph type="title"/>
          </p:nvPr>
        </p:nvSpPr>
        <p:spPr/>
        <p:txBody>
          <a:bodyPr>
            <a:normAutofit fontScale="90000"/>
          </a:bodyPr>
          <a:lstStyle/>
          <a:p>
            <a:r>
              <a:rPr lang="zh-CN" altLang="en-US" dirty="0"/>
              <a:t>如何评价一个算法的</a:t>
            </a:r>
            <a:r>
              <a:rPr lang="zh-CN" altLang="en-US" dirty="0" smtClean="0"/>
              <a:t>好坏</a:t>
            </a:r>
            <a:endParaRPr lang="zh-CN" altLang="en-US" dirty="0"/>
          </a:p>
        </p:txBody>
      </p:sp>
    </p:spTree>
    <p:extLst>
      <p:ext uri="{BB962C8B-B14F-4D97-AF65-F5344CB8AC3E}">
        <p14:creationId xmlns:p14="http://schemas.microsoft.com/office/powerpoint/2010/main" val="1730440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pPr marL="0" indent="0">
              <a:buNone/>
            </a:pPr>
            <a:r>
              <a:rPr lang="zh-CN" altLang="en-US" dirty="0"/>
              <a:t>（</a:t>
            </a:r>
            <a:r>
              <a:rPr lang="en-US" altLang="zh-CN" dirty="0"/>
              <a:t>3</a:t>
            </a:r>
            <a:r>
              <a:rPr lang="zh-CN" altLang="en-US" dirty="0"/>
              <a:t>）健壮性：当输入的数据不合法或运行环境改变时，算法能恰当地做出反应或进行处理，而不是产生莫名其妙的输出结果。</a:t>
            </a:r>
          </a:p>
          <a:p>
            <a:pPr lvl="1"/>
            <a:endParaRPr lang="zh-CN" altLang="en-US" dirty="0"/>
          </a:p>
        </p:txBody>
      </p:sp>
      <p:sp>
        <p:nvSpPr>
          <p:cNvPr id="4" name="标题 4"/>
          <p:cNvSpPr>
            <a:spLocks noGrp="1"/>
          </p:cNvSpPr>
          <p:nvPr>
            <p:ph type="title"/>
          </p:nvPr>
        </p:nvSpPr>
        <p:spPr/>
        <p:txBody>
          <a:bodyPr>
            <a:normAutofit fontScale="90000"/>
          </a:bodyPr>
          <a:lstStyle/>
          <a:p>
            <a:r>
              <a:rPr lang="zh-CN" altLang="en-US" dirty="0"/>
              <a:t>如何评价一个算法的</a:t>
            </a:r>
            <a:r>
              <a:rPr lang="zh-CN" altLang="en-US" dirty="0" smtClean="0"/>
              <a:t>好坏</a:t>
            </a:r>
            <a:endParaRPr lang="zh-CN" altLang="en-US" dirty="0"/>
          </a:p>
        </p:txBody>
      </p:sp>
    </p:spTree>
    <p:extLst>
      <p:ext uri="{BB962C8B-B14F-4D97-AF65-F5344CB8AC3E}">
        <p14:creationId xmlns:p14="http://schemas.microsoft.com/office/powerpoint/2010/main" val="9079872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0" indent="0">
              <a:buNone/>
            </a:pPr>
            <a:r>
              <a:rPr lang="zh-CN" altLang="en-US" dirty="0"/>
              <a:t>（</a:t>
            </a:r>
            <a:r>
              <a:rPr lang="en-US" altLang="zh-CN" dirty="0"/>
              <a:t>4</a:t>
            </a:r>
            <a:r>
              <a:rPr lang="zh-CN" altLang="en-US" dirty="0"/>
              <a:t>）时间复杂度：对一个算法执行效率的度量</a:t>
            </a:r>
            <a:r>
              <a:rPr lang="zh-CN" altLang="en-US" dirty="0" smtClean="0"/>
              <a:t>。</a:t>
            </a:r>
            <a:endParaRPr lang="en-US" altLang="zh-CN" dirty="0" smtClean="0"/>
          </a:p>
          <a:p>
            <a:pPr lvl="1" indent="-342900"/>
            <a:r>
              <a:rPr lang="zh-CN" altLang="en-US" dirty="0" smtClean="0"/>
              <a:t>做</a:t>
            </a:r>
            <a:r>
              <a:rPr lang="zh-CN" altLang="en-US" dirty="0"/>
              <a:t>天气预报的程序，明天的天气预报计算至少要在今天下午完成</a:t>
            </a:r>
            <a:r>
              <a:rPr lang="zh-CN" altLang="en-US" dirty="0" smtClean="0"/>
              <a:t>；</a:t>
            </a:r>
            <a:endParaRPr lang="en-US" altLang="zh-CN" dirty="0" smtClean="0"/>
          </a:p>
          <a:p>
            <a:pPr lvl="1" indent="-342900"/>
            <a:r>
              <a:rPr lang="zh-CN" altLang="en-US" dirty="0" smtClean="0"/>
              <a:t>数字</a:t>
            </a:r>
            <a:r>
              <a:rPr lang="zh-CN" altLang="en-US" dirty="0"/>
              <a:t>相机的人脸识别程序，必须在几分之一秒完成工作。用户不会接受更慢的算法</a:t>
            </a:r>
            <a:r>
              <a:rPr lang="zh-CN" altLang="en-US" dirty="0" smtClean="0"/>
              <a:t>。</a:t>
            </a:r>
            <a:endParaRPr lang="en-US" altLang="zh-CN" dirty="0" smtClean="0"/>
          </a:p>
          <a:p>
            <a:pPr lvl="1" indent="-342900"/>
            <a:r>
              <a:rPr lang="zh-CN" altLang="en-US" dirty="0" smtClean="0"/>
              <a:t>对</a:t>
            </a:r>
            <a:r>
              <a:rPr lang="zh-CN" altLang="en-US" dirty="0"/>
              <a:t>这类问题，如果找不到效率够高的好算法，可以考虑不那么准确但更快速的算法。</a:t>
            </a:r>
          </a:p>
          <a:p>
            <a:pPr marL="0" indent="0">
              <a:buNone/>
            </a:pPr>
            <a:r>
              <a:rPr lang="zh-CN" altLang="en-US" dirty="0"/>
              <a:t>（</a:t>
            </a:r>
            <a:r>
              <a:rPr lang="en-US" altLang="zh-CN" dirty="0"/>
              <a:t>5</a:t>
            </a:r>
            <a:r>
              <a:rPr lang="zh-CN" altLang="en-US" dirty="0"/>
              <a:t>）空间复杂度：是指一个算法在执行过程中所占用的存储空间的度量。</a:t>
            </a:r>
          </a:p>
          <a:p>
            <a:endParaRPr lang="zh-CN" altLang="en-US" dirty="0"/>
          </a:p>
          <a:p>
            <a:endParaRPr lang="zh-CN" altLang="en-US" dirty="0"/>
          </a:p>
        </p:txBody>
      </p:sp>
      <p:sp>
        <p:nvSpPr>
          <p:cNvPr id="4" name="标题 4"/>
          <p:cNvSpPr>
            <a:spLocks noGrp="1"/>
          </p:cNvSpPr>
          <p:nvPr>
            <p:ph type="title"/>
          </p:nvPr>
        </p:nvSpPr>
        <p:spPr/>
        <p:txBody>
          <a:bodyPr>
            <a:normAutofit fontScale="90000"/>
          </a:bodyPr>
          <a:lstStyle/>
          <a:p>
            <a:r>
              <a:rPr lang="zh-CN" altLang="en-US" dirty="0"/>
              <a:t>如何评价一个算法的</a:t>
            </a:r>
            <a:r>
              <a:rPr lang="zh-CN" altLang="en-US" dirty="0" smtClean="0"/>
              <a:t>好坏</a:t>
            </a:r>
            <a:endParaRPr lang="zh-CN" altLang="en-US" dirty="0"/>
          </a:p>
        </p:txBody>
      </p:sp>
    </p:spTree>
    <p:extLst>
      <p:ext uri="{BB962C8B-B14F-4D97-AF65-F5344CB8AC3E}">
        <p14:creationId xmlns:p14="http://schemas.microsoft.com/office/powerpoint/2010/main" val="18795788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选取最</a:t>
            </a:r>
            <a:r>
              <a:rPr lang="zh-CN" altLang="en-US" dirty="0"/>
              <a:t>优的算法或根据当前算法的不足加以</a:t>
            </a:r>
            <a:r>
              <a:rPr lang="zh-CN" altLang="en-US" dirty="0" smtClean="0"/>
              <a:t>改进</a:t>
            </a:r>
            <a:endParaRPr lang="en-US" altLang="zh-CN" dirty="0" smtClean="0"/>
          </a:p>
          <a:p>
            <a:r>
              <a:rPr lang="zh-CN" altLang="en-US" dirty="0" smtClean="0"/>
              <a:t>根据</a:t>
            </a:r>
            <a:r>
              <a:rPr lang="zh-CN" altLang="zh-CN" dirty="0" smtClean="0"/>
              <a:t>算法分析</a:t>
            </a:r>
            <a:r>
              <a:rPr lang="zh-CN" altLang="zh-CN" dirty="0"/>
              <a:t>的</a:t>
            </a:r>
            <a:r>
              <a:rPr lang="zh-CN" altLang="zh-CN" dirty="0" smtClean="0"/>
              <a:t>结果进一步</a:t>
            </a:r>
            <a:r>
              <a:rPr lang="zh-CN" altLang="zh-CN" dirty="0"/>
              <a:t>优化数据结构的逻辑结构和存储</a:t>
            </a:r>
            <a:r>
              <a:rPr lang="zh-CN" altLang="zh-CN" dirty="0" smtClean="0"/>
              <a:t>结构</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算法分析的目的</a:t>
            </a:r>
            <a:endParaRPr lang="zh-CN" altLang="en-US" dirty="0"/>
          </a:p>
        </p:txBody>
      </p:sp>
    </p:spTree>
    <p:extLst>
      <p:ext uri="{BB962C8B-B14F-4D97-AF65-F5344CB8AC3E}">
        <p14:creationId xmlns:p14="http://schemas.microsoft.com/office/powerpoint/2010/main" val="2082794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a:xfrm>
            <a:off x="323529" y="1017296"/>
            <a:ext cx="8053659" cy="4055893"/>
          </a:xfrm>
        </p:spPr>
        <p:txBody>
          <a:bodyPr>
            <a:normAutofit/>
          </a:bodyPr>
          <a:lstStyle/>
          <a:p>
            <a:r>
              <a:rPr lang="zh-CN" altLang="en-US" sz="2800" dirty="0" smtClean="0"/>
              <a:t>事后统计法步骤：</a:t>
            </a:r>
            <a:endParaRPr lang="en-US" altLang="zh-CN" sz="2800" dirty="0" smtClean="0"/>
          </a:p>
          <a:p>
            <a:pPr lvl="1"/>
            <a:r>
              <a:rPr lang="zh-CN" altLang="en-US" sz="2400" dirty="0" smtClean="0">
                <a:solidFill>
                  <a:srgbClr val="FF0000"/>
                </a:solidFill>
              </a:rPr>
              <a:t>将</a:t>
            </a:r>
            <a:r>
              <a:rPr lang="zh-CN" altLang="en-US" sz="2400" dirty="0">
                <a:solidFill>
                  <a:srgbClr val="FF0000"/>
                </a:solidFill>
              </a:rPr>
              <a:t>算法编制成完整的</a:t>
            </a:r>
            <a:r>
              <a:rPr lang="zh-CN" altLang="en-US" sz="2400" dirty="0" smtClean="0">
                <a:solidFill>
                  <a:srgbClr val="FF0000"/>
                </a:solidFill>
              </a:rPr>
              <a:t>程序</a:t>
            </a:r>
            <a:endParaRPr lang="en-US" altLang="zh-CN" sz="2400" dirty="0" smtClean="0"/>
          </a:p>
          <a:p>
            <a:pPr lvl="1"/>
            <a:r>
              <a:rPr lang="zh-CN" altLang="en-US" sz="2400" dirty="0" smtClean="0"/>
              <a:t>通过</a:t>
            </a:r>
            <a:r>
              <a:rPr lang="zh-CN" altLang="en-US" sz="2400" dirty="0"/>
              <a:t>在</a:t>
            </a:r>
            <a:r>
              <a:rPr lang="zh-CN" altLang="en-US" sz="2400" dirty="0" smtClean="0"/>
              <a:t>不同问题规模、不同输入案例下的执行</a:t>
            </a:r>
            <a:endParaRPr lang="en-US" altLang="zh-CN" sz="2400" dirty="0" smtClean="0"/>
          </a:p>
          <a:p>
            <a:pPr lvl="1"/>
            <a:r>
              <a:rPr lang="zh-CN" altLang="en-US" sz="2400" dirty="0" smtClean="0">
                <a:solidFill>
                  <a:srgbClr val="FF0000"/>
                </a:solidFill>
              </a:rPr>
              <a:t>统计、分析程序</a:t>
            </a:r>
            <a:r>
              <a:rPr lang="zh-CN" altLang="en-US" sz="2400" dirty="0">
                <a:solidFill>
                  <a:srgbClr val="FF0000"/>
                </a:solidFill>
              </a:rPr>
              <a:t>的绝对运行时间</a:t>
            </a:r>
            <a:r>
              <a:rPr lang="zh-CN" altLang="en-US" sz="2400" dirty="0" smtClean="0"/>
              <a:t>来度量和研究算法</a:t>
            </a:r>
            <a:r>
              <a:rPr lang="zh-CN" altLang="en-US" sz="2400" dirty="0"/>
              <a:t>的时间效率。</a:t>
            </a:r>
          </a:p>
          <a:p>
            <a:pPr lvl="1"/>
            <a:endParaRPr lang="zh-CN" altLang="en-US" dirty="0">
              <a:solidFill>
                <a:srgbClr val="00007D"/>
              </a:solidFill>
              <a:latin typeface="Comic Sans MS" pitchFamily="66" charset="0"/>
              <a:ea typeface="楷体_GB2312" pitchFamily="49" charset="-122"/>
            </a:endParaRPr>
          </a:p>
          <a:p>
            <a:endParaRPr lang="zh-CN" altLang="en-US" dirty="0">
              <a:solidFill>
                <a:srgbClr val="00007D"/>
              </a:solidFill>
              <a:latin typeface="Comic Sans MS" pitchFamily="66" charset="0"/>
              <a:ea typeface="楷体_GB2312" pitchFamily="49" charset="-122"/>
            </a:endParaRPr>
          </a:p>
          <a:p>
            <a:pPr lvl="1"/>
            <a:endParaRPr lang="zh-CN" altLang="en-US" dirty="0"/>
          </a:p>
        </p:txBody>
      </p:sp>
      <p:sp>
        <p:nvSpPr>
          <p:cNvPr id="5" name="标题 4"/>
          <p:cNvSpPr>
            <a:spLocks noGrp="1"/>
          </p:cNvSpPr>
          <p:nvPr>
            <p:ph type="title"/>
          </p:nvPr>
        </p:nvSpPr>
        <p:spPr/>
        <p:txBody>
          <a:bodyPr>
            <a:normAutofit fontScale="90000"/>
          </a:bodyPr>
          <a:lstStyle/>
          <a:p>
            <a:r>
              <a:rPr lang="zh-CN" altLang="en-US" dirty="0"/>
              <a:t>衡量算法时间</a:t>
            </a:r>
            <a:r>
              <a:rPr lang="zh-CN" altLang="en-US" dirty="0" smtClean="0"/>
              <a:t>效率方法</a:t>
            </a:r>
            <a:r>
              <a:rPr lang="zh-CN" altLang="en-US" dirty="0"/>
              <a:t>一：事后</a:t>
            </a:r>
            <a:r>
              <a:rPr lang="zh-CN" altLang="en-US" dirty="0" smtClean="0"/>
              <a:t>统计法</a:t>
            </a:r>
            <a:endParaRPr lang="zh-CN" altLang="en-US" dirty="0"/>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79</a:t>
            </a:fld>
            <a:endParaRPr lang="zh-CN" altLang="en-US">
              <a:solidFill>
                <a:prstClr val="white"/>
              </a:solidFill>
            </a:endParaRPr>
          </a:p>
        </p:txBody>
      </p:sp>
    </p:spTree>
    <p:extLst>
      <p:ext uri="{BB962C8B-B14F-4D97-AF65-F5344CB8AC3E}">
        <p14:creationId xmlns:p14="http://schemas.microsoft.com/office/powerpoint/2010/main" val="395324947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415" y="956619"/>
            <a:ext cx="8053659" cy="1468833"/>
          </a:xfrm>
        </p:spPr>
        <p:txBody>
          <a:bodyPr>
            <a:noAutofit/>
          </a:bodyPr>
          <a:lstStyle/>
          <a:p>
            <a:r>
              <a:rPr lang="en-US" altLang="zh-CN" sz="2800" dirty="0"/>
              <a:t>When the data element is a record, it can be divided into data items. Example: a student record may be combined by number, name, score and so on .</a:t>
            </a:r>
          </a:p>
          <a:p>
            <a:endParaRPr lang="zh-CN" altLang="en-US" sz="2800" dirty="0"/>
          </a:p>
        </p:txBody>
      </p:sp>
      <p:sp>
        <p:nvSpPr>
          <p:cNvPr id="3" name="标题 2"/>
          <p:cNvSpPr>
            <a:spLocks noGrp="1"/>
          </p:cNvSpPr>
          <p:nvPr>
            <p:ph type="title"/>
          </p:nvPr>
        </p:nvSpPr>
        <p:spPr/>
        <p:txBody>
          <a:bodyPr>
            <a:normAutofit fontScale="90000"/>
          </a:bodyPr>
          <a:lstStyle/>
          <a:p>
            <a:r>
              <a:rPr lang="en-US" altLang="zh-CN" dirty="0"/>
              <a:t>Data Item(</a:t>
            </a:r>
            <a:r>
              <a:rPr lang="zh-CN" altLang="en-US" dirty="0"/>
              <a:t>数据项</a:t>
            </a:r>
            <a:r>
              <a:rPr lang="en-US" altLang="zh-CN" dirty="0" smtClean="0"/>
              <a:t>)</a:t>
            </a:r>
            <a:endParaRPr lang="zh-CN" altLang="en-US" dirty="0"/>
          </a:p>
        </p:txBody>
      </p:sp>
      <p:sp>
        <p:nvSpPr>
          <p:cNvPr id="4" name="矩形 3"/>
          <p:cNvSpPr/>
          <p:nvPr/>
        </p:nvSpPr>
        <p:spPr>
          <a:xfrm>
            <a:off x="1043608" y="3073524"/>
            <a:ext cx="6984776" cy="1569660"/>
          </a:xfrm>
          <a:prstGeom prst="rect">
            <a:avLst/>
          </a:prstGeom>
        </p:spPr>
        <p:txBody>
          <a:bodyPr wrap="square">
            <a:spAutoFit/>
          </a:bodyPr>
          <a:lstStyle/>
          <a:p>
            <a:r>
              <a:rPr lang="zh-CN" altLang="en-US" sz="2400" b="1" dirty="0">
                <a:solidFill>
                  <a:srgbClr val="00007D"/>
                </a:solidFill>
                <a:latin typeface="Comic Sans MS" pitchFamily="66" charset="0"/>
                <a:ea typeface="楷体_GB2312" pitchFamily="49" charset="-122"/>
              </a:rPr>
              <a:t>数据项是构成数据元素的不可分割的最小单位，也被称为字段、域或属性，例如，</a:t>
            </a:r>
            <a:r>
              <a:rPr lang="zh-CN" altLang="en-US" sz="2400" b="1" dirty="0" smtClean="0">
                <a:solidFill>
                  <a:srgbClr val="00007D"/>
                </a:solidFill>
                <a:latin typeface="Comic Sans MS" pitchFamily="66" charset="0"/>
                <a:ea typeface="楷体_GB2312" pitchFamily="49" charset="-122"/>
              </a:rPr>
              <a:t>对于学生</a:t>
            </a:r>
            <a:r>
              <a:rPr lang="zh-CN" altLang="en-US" sz="2400" b="1" dirty="0">
                <a:solidFill>
                  <a:srgbClr val="00007D"/>
                </a:solidFill>
                <a:latin typeface="Comic Sans MS" pitchFamily="66" charset="0"/>
                <a:ea typeface="楷体_GB2312" pitchFamily="49" charset="-122"/>
              </a:rPr>
              <a:t>记录中的学号、性别和姓名而言，其中任意一项都可以被称为数据项。</a:t>
            </a:r>
            <a:endParaRPr lang="zh-CN" altLang="zh-CN" sz="2400" b="1" dirty="0">
              <a:solidFill>
                <a:srgbClr val="00007D"/>
              </a:solidFill>
              <a:latin typeface="Comic Sans MS" pitchFamily="66" charset="0"/>
              <a:ea typeface="楷体_GB2312" pitchFamily="49" charset="-122"/>
            </a:endParaRPr>
          </a:p>
        </p:txBody>
      </p:sp>
    </p:spTree>
    <p:extLst>
      <p:ext uri="{BB962C8B-B14F-4D97-AF65-F5344CB8AC3E}">
        <p14:creationId xmlns:p14="http://schemas.microsoft.com/office/powerpoint/2010/main" val="32885297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smtClean="0"/>
              <a:t>利用</a:t>
            </a:r>
            <a:r>
              <a:rPr lang="zh-CN" altLang="en-US" dirty="0"/>
              <a:t>高级语言中的时间函数测量程序运行所花的绝对挂钟</a:t>
            </a:r>
            <a:r>
              <a:rPr lang="zh-CN" altLang="en-US" dirty="0" smtClean="0"/>
              <a:t>时间，</a:t>
            </a:r>
            <a:r>
              <a:rPr lang="zh-CN" altLang="en-US" dirty="0" smtClean="0">
                <a:solidFill>
                  <a:srgbClr val="FF0000"/>
                </a:solidFill>
              </a:rPr>
              <a:t>并对时间数据进行分析</a:t>
            </a:r>
            <a:r>
              <a:rPr lang="zh-CN" altLang="en-US" dirty="0" smtClean="0"/>
              <a:t>。</a:t>
            </a:r>
            <a:endParaRPr lang="zh-CN" altLang="en-US" dirty="0"/>
          </a:p>
          <a:p>
            <a:r>
              <a:rPr lang="zh-CN" altLang="en-US" dirty="0"/>
              <a:t>在</a:t>
            </a:r>
            <a:r>
              <a:rPr lang="en-US" altLang="zh-CN" dirty="0"/>
              <a:t>Python</a:t>
            </a:r>
            <a:r>
              <a:rPr lang="zh-CN" altLang="en-US" dirty="0"/>
              <a:t>语言中</a:t>
            </a:r>
            <a:r>
              <a:rPr lang="zh-CN" altLang="en-US" dirty="0" smtClean="0"/>
              <a:t>，可使用</a:t>
            </a:r>
            <a:r>
              <a:rPr lang="en-US" altLang="zh-CN" dirty="0"/>
              <a:t>time</a:t>
            </a:r>
            <a:r>
              <a:rPr lang="zh-CN" altLang="en-US" dirty="0"/>
              <a:t>模块</a:t>
            </a:r>
            <a:r>
              <a:rPr lang="zh-CN" altLang="en-US" dirty="0" smtClean="0"/>
              <a:t>的或</a:t>
            </a:r>
            <a:r>
              <a:rPr lang="en-US" altLang="zh-CN" dirty="0" err="1" smtClean="0"/>
              <a:t>perf_counter</a:t>
            </a:r>
            <a:r>
              <a:rPr lang="en-US" altLang="zh-CN" dirty="0" smtClean="0"/>
              <a:t>()</a:t>
            </a:r>
            <a:r>
              <a:rPr lang="zh-CN" altLang="en-US" dirty="0" smtClean="0"/>
              <a:t>或</a:t>
            </a:r>
            <a:r>
              <a:rPr lang="en-US" altLang="zh-CN" dirty="0" smtClean="0"/>
              <a:t> </a:t>
            </a:r>
            <a:r>
              <a:rPr lang="en-US" altLang="zh-CN" dirty="0"/>
              <a:t>time()</a:t>
            </a:r>
            <a:r>
              <a:rPr lang="zh-CN" altLang="en-US" dirty="0" smtClean="0"/>
              <a:t>等函数</a:t>
            </a:r>
            <a:endParaRPr lang="zh-CN" altLang="en-US" dirty="0"/>
          </a:p>
          <a:p>
            <a:r>
              <a:rPr lang="zh-CN" altLang="en-US" dirty="0"/>
              <a:t>也可以引入 </a:t>
            </a:r>
            <a:r>
              <a:rPr lang="en-US" altLang="zh-CN" dirty="0" err="1"/>
              <a:t>timeit</a:t>
            </a:r>
            <a:r>
              <a:rPr lang="en-US" altLang="zh-CN" dirty="0"/>
              <a:t> </a:t>
            </a:r>
            <a:r>
              <a:rPr lang="zh-CN" altLang="en-US" dirty="0"/>
              <a:t>模块，通过在 </a:t>
            </a:r>
            <a:r>
              <a:rPr lang="en-US" altLang="zh-CN" dirty="0" err="1"/>
              <a:t>timeit</a:t>
            </a:r>
            <a:r>
              <a:rPr lang="en-US" altLang="zh-CN" dirty="0"/>
              <a:t> </a:t>
            </a:r>
            <a:r>
              <a:rPr lang="zh-CN" altLang="en-US" dirty="0"/>
              <a:t>模块 中创建</a:t>
            </a:r>
            <a:r>
              <a:rPr lang="en-US" altLang="zh-CN" dirty="0"/>
              <a:t>Timer </a:t>
            </a:r>
            <a:r>
              <a:rPr lang="zh-CN" altLang="en-US" dirty="0"/>
              <a:t>对象并进行相应操作，可以测量出指定语句执行一定次数（默认</a:t>
            </a:r>
            <a:r>
              <a:rPr lang="en-US" altLang="zh-CN" dirty="0"/>
              <a:t>100</a:t>
            </a:r>
            <a:r>
              <a:rPr lang="zh-CN" altLang="en-US" dirty="0"/>
              <a:t>万次）所花费的时间。</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具体方法</a:t>
            </a:r>
            <a:endParaRPr lang="zh-CN" altLang="en-US" dirty="0"/>
          </a:p>
        </p:txBody>
      </p:sp>
    </p:spTree>
    <p:extLst>
      <p:ext uri="{BB962C8B-B14F-4D97-AF65-F5344CB8AC3E}">
        <p14:creationId xmlns:p14="http://schemas.microsoft.com/office/powerpoint/2010/main" val="1246177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1</a:t>
            </a:r>
            <a:r>
              <a:rPr lang="zh-CN" altLang="en-US" dirty="0" smtClean="0"/>
              <a:t>．</a:t>
            </a:r>
            <a:r>
              <a:rPr lang="zh-CN" altLang="en-US" dirty="0"/>
              <a:t>其它因素</a:t>
            </a:r>
            <a:r>
              <a:rPr lang="zh-CN" altLang="en-US" dirty="0" smtClean="0"/>
              <a:t>可掩盖</a:t>
            </a:r>
            <a:r>
              <a:rPr lang="zh-CN" altLang="en-US" dirty="0"/>
              <a:t>算法</a:t>
            </a:r>
            <a:r>
              <a:rPr lang="zh-CN" altLang="en-US" dirty="0" smtClean="0"/>
              <a:t>本质，并不是</a:t>
            </a:r>
            <a:r>
              <a:rPr lang="zh-CN" altLang="en-US" dirty="0"/>
              <a:t>客观的算法</a:t>
            </a:r>
            <a:r>
              <a:rPr lang="zh-CN" altLang="en-US" dirty="0" smtClean="0"/>
              <a:t>性能评价方法。</a:t>
            </a:r>
            <a:endParaRPr lang="en-US" altLang="zh-CN" dirty="0" smtClean="0"/>
          </a:p>
          <a:p>
            <a:pPr lvl="1"/>
            <a:r>
              <a:rPr lang="zh-CN" altLang="en-US" dirty="0" smtClean="0"/>
              <a:t>程序运行</a:t>
            </a:r>
            <a:r>
              <a:rPr lang="zh-CN" altLang="en-US" dirty="0"/>
              <a:t>绝对时间与软硬件环境有关，算法的运行时间受硬件环境（如处理器速度、时钟频率、内存和硬盘）以及算法运行的软件环境（如操作系统，程序设计语言）的影响，。</a:t>
            </a:r>
          </a:p>
          <a:p>
            <a:r>
              <a:rPr lang="en-US" altLang="zh-CN" dirty="0" smtClean="0"/>
              <a:t>2</a:t>
            </a:r>
            <a:r>
              <a:rPr lang="zh-CN" altLang="en-US" dirty="0" smtClean="0"/>
              <a:t>．</a:t>
            </a:r>
            <a:r>
              <a:rPr lang="zh-CN" altLang="en-US" dirty="0"/>
              <a:t>必须执行程序</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事后统计法的</a:t>
            </a:r>
            <a:r>
              <a:rPr lang="zh-CN" altLang="en-US" dirty="0" smtClean="0"/>
              <a:t>缺点</a:t>
            </a:r>
            <a:endParaRPr lang="zh-CN" altLang="en-US" dirty="0"/>
          </a:p>
        </p:txBody>
      </p:sp>
    </p:spTree>
    <p:extLst>
      <p:ext uri="{BB962C8B-B14F-4D97-AF65-F5344CB8AC3E}">
        <p14:creationId xmlns:p14="http://schemas.microsoft.com/office/powerpoint/2010/main" val="1131361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pPr marL="254000">
              <a:spcBef>
                <a:spcPts val="120"/>
              </a:spcBef>
              <a:spcAft>
                <a:spcPts val="120"/>
              </a:spcAft>
            </a:pPr>
            <a:r>
              <a:rPr lang="zh-CN" altLang="en-US" dirty="0" smtClean="0">
                <a:latin typeface="Comic Sans MS" pitchFamily="66" charset="0"/>
                <a:ea typeface="楷体_GB2312" pitchFamily="49" charset="-122"/>
              </a:rPr>
              <a:t>程序</a:t>
            </a:r>
            <a:r>
              <a:rPr lang="zh-CN" altLang="en-US" dirty="0">
                <a:latin typeface="Comic Sans MS" pitchFamily="66" charset="0"/>
                <a:ea typeface="楷体_GB2312" pitchFamily="49" charset="-122"/>
              </a:rPr>
              <a:t>在计算机上运行所花时间取决于下列因素：</a:t>
            </a:r>
          </a:p>
          <a:p>
            <a:pPr marL="254000">
              <a:spcBef>
                <a:spcPts val="120"/>
              </a:spcBef>
              <a:spcAft>
                <a:spcPts val="120"/>
              </a:spcAft>
            </a:pPr>
            <a:r>
              <a:rPr lang="zh-CN" altLang="en-US" dirty="0">
                <a:solidFill>
                  <a:srgbClr val="FF0000"/>
                </a:solidFill>
                <a:latin typeface="Comic Sans MS" pitchFamily="66" charset="0"/>
                <a:ea typeface="楷体_GB2312" pitchFamily="49" charset="-122"/>
              </a:rPr>
              <a:t>① 算法选用何种</a:t>
            </a:r>
            <a:r>
              <a:rPr lang="zh-CN" altLang="en-US" dirty="0" smtClean="0">
                <a:solidFill>
                  <a:srgbClr val="FF0000"/>
                </a:solidFill>
                <a:latin typeface="Comic Sans MS" pitchFamily="66" charset="0"/>
                <a:ea typeface="楷体_GB2312" pitchFamily="49" charset="-122"/>
              </a:rPr>
              <a:t>策略；</a:t>
            </a:r>
            <a:endParaRPr lang="zh-CN" altLang="en-US" dirty="0">
              <a:solidFill>
                <a:srgbClr val="FF0000"/>
              </a:solidFill>
              <a:latin typeface="Comic Sans MS" pitchFamily="66" charset="0"/>
              <a:ea typeface="楷体_GB2312" pitchFamily="49" charset="-122"/>
            </a:endParaRPr>
          </a:p>
          <a:p>
            <a:pPr marL="254000">
              <a:spcBef>
                <a:spcPts val="120"/>
              </a:spcBef>
              <a:spcAft>
                <a:spcPts val="120"/>
              </a:spcAft>
            </a:pPr>
            <a:r>
              <a:rPr lang="zh-CN" altLang="en-US" dirty="0">
                <a:solidFill>
                  <a:srgbClr val="FF0000"/>
                </a:solidFill>
                <a:latin typeface="Comic Sans MS" pitchFamily="66" charset="0"/>
                <a:ea typeface="楷体_GB2312" pitchFamily="49" charset="-122"/>
              </a:rPr>
              <a:t>② 问题的</a:t>
            </a:r>
            <a:r>
              <a:rPr lang="zh-CN" altLang="en-US" dirty="0" smtClean="0">
                <a:solidFill>
                  <a:srgbClr val="FF0000"/>
                </a:solidFill>
                <a:latin typeface="Comic Sans MS" pitchFamily="66" charset="0"/>
                <a:ea typeface="楷体_GB2312" pitchFamily="49" charset="-122"/>
              </a:rPr>
              <a:t>规模；</a:t>
            </a:r>
            <a:endParaRPr lang="zh-CN" altLang="en-US" dirty="0">
              <a:solidFill>
                <a:srgbClr val="FF0000"/>
              </a:solidFill>
              <a:latin typeface="Comic Sans MS" pitchFamily="66" charset="0"/>
              <a:ea typeface="楷体_GB2312" pitchFamily="49" charset="-122"/>
            </a:endParaRPr>
          </a:p>
          <a:p>
            <a:pPr marL="254000">
              <a:spcBef>
                <a:spcPts val="120"/>
              </a:spcBef>
              <a:spcAft>
                <a:spcPts val="120"/>
              </a:spcAft>
            </a:pPr>
            <a:r>
              <a:rPr lang="zh-CN" altLang="en-US" dirty="0">
                <a:solidFill>
                  <a:srgbClr val="00007D"/>
                </a:solidFill>
                <a:latin typeface="Comic Sans MS" pitchFamily="66" charset="0"/>
                <a:ea typeface="楷体_GB2312" pitchFamily="49" charset="-122"/>
              </a:rPr>
              <a:t>③ 所使用的程序设计语言，就同一个算法而言，用级别越高的语言实现，其执行的效率越</a:t>
            </a:r>
            <a:r>
              <a:rPr lang="zh-CN" altLang="en-US" dirty="0" smtClean="0">
                <a:solidFill>
                  <a:srgbClr val="00007D"/>
                </a:solidFill>
                <a:latin typeface="Comic Sans MS" pitchFamily="66" charset="0"/>
                <a:ea typeface="楷体_GB2312" pitchFamily="49" charset="-122"/>
              </a:rPr>
              <a:t>低；</a:t>
            </a:r>
            <a:endParaRPr lang="zh-CN" altLang="en-US" dirty="0">
              <a:solidFill>
                <a:srgbClr val="00007D"/>
              </a:solidFill>
              <a:latin typeface="Comic Sans MS" pitchFamily="66" charset="0"/>
              <a:ea typeface="楷体_GB2312" pitchFamily="49" charset="-122"/>
            </a:endParaRPr>
          </a:p>
          <a:p>
            <a:pPr marL="254000">
              <a:spcBef>
                <a:spcPts val="120"/>
              </a:spcBef>
              <a:spcAft>
                <a:spcPts val="120"/>
              </a:spcAft>
            </a:pPr>
            <a:r>
              <a:rPr lang="zh-CN" altLang="en-US" dirty="0">
                <a:solidFill>
                  <a:srgbClr val="00007D"/>
                </a:solidFill>
                <a:latin typeface="Comic Sans MS" pitchFamily="66" charset="0"/>
                <a:ea typeface="楷体_GB2312" pitchFamily="49" charset="-122"/>
              </a:rPr>
              <a:t>④ 编译程序所产生的机器代码的</a:t>
            </a:r>
            <a:r>
              <a:rPr lang="zh-CN" altLang="en-US" dirty="0" smtClean="0">
                <a:solidFill>
                  <a:srgbClr val="00007D"/>
                </a:solidFill>
                <a:latin typeface="Comic Sans MS" pitchFamily="66" charset="0"/>
                <a:ea typeface="楷体_GB2312" pitchFamily="49" charset="-122"/>
              </a:rPr>
              <a:t>质量；</a:t>
            </a:r>
            <a:endParaRPr lang="zh-CN" altLang="en-US" dirty="0">
              <a:solidFill>
                <a:srgbClr val="00007D"/>
              </a:solidFill>
              <a:latin typeface="Comic Sans MS" pitchFamily="66" charset="0"/>
              <a:ea typeface="楷体_GB2312" pitchFamily="49" charset="-122"/>
            </a:endParaRPr>
          </a:p>
          <a:p>
            <a:pPr marL="254000">
              <a:spcBef>
                <a:spcPts val="120"/>
              </a:spcBef>
              <a:spcAft>
                <a:spcPts val="120"/>
              </a:spcAft>
            </a:pPr>
            <a:r>
              <a:rPr lang="zh-CN" altLang="en-US" dirty="0">
                <a:solidFill>
                  <a:srgbClr val="00007D"/>
                </a:solidFill>
                <a:latin typeface="Comic Sans MS" pitchFamily="66" charset="0"/>
                <a:ea typeface="楷体_GB2312" pitchFamily="49" charset="-122"/>
              </a:rPr>
              <a:t>⑤ 机器执行指令的</a:t>
            </a:r>
            <a:r>
              <a:rPr lang="zh-CN" altLang="en-US" dirty="0" smtClean="0">
                <a:solidFill>
                  <a:srgbClr val="00007D"/>
                </a:solidFill>
                <a:latin typeface="Comic Sans MS" pitchFamily="66" charset="0"/>
                <a:ea typeface="楷体_GB2312" pitchFamily="49" charset="-122"/>
              </a:rPr>
              <a:t>速度；</a:t>
            </a:r>
            <a:endParaRPr lang="zh-CN" altLang="en-US" dirty="0">
              <a:solidFill>
                <a:srgbClr val="00007D"/>
              </a:solidFill>
              <a:latin typeface="Comic Sans MS" pitchFamily="66" charset="0"/>
              <a:ea typeface="楷体_GB2312" pitchFamily="49" charset="-122"/>
            </a:endParaRPr>
          </a:p>
          <a:p>
            <a:endParaRPr lang="zh-CN" altLang="en-US" dirty="0"/>
          </a:p>
        </p:txBody>
      </p:sp>
      <p:sp>
        <p:nvSpPr>
          <p:cNvPr id="4" name="标题 3"/>
          <p:cNvSpPr>
            <a:spLocks noGrp="1"/>
          </p:cNvSpPr>
          <p:nvPr>
            <p:ph type="title"/>
          </p:nvPr>
        </p:nvSpPr>
        <p:spPr/>
        <p:txBody>
          <a:bodyPr>
            <a:normAutofit fontScale="90000"/>
          </a:bodyPr>
          <a:lstStyle/>
          <a:p>
            <a:r>
              <a:rPr lang="zh-CN" altLang="en-US" dirty="0" smtClean="0"/>
              <a:t>程序运行时间相关因素</a:t>
            </a:r>
            <a:endParaRPr lang="zh-CN" altLang="en-US" dirty="0"/>
          </a:p>
        </p:txBody>
      </p:sp>
    </p:spTree>
    <p:extLst>
      <p:ext uri="{BB962C8B-B14F-4D97-AF65-F5344CB8AC3E}">
        <p14:creationId xmlns:p14="http://schemas.microsoft.com/office/powerpoint/2010/main" val="258780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683569" y="1017296"/>
            <a:ext cx="7704856" cy="4055893"/>
          </a:xfrm>
        </p:spPr>
        <p:txBody>
          <a:bodyPr/>
          <a:lstStyle/>
          <a:p>
            <a:pPr marL="0" indent="0">
              <a:buNone/>
            </a:pPr>
            <a:r>
              <a:rPr lang="en-US" altLang="zh-CN" dirty="0" smtClean="0"/>
              <a:t>1</a:t>
            </a:r>
            <a:r>
              <a:rPr lang="zh-CN" altLang="en-US" dirty="0" smtClean="0"/>
              <a:t>、将</a:t>
            </a:r>
            <a:r>
              <a:rPr lang="zh-CN" altLang="en-US" dirty="0" smtClean="0">
                <a:solidFill>
                  <a:srgbClr val="FF0000"/>
                </a:solidFill>
                <a:latin typeface="楷体_GB2312" pitchFamily="49" charset="-122"/>
                <a:ea typeface="楷体_GB2312" pitchFamily="49" charset="-122"/>
              </a:rPr>
              <a:t>算法运行总工作量</a:t>
            </a:r>
            <a:r>
              <a:rPr lang="zh-CN" altLang="en-US" dirty="0" smtClean="0"/>
              <a:t>用算法中</a:t>
            </a:r>
            <a:r>
              <a:rPr lang="zh-CN" altLang="en-US" u="sng" dirty="0" smtClean="0">
                <a:solidFill>
                  <a:srgbClr val="FF0000"/>
                </a:solidFill>
              </a:rPr>
              <a:t>所有语句执行</a:t>
            </a:r>
            <a:r>
              <a:rPr lang="zh-CN" altLang="en-US" dirty="0" smtClean="0">
                <a:solidFill>
                  <a:srgbClr val="0070C0"/>
                </a:solidFill>
              </a:rPr>
              <a:t>原操作</a:t>
            </a:r>
            <a:r>
              <a:rPr lang="zh-CN" altLang="en-US" dirty="0" smtClean="0">
                <a:solidFill>
                  <a:srgbClr val="FF0000"/>
                </a:solidFill>
              </a:rPr>
              <a:t>的次数之和</a:t>
            </a:r>
            <a:r>
              <a:rPr lang="en-US" altLang="zh-CN" dirty="0" smtClean="0"/>
              <a:t>T(n)</a:t>
            </a:r>
            <a:r>
              <a:rPr lang="zh-CN" altLang="en-US" dirty="0" smtClean="0"/>
              <a:t>表示，</a:t>
            </a:r>
            <a:r>
              <a:rPr lang="en-US" altLang="zh-CN" dirty="0" smtClean="0"/>
              <a:t>T(n)</a:t>
            </a:r>
            <a:r>
              <a:rPr lang="zh-CN" altLang="en-US" dirty="0" smtClean="0"/>
              <a:t>称为时间函数或时间代价函数。</a:t>
            </a:r>
            <a:endParaRPr lang="en-US" altLang="zh-CN" dirty="0" smtClean="0"/>
          </a:p>
          <a:p>
            <a:pPr lvl="1"/>
            <a:r>
              <a:rPr lang="zh-CN" altLang="en-US" dirty="0" smtClean="0"/>
              <a:t>所谓</a:t>
            </a:r>
            <a:r>
              <a:rPr lang="zh-CN" altLang="en-US" dirty="0">
                <a:solidFill>
                  <a:srgbClr val="FF0000"/>
                </a:solidFill>
              </a:rPr>
              <a:t>原操作</a:t>
            </a:r>
            <a:r>
              <a:rPr lang="zh-CN" altLang="en-US" dirty="0"/>
              <a:t>是指运行时间是</a:t>
            </a:r>
            <a:r>
              <a:rPr lang="zh-CN" altLang="en-US" dirty="0">
                <a:solidFill>
                  <a:srgbClr val="FF0000"/>
                </a:solidFill>
              </a:rPr>
              <a:t>常量时间</a:t>
            </a:r>
            <a:r>
              <a:rPr lang="zh-CN" altLang="en-US" dirty="0"/>
              <a:t>的操作，数值类型数据的赋值</a:t>
            </a:r>
            <a:r>
              <a:rPr lang="zh-CN" altLang="en-US" dirty="0" smtClean="0"/>
              <a:t>、比较以及所有</a:t>
            </a:r>
            <a:r>
              <a:rPr lang="zh-CN" altLang="en-US" dirty="0"/>
              <a:t>数学运算都是原操作</a:t>
            </a:r>
            <a:r>
              <a:rPr lang="zh-CN" altLang="en-US" dirty="0" smtClean="0"/>
              <a:t>。</a:t>
            </a:r>
            <a:endParaRPr lang="en-US" altLang="zh-CN" dirty="0" smtClean="0"/>
          </a:p>
          <a:p>
            <a:pPr marL="0" indent="0">
              <a:buNone/>
            </a:pPr>
            <a:r>
              <a:rPr lang="en-US" altLang="zh-CN" dirty="0">
                <a:solidFill>
                  <a:srgbClr val="FF0000"/>
                </a:solidFill>
              </a:rPr>
              <a:t>2</a:t>
            </a:r>
            <a:r>
              <a:rPr lang="zh-CN" altLang="en-US" dirty="0">
                <a:solidFill>
                  <a:srgbClr val="FF0000"/>
                </a:solidFill>
              </a:rPr>
              <a:t>、</a:t>
            </a:r>
            <a:r>
              <a:rPr lang="zh-CN" altLang="en-US" dirty="0" smtClean="0">
                <a:solidFill>
                  <a:srgbClr val="FF0000"/>
                </a:solidFill>
              </a:rPr>
              <a:t>取</a:t>
            </a:r>
            <a:r>
              <a:rPr lang="en-US" altLang="zh-CN" dirty="0" smtClean="0">
                <a:solidFill>
                  <a:srgbClr val="FF0000"/>
                </a:solidFill>
              </a:rPr>
              <a:t>n-&gt;</a:t>
            </a:r>
            <a:r>
              <a:rPr lang="zh-CN" altLang="en-US" dirty="0" smtClean="0">
                <a:solidFill>
                  <a:srgbClr val="FF0000"/>
                </a:solidFill>
              </a:rPr>
              <a:t>∞时，</a:t>
            </a:r>
            <a:r>
              <a:rPr lang="en-US" altLang="zh-CN" dirty="0" smtClean="0">
                <a:solidFill>
                  <a:srgbClr val="FF0000"/>
                </a:solidFill>
              </a:rPr>
              <a:t>T(n</a:t>
            </a:r>
            <a:r>
              <a:rPr lang="en-US" altLang="zh-CN" dirty="0">
                <a:solidFill>
                  <a:srgbClr val="FF0000"/>
                </a:solidFill>
              </a:rPr>
              <a:t>)</a:t>
            </a:r>
            <a:r>
              <a:rPr lang="zh-CN" altLang="en-US" dirty="0">
                <a:solidFill>
                  <a:srgbClr val="FF0000"/>
                </a:solidFill>
              </a:rPr>
              <a:t>中最影响时间性能</a:t>
            </a:r>
            <a:r>
              <a:rPr lang="zh-CN" altLang="en-US" dirty="0" smtClean="0">
                <a:solidFill>
                  <a:srgbClr val="FF0000"/>
                </a:solidFill>
              </a:rPr>
              <a:t>的部分</a:t>
            </a:r>
            <a:r>
              <a:rPr lang="zh-CN" altLang="en-US" dirty="0">
                <a:solidFill>
                  <a:srgbClr val="FF0000"/>
                </a:solidFill>
              </a:rPr>
              <a:t>的数量级</a:t>
            </a:r>
            <a:r>
              <a:rPr lang="zh-CN" altLang="en-US" dirty="0" smtClean="0">
                <a:solidFill>
                  <a:srgbClr val="FF0000"/>
                </a:solidFill>
              </a:rPr>
              <a:t>。</a:t>
            </a:r>
            <a:endParaRPr lang="en-US" altLang="zh-CN" dirty="0" smtClean="0">
              <a:solidFill>
                <a:srgbClr val="FF0000"/>
              </a:solidFill>
            </a:endParaRPr>
          </a:p>
          <a:p>
            <a:pPr marL="0" indent="0">
              <a:buNone/>
            </a:pPr>
            <a:endParaRPr lang="en-US" altLang="zh-CN" dirty="0">
              <a:solidFill>
                <a:srgbClr val="FF0000"/>
              </a:solidFill>
            </a:endParaRPr>
          </a:p>
          <a:p>
            <a:pPr marL="0" indent="0">
              <a:buNone/>
            </a:pPr>
            <a:r>
              <a:rPr lang="en-US" altLang="zh-CN" dirty="0" smtClean="0">
                <a:solidFill>
                  <a:srgbClr val="FF0000"/>
                </a:solidFill>
              </a:rPr>
              <a:t>If</a:t>
            </a:r>
            <a:r>
              <a:rPr lang="zh-CN" altLang="en-US" dirty="0" smtClean="0">
                <a:solidFill>
                  <a:srgbClr val="FF0000"/>
                </a:solidFill>
              </a:rPr>
              <a:t>？怎么算</a:t>
            </a:r>
            <a:endParaRPr lang="zh-CN" altLang="en-US" dirty="0">
              <a:solidFill>
                <a:srgbClr val="FF0000"/>
              </a:solidFill>
            </a:endParaRPr>
          </a:p>
        </p:txBody>
      </p:sp>
      <p:sp>
        <p:nvSpPr>
          <p:cNvPr id="7" name="标题 6"/>
          <p:cNvSpPr>
            <a:spLocks noGrp="1"/>
          </p:cNvSpPr>
          <p:nvPr>
            <p:ph type="title"/>
          </p:nvPr>
        </p:nvSpPr>
        <p:spPr>
          <a:xfrm>
            <a:off x="1107969" y="156946"/>
            <a:ext cx="8216559" cy="540314"/>
          </a:xfrm>
        </p:spPr>
        <p:txBody>
          <a:bodyPr>
            <a:normAutofit fontScale="90000"/>
          </a:bodyPr>
          <a:lstStyle/>
          <a:p>
            <a:r>
              <a:rPr lang="zh-CN" altLang="en-US" dirty="0" smtClean="0"/>
              <a:t>衡量算法时间效率方法二：</a:t>
            </a:r>
            <a:r>
              <a:rPr lang="zh-CN" altLang="en-US" dirty="0">
                <a:solidFill>
                  <a:srgbClr val="FF0000"/>
                </a:solidFill>
              </a:rPr>
              <a:t>事前分析</a:t>
            </a:r>
            <a:r>
              <a:rPr lang="zh-CN" altLang="en-US" dirty="0" smtClean="0">
                <a:solidFill>
                  <a:srgbClr val="FF0000"/>
                </a:solidFill>
              </a:rPr>
              <a:t>估算</a:t>
            </a:r>
            <a:endParaRPr lang="zh-CN" altLang="en-US" dirty="0">
              <a:solidFill>
                <a:srgbClr val="FF0000"/>
              </a:solidFill>
            </a:endParaRPr>
          </a:p>
        </p:txBody>
      </p:sp>
      <p:sp>
        <p:nvSpPr>
          <p:cNvPr id="2" name="灯片编号占位符 1">
            <a:extLst>
              <a:ext uri="{FF2B5EF4-FFF2-40B4-BE49-F238E27FC236}">
                <a16:creationId xmlns="" xmlns:a16="http://schemas.microsoft.com/office/drawing/2014/main" id="{5B595D84-557D-40AB-814F-79585824DB98}"/>
              </a:ext>
            </a:extLst>
          </p:cNvPr>
          <p:cNvSpPr>
            <a:spLocks noGrp="1"/>
          </p:cNvSpPr>
          <p:nvPr>
            <p:ph type="sldNum" sz="quarter" idx="13"/>
          </p:nvPr>
        </p:nvSpPr>
        <p:spPr>
          <a:prstGeom prst="rect">
            <a:avLst/>
          </a:prstGeom>
        </p:spPr>
        <p:txBody>
          <a:bodyPr/>
          <a:lstStyle/>
          <a:p>
            <a:fld id="{03393B65-40D7-4763-93B6-B3A5C3BD0019}" type="slidenum">
              <a:rPr lang="zh-CN" altLang="en-US" smtClean="0">
                <a:solidFill>
                  <a:prstClr val="white"/>
                </a:solidFill>
              </a:rPr>
              <a:pPr/>
              <a:t>83</a:t>
            </a:fld>
            <a:endParaRPr lang="zh-CN" altLang="en-US">
              <a:solidFill>
                <a:prstClr val="white"/>
              </a:solidFill>
            </a:endParaRPr>
          </a:p>
        </p:txBody>
      </p:sp>
    </p:spTree>
    <p:extLst>
      <p:ext uri="{BB962C8B-B14F-4D97-AF65-F5344CB8AC3E}">
        <p14:creationId xmlns:p14="http://schemas.microsoft.com/office/powerpoint/2010/main" val="30212020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例</a:t>
            </a:r>
            <a:r>
              <a:rPr lang="en-US" altLang="zh-CN" dirty="0" smtClean="0"/>
              <a:t>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2228255"/>
              </p:ext>
            </p:extLst>
          </p:nvPr>
        </p:nvGraphicFramePr>
        <p:xfrm>
          <a:off x="539552" y="1257322"/>
          <a:ext cx="7560840" cy="2677553"/>
        </p:xfrm>
        <a:graphic>
          <a:graphicData uri="http://schemas.openxmlformats.org/drawingml/2006/table">
            <a:tbl>
              <a:tblPr firstRow="1" firstCol="1" bandRow="1"/>
              <a:tblGrid>
                <a:gridCol w="4176464"/>
                <a:gridCol w="3384376"/>
              </a:tblGrid>
              <a:tr h="400044">
                <a:tc>
                  <a:txBody>
                    <a:bodyPr/>
                    <a:lstStyle/>
                    <a:p>
                      <a:pPr algn="just">
                        <a:spcAft>
                          <a:spcPts val="0"/>
                        </a:spcAft>
                      </a:pPr>
                      <a:r>
                        <a:rPr lang="zh-CN" sz="2200" kern="100" dirty="0">
                          <a:effectLst/>
                          <a:latin typeface="Arial"/>
                          <a:ea typeface="宋体"/>
                        </a:rPr>
                        <a:t>程序段</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200" kern="100">
                          <a:effectLst/>
                          <a:latin typeface="Arial"/>
                          <a:ea typeface="宋体"/>
                        </a:rPr>
                        <a:t>语句执行原操作的次数</a:t>
                      </a:r>
                      <a:endParaRPr lang="zh-CN" sz="2200" kern="10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044">
                <a:tc>
                  <a:txBody>
                    <a:bodyPr/>
                    <a:lstStyle/>
                    <a:p>
                      <a:pPr algn="just">
                        <a:spcAft>
                          <a:spcPts val="0"/>
                        </a:spcAft>
                      </a:pPr>
                      <a:r>
                        <a:rPr lang="en-US" sz="2200" kern="100" dirty="0">
                          <a:effectLst/>
                          <a:latin typeface="Arial"/>
                          <a:ea typeface="宋体"/>
                          <a:cs typeface="Times New Roman"/>
                        </a:rPr>
                        <a:t>for </a:t>
                      </a:r>
                      <a:r>
                        <a:rPr lang="en-US" sz="2200" kern="100" dirty="0" err="1">
                          <a:effectLst/>
                          <a:latin typeface="Arial"/>
                          <a:ea typeface="宋体"/>
                          <a:cs typeface="Times New Roman"/>
                        </a:rPr>
                        <a:t>i</a:t>
                      </a:r>
                      <a:r>
                        <a:rPr lang="en-US" sz="2200" kern="100" dirty="0">
                          <a:effectLst/>
                          <a:latin typeface="Arial"/>
                          <a:ea typeface="宋体"/>
                          <a:cs typeface="Times New Roman"/>
                        </a:rPr>
                        <a:t> in range(0, n):</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defTabSz="457200" rtl="0" eaLnBrk="1" latinLnBrk="0" hangingPunct="1">
                        <a:spcAft>
                          <a:spcPts val="0"/>
                        </a:spcAft>
                      </a:pPr>
                      <a:r>
                        <a:rPr lang="en-US" sz="2200" kern="100" dirty="0">
                          <a:solidFill>
                            <a:schemeClr val="tx1"/>
                          </a:solidFill>
                          <a:effectLst/>
                          <a:latin typeface="Arial"/>
                          <a:ea typeface="宋体"/>
                          <a:cs typeface="Times New Roman"/>
                        </a:rPr>
                        <a:t>n</a:t>
                      </a:r>
                      <a:endParaRPr lang="zh-CN" sz="2200" kern="100" dirty="0">
                        <a:solidFill>
                          <a:schemeClr val="tx1"/>
                        </a:solidFill>
                        <a:effectLst/>
                        <a:latin typeface="Arial"/>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044">
                <a:tc>
                  <a:txBody>
                    <a:bodyPr/>
                    <a:lstStyle/>
                    <a:p>
                      <a:pPr indent="266700" algn="just">
                        <a:spcAft>
                          <a:spcPts val="0"/>
                        </a:spcAft>
                      </a:pPr>
                      <a:r>
                        <a:rPr lang="en-US" sz="2200" kern="100" dirty="0">
                          <a:effectLst/>
                          <a:latin typeface="Arial"/>
                          <a:ea typeface="宋体"/>
                          <a:cs typeface="Times New Roman"/>
                        </a:rPr>
                        <a:t>for j in range(0, n):</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n</a:t>
                      </a:r>
                      <a:r>
                        <a:rPr lang="en-US" sz="2200" kern="100" baseline="30000" dirty="0">
                          <a:effectLst/>
                          <a:latin typeface="Arial"/>
                          <a:ea typeface="宋体"/>
                          <a:cs typeface="Times New Roman"/>
                        </a:rPr>
                        <a:t>2</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044">
                <a:tc>
                  <a:txBody>
                    <a:bodyPr/>
                    <a:lstStyle/>
                    <a:p>
                      <a:pPr indent="533400"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u="sng" kern="100" dirty="0">
                          <a:effectLst/>
                          <a:latin typeface="Arial"/>
                          <a:ea typeface="宋体"/>
                          <a:cs typeface="Times New Roman"/>
                        </a:rPr>
                        <a:t>mc[</a:t>
                      </a:r>
                      <a:r>
                        <a:rPr lang="en-US" sz="2200" u="sng" kern="100" dirty="0" err="1">
                          <a:effectLst/>
                          <a:latin typeface="Arial"/>
                          <a:ea typeface="宋体"/>
                          <a:cs typeface="Times New Roman"/>
                        </a:rPr>
                        <a:t>i</a:t>
                      </a:r>
                      <a:r>
                        <a:rPr lang="en-US" sz="2200" u="sng" kern="100" dirty="0">
                          <a:effectLst/>
                          <a:latin typeface="Arial"/>
                          <a:ea typeface="宋体"/>
                          <a:cs typeface="Times New Roman"/>
                        </a:rPr>
                        <a:t>][j] = ma[</a:t>
                      </a:r>
                      <a:r>
                        <a:rPr lang="en-US" sz="2200" u="sng" kern="100" dirty="0" err="1">
                          <a:effectLst/>
                          <a:latin typeface="Arial"/>
                          <a:ea typeface="宋体"/>
                          <a:cs typeface="Times New Roman"/>
                        </a:rPr>
                        <a:t>i</a:t>
                      </a:r>
                      <a:r>
                        <a:rPr lang="en-US" sz="2200" u="sng" kern="100" dirty="0">
                          <a:effectLst/>
                          <a:latin typeface="Arial"/>
                          <a:ea typeface="宋体"/>
                          <a:cs typeface="Times New Roman"/>
                        </a:rPr>
                        <a:t>][j] + </a:t>
                      </a:r>
                      <a:r>
                        <a:rPr lang="en-US" sz="2200" u="sng" kern="100" dirty="0" err="1">
                          <a:effectLst/>
                          <a:latin typeface="Arial"/>
                          <a:ea typeface="宋体"/>
                          <a:cs typeface="Times New Roman"/>
                        </a:rPr>
                        <a:t>mb</a:t>
                      </a:r>
                      <a:r>
                        <a:rPr lang="en-US" sz="2200" u="sng" kern="100" dirty="0">
                          <a:effectLst/>
                          <a:latin typeface="Arial"/>
                          <a:ea typeface="宋体"/>
                          <a:cs typeface="Times New Roman"/>
                        </a:rPr>
                        <a:t>[</a:t>
                      </a:r>
                      <a:r>
                        <a:rPr lang="en-US" sz="2200" u="sng" kern="100" dirty="0" err="1">
                          <a:effectLst/>
                          <a:latin typeface="Arial"/>
                          <a:ea typeface="宋体"/>
                          <a:cs typeface="Times New Roman"/>
                        </a:rPr>
                        <a:t>i</a:t>
                      </a:r>
                      <a:r>
                        <a:rPr lang="en-US" sz="2200" u="sng" kern="100" dirty="0">
                          <a:effectLst/>
                          <a:latin typeface="Arial"/>
                          <a:ea typeface="宋体"/>
                          <a:cs typeface="Times New Roman"/>
                        </a:rPr>
                        <a:t>][j]</a:t>
                      </a:r>
                      <a:endParaRPr lang="zh-CN" sz="2200" u="sng"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n</a:t>
                      </a:r>
                      <a:r>
                        <a:rPr lang="en-US" sz="2200" kern="100" baseline="30000" dirty="0">
                          <a:effectLst/>
                          <a:latin typeface="Arial"/>
                          <a:ea typeface="宋体"/>
                          <a:cs typeface="Times New Roman"/>
                        </a:rPr>
                        <a:t>2</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400044">
                <a:tc>
                  <a:txBody>
                    <a:bodyPr/>
                    <a:lstStyle/>
                    <a:p>
                      <a:pPr algn="just">
                        <a:spcAft>
                          <a:spcPts val="0"/>
                        </a:spcAft>
                      </a:pPr>
                      <a:r>
                        <a:rPr lang="zh-CN" sz="2200" kern="100">
                          <a:effectLst/>
                          <a:latin typeface="Arial"/>
                          <a:ea typeface="宋体"/>
                        </a:rPr>
                        <a:t>时间函数</a:t>
                      </a:r>
                      <a:endParaRPr lang="zh-CN" sz="2200" kern="100">
                        <a:effectLst/>
                        <a:latin typeface="Times New Roman"/>
                        <a:ea typeface="宋体"/>
                      </a:endParaRPr>
                    </a:p>
                  </a:txBody>
                  <a:tcPr marL="68580" marR="68580" marT="0" marB="0">
                    <a:lnL w="28575"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T(n)= 2n</a:t>
                      </a:r>
                      <a:r>
                        <a:rPr lang="en-US" sz="2200" kern="100" baseline="30000" dirty="0">
                          <a:effectLst/>
                          <a:latin typeface="Arial"/>
                          <a:ea typeface="宋体"/>
                          <a:cs typeface="Times New Roman"/>
                        </a:rPr>
                        <a:t>2</a:t>
                      </a:r>
                      <a:r>
                        <a:rPr lang="en-US" sz="2200" kern="100" dirty="0">
                          <a:effectLst/>
                          <a:latin typeface="Arial"/>
                          <a:ea typeface="宋体"/>
                          <a:cs typeface="Times New Roman"/>
                        </a:rPr>
                        <a:t>+n</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7333">
                <a:tc>
                  <a:txBody>
                    <a:bodyPr/>
                    <a:lstStyle/>
                    <a:p>
                      <a:pPr algn="just">
                        <a:spcAft>
                          <a:spcPts val="0"/>
                        </a:spcAft>
                      </a:pPr>
                      <a:r>
                        <a:rPr lang="zh-CN" sz="2200" kern="100">
                          <a:effectLst/>
                          <a:latin typeface="Arial"/>
                          <a:ea typeface="宋体"/>
                        </a:rPr>
                        <a:t>渐进时间复杂度</a:t>
                      </a:r>
                      <a:endParaRPr lang="zh-CN" sz="2200" kern="100">
                        <a:effectLst/>
                        <a:latin typeface="Times New Roman"/>
                        <a:ea typeface="宋体"/>
                      </a:endParaRPr>
                    </a:p>
                  </a:txBody>
                  <a:tcPr marL="68580" marR="68580" marT="0" marB="0">
                    <a:lnL w="28575"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just">
                        <a:spcAft>
                          <a:spcPts val="0"/>
                        </a:spcAft>
                      </a:pPr>
                      <a:r>
                        <a:rPr lang="zh-CN" sz="2200" kern="100" dirty="0">
                          <a:effectLst/>
                          <a:latin typeface="Arial"/>
                          <a:ea typeface="宋体"/>
                        </a:rPr>
                        <a:t>取时间函数的最高次项，得</a:t>
                      </a:r>
                      <a:r>
                        <a:rPr lang="en-US" sz="2200" kern="100" dirty="0">
                          <a:effectLst/>
                          <a:latin typeface="Arial"/>
                          <a:ea typeface="宋体"/>
                          <a:cs typeface="Times New Roman"/>
                        </a:rPr>
                        <a:t>T(n)=O(n</a:t>
                      </a:r>
                      <a:r>
                        <a:rPr lang="en-US" sz="2200" kern="100" baseline="30000" dirty="0">
                          <a:effectLst/>
                          <a:latin typeface="Arial"/>
                          <a:ea typeface="宋体"/>
                          <a:cs typeface="Times New Roman"/>
                        </a:rPr>
                        <a:t>2</a:t>
                      </a:r>
                      <a:r>
                        <a:rPr lang="en-US" sz="2200" kern="100" dirty="0">
                          <a:effectLst/>
                          <a:latin typeface="Arial"/>
                          <a:ea typeface="宋体"/>
                          <a:cs typeface="Times New Roman"/>
                        </a:rPr>
                        <a:t>)</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418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ln>
            <a:solidFill>
              <a:schemeClr val="accent1"/>
            </a:solidFill>
          </a:ln>
        </p:spPr>
        <p:txBody>
          <a:bodyPr>
            <a:normAutofit fontScale="77500" lnSpcReduction="20000"/>
          </a:bodyPr>
          <a:lstStyle/>
          <a:p>
            <a:pPr indent="269240">
              <a:lnSpc>
                <a:spcPct val="120000"/>
              </a:lnSpc>
            </a:pPr>
            <a:r>
              <a:rPr lang="zh-CN" altLang="zh-CN" dirty="0" smtClean="0">
                <a:solidFill>
                  <a:srgbClr val="000000"/>
                </a:solidFill>
                <a:latin typeface="Arial"/>
                <a:cs typeface="仿宋_GB2312"/>
              </a:rPr>
              <a:t>在方阵</a:t>
            </a:r>
            <a:r>
              <a:rPr lang="zh-CN" altLang="zh-CN" dirty="0">
                <a:solidFill>
                  <a:srgbClr val="000000"/>
                </a:solidFill>
                <a:latin typeface="Arial"/>
                <a:cs typeface="仿宋_GB2312"/>
              </a:rPr>
              <a:t>相加算法中</a:t>
            </a:r>
            <a:r>
              <a:rPr lang="zh-CN" altLang="zh-CN" dirty="0" smtClean="0">
                <a:solidFill>
                  <a:srgbClr val="000000"/>
                </a:solidFill>
                <a:latin typeface="Arial"/>
                <a:cs typeface="仿宋_GB2312"/>
              </a:rPr>
              <a:t>，将</a:t>
            </a:r>
            <a:r>
              <a:rPr lang="zh-CN" altLang="zh-CN" dirty="0">
                <a:solidFill>
                  <a:srgbClr val="000000"/>
                </a:solidFill>
                <a:latin typeface="Arial"/>
                <a:cs typeface="仿宋_GB2312"/>
              </a:rPr>
              <a:t>所有原操作执行次数加起来，得到时间函数</a:t>
            </a:r>
            <a:r>
              <a:rPr lang="en-US" altLang="zh-CN" dirty="0">
                <a:solidFill>
                  <a:srgbClr val="000000"/>
                </a:solidFill>
                <a:latin typeface="Arial"/>
                <a:cs typeface="仿宋_GB2312"/>
              </a:rPr>
              <a:t>T(n)=2n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+n</a:t>
            </a:r>
            <a:r>
              <a:rPr lang="zh-CN" altLang="zh-CN" dirty="0">
                <a:solidFill>
                  <a:srgbClr val="000000"/>
                </a:solidFill>
                <a:latin typeface="Arial"/>
                <a:cs typeface="仿宋_GB2312"/>
              </a:rPr>
              <a:t>，</a:t>
            </a:r>
            <a:r>
              <a:rPr lang="en-US" altLang="zh-CN" dirty="0">
                <a:solidFill>
                  <a:srgbClr val="000000"/>
                </a:solidFill>
                <a:latin typeface="Arial"/>
                <a:cs typeface="仿宋_GB2312"/>
              </a:rPr>
              <a:t>n</a:t>
            </a:r>
            <a:r>
              <a:rPr lang="zh-CN" altLang="zh-CN" dirty="0">
                <a:solidFill>
                  <a:srgbClr val="000000"/>
                </a:solidFill>
                <a:latin typeface="Arial"/>
                <a:cs typeface="仿宋_GB2312"/>
              </a:rPr>
              <a:t>是方阵的阶</a:t>
            </a:r>
            <a:r>
              <a:rPr lang="zh-CN" altLang="zh-CN" dirty="0" smtClean="0">
                <a:solidFill>
                  <a:srgbClr val="000000"/>
                </a:solidFill>
                <a:latin typeface="Arial"/>
                <a:cs typeface="仿宋_GB2312"/>
              </a:rPr>
              <a:t>数</a:t>
            </a:r>
            <a:r>
              <a:rPr lang="zh-CN" altLang="en-US" dirty="0" smtClean="0">
                <a:solidFill>
                  <a:srgbClr val="000000"/>
                </a:solidFill>
                <a:latin typeface="Arial"/>
                <a:cs typeface="仿宋_GB2312"/>
              </a:rPr>
              <a:t>（</a:t>
            </a:r>
            <a:r>
              <a:rPr lang="zh-CN" altLang="en-US" dirty="0" smtClean="0">
                <a:solidFill>
                  <a:srgbClr val="FF0000"/>
                </a:solidFill>
                <a:latin typeface="Arial"/>
                <a:cs typeface="仿宋_GB2312"/>
              </a:rPr>
              <a:t>问题的规模，规模因子</a:t>
            </a:r>
            <a:r>
              <a:rPr lang="zh-CN" altLang="en-US" dirty="0" smtClean="0">
                <a:solidFill>
                  <a:srgbClr val="000000"/>
                </a:solidFill>
                <a:latin typeface="Arial"/>
                <a:cs typeface="仿宋_GB2312"/>
              </a:rPr>
              <a:t>）</a:t>
            </a:r>
            <a:r>
              <a:rPr lang="zh-CN" altLang="zh-CN" dirty="0" smtClean="0">
                <a:solidFill>
                  <a:srgbClr val="000000"/>
                </a:solidFill>
                <a:latin typeface="Arial"/>
                <a:cs typeface="仿宋_GB2312"/>
              </a:rPr>
              <a:t>。</a:t>
            </a:r>
            <a:endParaRPr lang="en-US" altLang="zh-CN" dirty="0" smtClean="0">
              <a:solidFill>
                <a:srgbClr val="000000"/>
              </a:solidFill>
              <a:latin typeface="Arial"/>
              <a:cs typeface="仿宋_GB2312"/>
            </a:endParaRPr>
          </a:p>
          <a:p>
            <a:pPr indent="269240">
              <a:lnSpc>
                <a:spcPct val="120000"/>
              </a:lnSpc>
            </a:pPr>
            <a:r>
              <a:rPr lang="zh-CN" altLang="zh-CN" dirty="0" smtClean="0">
                <a:solidFill>
                  <a:srgbClr val="000000"/>
                </a:solidFill>
                <a:latin typeface="Arial"/>
                <a:cs typeface="仿宋_GB2312"/>
              </a:rPr>
              <a:t>当</a:t>
            </a:r>
            <a:r>
              <a:rPr lang="en-US" altLang="zh-CN" dirty="0">
                <a:solidFill>
                  <a:srgbClr val="000000"/>
                </a:solidFill>
                <a:latin typeface="Arial"/>
                <a:cs typeface="仿宋_GB2312"/>
              </a:rPr>
              <a:t>n</a:t>
            </a:r>
            <a:r>
              <a:rPr lang="zh-CN" altLang="zh-CN" dirty="0">
                <a:solidFill>
                  <a:srgbClr val="000000"/>
                </a:solidFill>
                <a:latin typeface="Arial"/>
                <a:cs typeface="仿宋_GB2312"/>
              </a:rPr>
              <a:t>足够大时，对</a:t>
            </a:r>
            <a:r>
              <a:rPr lang="en-US" altLang="zh-CN" dirty="0">
                <a:solidFill>
                  <a:srgbClr val="000000"/>
                </a:solidFill>
                <a:latin typeface="Arial"/>
                <a:cs typeface="仿宋_GB2312"/>
              </a:rPr>
              <a:t>T(n)</a:t>
            </a:r>
            <a:r>
              <a:rPr lang="zh-CN" altLang="zh-CN" dirty="0">
                <a:solidFill>
                  <a:srgbClr val="000000"/>
                </a:solidFill>
                <a:latin typeface="Arial"/>
                <a:cs typeface="仿宋_GB2312"/>
              </a:rPr>
              <a:t>的值起决定性影响的是第一项</a:t>
            </a:r>
            <a:r>
              <a:rPr lang="en-US" altLang="zh-CN" dirty="0">
                <a:solidFill>
                  <a:srgbClr val="000000"/>
                </a:solidFill>
                <a:latin typeface="Arial"/>
                <a:cs typeface="仿宋_GB2312"/>
              </a:rPr>
              <a:t>2n</a:t>
            </a:r>
            <a:r>
              <a:rPr lang="en-US" altLang="zh-CN" baseline="30000" dirty="0">
                <a:solidFill>
                  <a:srgbClr val="000000"/>
                </a:solidFill>
                <a:latin typeface="Arial"/>
                <a:cs typeface="仿宋_GB2312"/>
              </a:rPr>
              <a:t>2</a:t>
            </a:r>
            <a:r>
              <a:rPr lang="zh-CN" altLang="zh-CN" dirty="0" smtClean="0">
                <a:solidFill>
                  <a:srgbClr val="000000"/>
                </a:solidFill>
                <a:latin typeface="Arial"/>
                <a:cs typeface="仿宋_GB2312"/>
              </a:rPr>
              <a:t>，第二</a:t>
            </a:r>
            <a:r>
              <a:rPr lang="zh-CN" altLang="zh-CN" dirty="0">
                <a:solidFill>
                  <a:srgbClr val="000000"/>
                </a:solidFill>
                <a:latin typeface="Arial"/>
                <a:cs typeface="仿宋_GB2312"/>
              </a:rPr>
              <a:t>项可以忽略不计，即可以认为</a:t>
            </a:r>
            <a:r>
              <a:rPr lang="en-US" altLang="zh-CN" dirty="0">
                <a:solidFill>
                  <a:srgbClr val="000000"/>
                </a:solidFill>
                <a:latin typeface="Arial"/>
                <a:cs typeface="仿宋_GB2312"/>
              </a:rPr>
              <a:t>T(n)</a:t>
            </a:r>
            <a:r>
              <a:rPr lang="zh-CN" altLang="zh-CN" dirty="0">
                <a:solidFill>
                  <a:srgbClr val="000000"/>
                </a:solidFill>
                <a:latin typeface="Arial"/>
                <a:cs typeface="仿宋_GB2312"/>
              </a:rPr>
              <a:t>的值接近于</a:t>
            </a:r>
            <a:r>
              <a:rPr lang="en-US" altLang="zh-CN" dirty="0">
                <a:solidFill>
                  <a:srgbClr val="000000"/>
                </a:solidFill>
                <a:latin typeface="Arial"/>
                <a:cs typeface="仿宋_GB2312"/>
              </a:rPr>
              <a:t>2n</a:t>
            </a:r>
            <a:r>
              <a:rPr lang="en-US" altLang="zh-CN" baseline="30000" dirty="0">
                <a:solidFill>
                  <a:srgbClr val="000000"/>
                </a:solidFill>
                <a:latin typeface="Arial"/>
                <a:cs typeface="仿宋_GB2312"/>
              </a:rPr>
              <a:t>2</a:t>
            </a:r>
            <a:r>
              <a:rPr lang="zh-CN" altLang="zh-CN" dirty="0">
                <a:solidFill>
                  <a:srgbClr val="000000"/>
                </a:solidFill>
                <a:latin typeface="Arial"/>
                <a:cs typeface="仿宋_GB2312"/>
              </a:rPr>
              <a:t>，进而认为该算法运行时间的增长率与</a:t>
            </a:r>
            <a:r>
              <a:rPr lang="en-US" altLang="zh-CN" dirty="0">
                <a:solidFill>
                  <a:srgbClr val="000000"/>
                </a:solidFill>
                <a:latin typeface="Arial"/>
                <a:cs typeface="仿宋_GB2312"/>
              </a:rPr>
              <a:t>n</a:t>
            </a:r>
            <a:r>
              <a:rPr lang="en-US" altLang="zh-CN" baseline="30000" dirty="0">
                <a:solidFill>
                  <a:srgbClr val="000000"/>
                </a:solidFill>
                <a:latin typeface="Arial"/>
                <a:cs typeface="仿宋_GB2312"/>
              </a:rPr>
              <a:t>2</a:t>
            </a:r>
            <a:r>
              <a:rPr lang="zh-CN" altLang="zh-CN" dirty="0">
                <a:solidFill>
                  <a:srgbClr val="000000"/>
                </a:solidFill>
                <a:latin typeface="Arial"/>
                <a:cs typeface="仿宋_GB2312"/>
              </a:rPr>
              <a:t>的增长率</a:t>
            </a:r>
            <a:r>
              <a:rPr lang="zh-CN" altLang="zh-CN" dirty="0" smtClean="0">
                <a:solidFill>
                  <a:srgbClr val="000000"/>
                </a:solidFill>
                <a:latin typeface="Arial"/>
                <a:cs typeface="仿宋_GB2312"/>
              </a:rPr>
              <a:t>是相同</a:t>
            </a:r>
            <a:r>
              <a:rPr lang="zh-CN" altLang="zh-CN" dirty="0">
                <a:solidFill>
                  <a:srgbClr val="000000"/>
                </a:solidFill>
                <a:latin typeface="Arial"/>
                <a:cs typeface="仿宋_GB2312"/>
              </a:rPr>
              <a:t>的，表示为</a:t>
            </a:r>
            <a:r>
              <a:rPr lang="en-US" altLang="zh-CN" dirty="0">
                <a:solidFill>
                  <a:srgbClr val="000000"/>
                </a:solidFill>
                <a:latin typeface="Arial"/>
                <a:cs typeface="仿宋_GB2312"/>
              </a:rPr>
              <a:t>T(n)=O(n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a:t>
            </a:r>
            <a:r>
              <a:rPr lang="zh-CN" altLang="zh-CN" dirty="0" smtClean="0">
                <a:solidFill>
                  <a:srgbClr val="000000"/>
                </a:solidFill>
                <a:latin typeface="Arial"/>
                <a:cs typeface="仿宋_GB2312"/>
              </a:rPr>
              <a:t>。</a:t>
            </a:r>
            <a:endParaRPr lang="en-US" altLang="zh-CN" dirty="0" smtClean="0">
              <a:solidFill>
                <a:srgbClr val="000000"/>
              </a:solidFill>
              <a:latin typeface="Arial"/>
              <a:cs typeface="仿宋_GB2312"/>
            </a:endParaRPr>
          </a:p>
          <a:p>
            <a:pPr indent="269240">
              <a:lnSpc>
                <a:spcPct val="120000"/>
              </a:lnSpc>
            </a:pPr>
            <a:r>
              <a:rPr lang="zh-CN" altLang="zh-CN" dirty="0" smtClean="0">
                <a:solidFill>
                  <a:srgbClr val="000000"/>
                </a:solidFill>
                <a:latin typeface="Arial"/>
                <a:cs typeface="仿宋_GB2312"/>
              </a:rPr>
              <a:t>这种</a:t>
            </a:r>
            <a:r>
              <a:rPr lang="zh-CN" altLang="zh-CN" dirty="0">
                <a:solidFill>
                  <a:srgbClr val="000000"/>
                </a:solidFill>
                <a:latin typeface="Arial"/>
                <a:cs typeface="仿宋_GB2312"/>
              </a:rPr>
              <a:t>时间性能的表示方法称为算法</a:t>
            </a:r>
            <a:r>
              <a:rPr lang="zh-CN" altLang="zh-CN" dirty="0" smtClean="0">
                <a:solidFill>
                  <a:srgbClr val="000000"/>
                </a:solidFill>
                <a:latin typeface="Arial"/>
                <a:cs typeface="仿宋_GB2312"/>
              </a:rPr>
              <a:t>的</a:t>
            </a:r>
            <a:r>
              <a:rPr lang="zh-CN" altLang="en-US" dirty="0" smtClean="0">
                <a:solidFill>
                  <a:srgbClr val="FF0000"/>
                </a:solidFill>
                <a:latin typeface="Arial"/>
                <a:cs typeface="仿宋_GB2312"/>
              </a:rPr>
              <a:t>渐进</a:t>
            </a:r>
            <a:r>
              <a:rPr lang="zh-CN" altLang="zh-CN" u="sng" dirty="0" smtClean="0">
                <a:solidFill>
                  <a:srgbClr val="FF0000"/>
                </a:solidFill>
                <a:latin typeface="Arial"/>
                <a:cs typeface="仿宋_GB2312"/>
              </a:rPr>
              <a:t>时间</a:t>
            </a:r>
            <a:r>
              <a:rPr lang="zh-CN" altLang="zh-CN" u="sng" dirty="0">
                <a:solidFill>
                  <a:srgbClr val="FF0000"/>
                </a:solidFill>
                <a:latin typeface="Arial"/>
                <a:cs typeface="仿宋_GB2312"/>
              </a:rPr>
              <a:t>复杂度</a:t>
            </a:r>
            <a:r>
              <a:rPr lang="zh-CN" altLang="zh-CN" dirty="0" smtClean="0">
                <a:solidFill>
                  <a:srgbClr val="000000"/>
                </a:solidFill>
                <a:latin typeface="Arial"/>
                <a:cs typeface="仿宋_GB2312"/>
              </a:rPr>
              <a:t>，是</a:t>
            </a:r>
            <a:r>
              <a:rPr lang="zh-CN" altLang="zh-CN" dirty="0">
                <a:solidFill>
                  <a:srgbClr val="000000"/>
                </a:solidFill>
                <a:latin typeface="Arial"/>
                <a:cs typeface="仿宋_GB2312"/>
              </a:rPr>
              <a:t>一个数量级的概念，用大</a:t>
            </a:r>
            <a:r>
              <a:rPr lang="en-US" altLang="zh-CN" dirty="0" smtClean="0">
                <a:solidFill>
                  <a:srgbClr val="000000"/>
                </a:solidFill>
                <a:latin typeface="Arial"/>
                <a:cs typeface="仿宋_GB2312"/>
              </a:rPr>
              <a:t>O</a:t>
            </a:r>
            <a:r>
              <a:rPr lang="zh-CN" altLang="zh-CN" dirty="0" smtClean="0">
                <a:solidFill>
                  <a:srgbClr val="000000"/>
                </a:solidFill>
                <a:latin typeface="Arial"/>
                <a:cs typeface="仿宋_GB2312"/>
              </a:rPr>
              <a:t>记号</a:t>
            </a:r>
            <a:r>
              <a:rPr lang="zh-CN" altLang="zh-CN" dirty="0">
                <a:solidFill>
                  <a:srgbClr val="000000"/>
                </a:solidFill>
                <a:latin typeface="Arial"/>
                <a:cs typeface="仿宋_GB2312"/>
              </a:rPr>
              <a:t>来表示</a:t>
            </a:r>
            <a:r>
              <a:rPr lang="zh-CN" altLang="zh-CN" dirty="0" smtClean="0">
                <a:solidFill>
                  <a:srgbClr val="000000"/>
                </a:solidFill>
                <a:latin typeface="Arial"/>
                <a:cs typeface="仿宋_GB2312"/>
              </a:rPr>
              <a:t>。</a:t>
            </a:r>
            <a:endParaRPr lang="en-US" altLang="zh-CN" dirty="0" smtClean="0">
              <a:solidFill>
                <a:srgbClr val="000000"/>
              </a:solidFill>
              <a:latin typeface="Arial"/>
              <a:cs typeface="仿宋_GB2312"/>
            </a:endParaRPr>
          </a:p>
          <a:p>
            <a:pPr lvl="1" indent="269240">
              <a:lnSpc>
                <a:spcPct val="120000"/>
              </a:lnSpc>
            </a:pPr>
            <a:r>
              <a:rPr lang="en-US" altLang="zh-CN" dirty="0" smtClean="0">
                <a:solidFill>
                  <a:srgbClr val="000000"/>
                </a:solidFill>
                <a:latin typeface="Arial"/>
                <a:cs typeface="仿宋_GB2312"/>
              </a:rPr>
              <a:t>T(n</a:t>
            </a:r>
            <a:r>
              <a:rPr lang="en-US" altLang="zh-CN" dirty="0">
                <a:solidFill>
                  <a:srgbClr val="000000"/>
                </a:solidFill>
                <a:latin typeface="Arial"/>
                <a:cs typeface="仿宋_GB2312"/>
              </a:rPr>
              <a:t>)=O(n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a:t>
            </a:r>
            <a:r>
              <a:rPr lang="zh-CN" altLang="zh-CN" dirty="0">
                <a:solidFill>
                  <a:srgbClr val="000000"/>
                </a:solidFill>
                <a:latin typeface="Arial"/>
                <a:cs typeface="仿宋_GB2312"/>
              </a:rPr>
              <a:t>，称为平方阶的时间复杂度</a:t>
            </a:r>
            <a:r>
              <a:rPr lang="zh-CN" altLang="zh-CN" dirty="0" smtClean="0">
                <a:solidFill>
                  <a:srgbClr val="000000"/>
                </a:solidFill>
                <a:latin typeface="Arial"/>
                <a:cs typeface="仿宋_GB2312"/>
              </a:rPr>
              <a:t>。</a:t>
            </a:r>
            <a:endParaRPr lang="en-US" altLang="zh-CN" dirty="0" smtClean="0">
              <a:solidFill>
                <a:srgbClr val="000000"/>
              </a:solidFill>
              <a:latin typeface="Arial"/>
              <a:cs typeface="仿宋_GB2312"/>
            </a:endParaRPr>
          </a:p>
          <a:p>
            <a:pPr indent="269240">
              <a:lnSpc>
                <a:spcPct val="120000"/>
              </a:lnSpc>
            </a:pPr>
            <a:r>
              <a:rPr lang="zh-CN" altLang="en-US" dirty="0" smtClean="0">
                <a:solidFill>
                  <a:srgbClr val="FF0000"/>
                </a:solidFill>
                <a:latin typeface="Arial"/>
                <a:cs typeface="仿宋_GB2312"/>
              </a:rPr>
              <a:t>结论：</a:t>
            </a:r>
            <a:r>
              <a:rPr lang="zh-CN" altLang="zh-CN" dirty="0" smtClean="0">
                <a:solidFill>
                  <a:srgbClr val="000000"/>
                </a:solidFill>
                <a:latin typeface="Arial"/>
                <a:cs typeface="仿宋_GB2312"/>
              </a:rPr>
              <a:t>获得</a:t>
            </a:r>
            <a:r>
              <a:rPr lang="zh-CN" altLang="zh-CN" dirty="0">
                <a:solidFill>
                  <a:srgbClr val="000000"/>
                </a:solidFill>
                <a:latin typeface="Arial"/>
                <a:cs typeface="仿宋_GB2312"/>
              </a:rPr>
              <a:t>时间复杂度</a:t>
            </a:r>
            <a:r>
              <a:rPr lang="zh-CN" altLang="zh-CN" dirty="0" smtClean="0">
                <a:solidFill>
                  <a:srgbClr val="000000"/>
                </a:solidFill>
                <a:latin typeface="Arial"/>
                <a:cs typeface="仿宋_GB2312"/>
              </a:rPr>
              <a:t>的</a:t>
            </a:r>
            <a:r>
              <a:rPr lang="zh-CN" altLang="en-US" dirty="0" smtClean="0">
                <a:solidFill>
                  <a:srgbClr val="000000"/>
                </a:solidFill>
                <a:latin typeface="Arial"/>
                <a:cs typeface="仿宋_GB2312"/>
              </a:rPr>
              <a:t>简单</a:t>
            </a:r>
            <a:r>
              <a:rPr lang="zh-CN" altLang="zh-CN" dirty="0" smtClean="0">
                <a:solidFill>
                  <a:srgbClr val="000000"/>
                </a:solidFill>
                <a:latin typeface="Arial"/>
                <a:cs typeface="仿宋_GB2312"/>
              </a:rPr>
              <a:t>做法</a:t>
            </a:r>
            <a:r>
              <a:rPr lang="zh-CN" altLang="zh-CN" dirty="0">
                <a:solidFill>
                  <a:srgbClr val="000000"/>
                </a:solidFill>
                <a:latin typeface="Arial"/>
                <a:cs typeface="仿宋_GB2312"/>
              </a:rPr>
              <a:t>是忽略时间函数的低次项部分和最高次项的系数，只取时间函数的最高次项，并辅以大</a:t>
            </a:r>
            <a:r>
              <a:rPr lang="en-US" altLang="zh-CN" dirty="0">
                <a:solidFill>
                  <a:srgbClr val="000000"/>
                </a:solidFill>
                <a:latin typeface="Arial"/>
                <a:cs typeface="仿宋_GB2312"/>
              </a:rPr>
              <a:t>O</a:t>
            </a:r>
            <a:r>
              <a:rPr lang="zh-CN" altLang="zh-CN" dirty="0">
                <a:solidFill>
                  <a:srgbClr val="000000"/>
                </a:solidFill>
                <a:latin typeface="Arial"/>
                <a:cs typeface="仿宋_GB2312"/>
              </a:rPr>
              <a:t>记号表示。</a:t>
            </a:r>
            <a:endParaRPr lang="zh-CN" altLang="zh-CN" sz="3200" dirty="0">
              <a:solidFill>
                <a:srgbClr val="000000"/>
              </a:solidFill>
              <a:latin typeface="仿宋_GB2312"/>
              <a:cs typeface="仿宋_GB2312"/>
            </a:endParaRP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解释</a:t>
            </a:r>
            <a:endParaRPr lang="zh-CN" altLang="en-US" dirty="0"/>
          </a:p>
        </p:txBody>
      </p:sp>
    </p:spTree>
    <p:extLst>
      <p:ext uri="{BB962C8B-B14F-4D97-AF65-F5344CB8AC3E}">
        <p14:creationId xmlns:p14="http://schemas.microsoft.com/office/powerpoint/2010/main" val="3568409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zh-CN" dirty="0">
                <a:solidFill>
                  <a:srgbClr val="000000"/>
                </a:solidFill>
                <a:latin typeface="Arial"/>
                <a:cs typeface="仿宋_GB2312"/>
              </a:rPr>
              <a:t>当且仅当存在正常数</a:t>
            </a:r>
            <a:r>
              <a:rPr lang="en-US" altLang="zh-CN" dirty="0">
                <a:solidFill>
                  <a:srgbClr val="000000"/>
                </a:solidFill>
                <a:latin typeface="Arial"/>
                <a:cs typeface="仿宋_GB2312"/>
              </a:rPr>
              <a:t>c</a:t>
            </a:r>
            <a:r>
              <a:rPr lang="zh-CN" altLang="zh-CN" dirty="0">
                <a:solidFill>
                  <a:srgbClr val="000000"/>
                </a:solidFill>
                <a:latin typeface="Arial"/>
                <a:cs typeface="仿宋_GB2312"/>
              </a:rPr>
              <a:t>和</a:t>
            </a:r>
            <a:r>
              <a:rPr lang="en-US" altLang="zh-CN" dirty="0">
                <a:solidFill>
                  <a:srgbClr val="000000"/>
                </a:solidFill>
                <a:latin typeface="Arial"/>
                <a:cs typeface="仿宋_GB2312"/>
              </a:rPr>
              <a:t>n0</a:t>
            </a:r>
            <a:r>
              <a:rPr lang="zh-CN" altLang="zh-CN" dirty="0">
                <a:solidFill>
                  <a:srgbClr val="000000"/>
                </a:solidFill>
                <a:latin typeface="Arial"/>
                <a:cs typeface="仿宋_GB2312"/>
              </a:rPr>
              <a:t>，当</a:t>
            </a:r>
            <a:r>
              <a:rPr lang="en-US" altLang="zh-CN" dirty="0">
                <a:solidFill>
                  <a:srgbClr val="000000"/>
                </a:solidFill>
                <a:latin typeface="Arial"/>
                <a:cs typeface="仿宋_GB2312"/>
              </a:rPr>
              <a:t>n</a:t>
            </a:r>
            <a:r>
              <a:rPr lang="zh-CN" altLang="zh-CN" dirty="0">
                <a:solidFill>
                  <a:srgbClr val="000000"/>
                </a:solidFill>
                <a:latin typeface="Arial"/>
                <a:cs typeface="仿宋_GB2312"/>
              </a:rPr>
              <a:t>≥</a:t>
            </a:r>
            <a:r>
              <a:rPr lang="en-US" altLang="zh-CN" dirty="0">
                <a:solidFill>
                  <a:srgbClr val="000000"/>
                </a:solidFill>
                <a:latin typeface="Arial"/>
                <a:cs typeface="仿宋_GB2312"/>
              </a:rPr>
              <a:t>n0</a:t>
            </a:r>
            <a:r>
              <a:rPr lang="zh-CN" altLang="zh-CN" dirty="0">
                <a:solidFill>
                  <a:srgbClr val="000000"/>
                </a:solidFill>
                <a:latin typeface="Arial"/>
                <a:cs typeface="仿宋_GB2312"/>
              </a:rPr>
              <a:t>，</a:t>
            </a:r>
            <a:r>
              <a:rPr lang="en-US" altLang="zh-CN" dirty="0">
                <a:solidFill>
                  <a:srgbClr val="FF0000"/>
                </a:solidFill>
                <a:latin typeface="Arial"/>
                <a:cs typeface="仿宋_GB2312"/>
              </a:rPr>
              <a:t>T(n)</a:t>
            </a:r>
            <a:r>
              <a:rPr lang="zh-CN" altLang="zh-CN" dirty="0">
                <a:solidFill>
                  <a:srgbClr val="FF0000"/>
                </a:solidFill>
                <a:latin typeface="Arial"/>
                <a:cs typeface="仿宋_GB2312"/>
              </a:rPr>
              <a:t>≤</a:t>
            </a:r>
            <a:r>
              <a:rPr lang="en-US" altLang="zh-CN" dirty="0" err="1">
                <a:solidFill>
                  <a:srgbClr val="FF0000"/>
                </a:solidFill>
                <a:latin typeface="Arial"/>
                <a:cs typeface="仿宋_GB2312"/>
              </a:rPr>
              <a:t>cf</a:t>
            </a:r>
            <a:r>
              <a:rPr lang="en-US" altLang="zh-CN" dirty="0">
                <a:solidFill>
                  <a:srgbClr val="FF0000"/>
                </a:solidFill>
                <a:latin typeface="Arial"/>
                <a:cs typeface="仿宋_GB2312"/>
              </a:rPr>
              <a:t>(n</a:t>
            </a:r>
            <a:r>
              <a:rPr lang="en-US" altLang="zh-CN" dirty="0">
                <a:solidFill>
                  <a:srgbClr val="000000"/>
                </a:solidFill>
                <a:latin typeface="Arial"/>
                <a:cs typeface="仿宋_GB2312"/>
              </a:rPr>
              <a:t>)</a:t>
            </a:r>
            <a:r>
              <a:rPr lang="zh-CN" altLang="zh-CN" dirty="0">
                <a:solidFill>
                  <a:srgbClr val="000000"/>
                </a:solidFill>
                <a:latin typeface="Arial"/>
                <a:cs typeface="仿宋_GB2312"/>
              </a:rPr>
              <a:t>总是成立，则称该算法的时间复杂度为</a:t>
            </a:r>
            <a:r>
              <a:rPr lang="en-US" altLang="zh-CN" dirty="0">
                <a:solidFill>
                  <a:srgbClr val="000000"/>
                </a:solidFill>
                <a:latin typeface="Arial"/>
                <a:cs typeface="仿宋_GB2312"/>
              </a:rPr>
              <a:t>O(f(n))</a:t>
            </a:r>
            <a:r>
              <a:rPr lang="zh-CN" altLang="zh-CN" dirty="0">
                <a:solidFill>
                  <a:srgbClr val="000000"/>
                </a:solidFill>
                <a:latin typeface="Arial"/>
                <a:cs typeface="仿宋_GB2312"/>
              </a:rPr>
              <a:t>，记为</a:t>
            </a:r>
            <a:r>
              <a:rPr lang="en-US" altLang="zh-CN" dirty="0">
                <a:solidFill>
                  <a:srgbClr val="000000"/>
                </a:solidFill>
                <a:latin typeface="Arial"/>
                <a:cs typeface="仿宋_GB2312"/>
              </a:rPr>
              <a:t>T(n)=O(f(n))</a:t>
            </a:r>
            <a:r>
              <a:rPr lang="zh-CN" altLang="zh-CN" dirty="0">
                <a:solidFill>
                  <a:srgbClr val="000000"/>
                </a:solidFill>
                <a:latin typeface="Arial"/>
                <a:cs typeface="仿宋_GB2312"/>
              </a:rPr>
              <a:t>。</a:t>
            </a:r>
            <a:endParaRPr lang="en-US" altLang="zh-CN" dirty="0">
              <a:solidFill>
                <a:srgbClr val="000000"/>
              </a:solidFill>
              <a:latin typeface="Arial"/>
              <a:cs typeface="仿宋_GB2312"/>
            </a:endParaRPr>
          </a:p>
          <a:p>
            <a:pPr marL="831850" lvl="1">
              <a:spcAft>
                <a:spcPts val="0"/>
              </a:spcAft>
            </a:pPr>
            <a:r>
              <a:rPr lang="zh-CN" altLang="zh-CN" dirty="0" smtClean="0">
                <a:solidFill>
                  <a:srgbClr val="000000"/>
                </a:solidFill>
                <a:latin typeface="Arial"/>
                <a:cs typeface="仿宋_GB2312"/>
              </a:rPr>
              <a:t>上例</a:t>
            </a:r>
            <a:r>
              <a:rPr lang="zh-CN" altLang="zh-CN" dirty="0">
                <a:solidFill>
                  <a:srgbClr val="000000"/>
                </a:solidFill>
                <a:latin typeface="Arial"/>
                <a:cs typeface="仿宋_GB2312"/>
              </a:rPr>
              <a:t>中</a:t>
            </a:r>
            <a:r>
              <a:rPr lang="zh-CN" altLang="zh-CN" dirty="0" smtClean="0">
                <a:solidFill>
                  <a:srgbClr val="000000"/>
                </a:solidFill>
                <a:latin typeface="Arial"/>
                <a:cs typeface="仿宋_GB2312"/>
              </a:rPr>
              <a:t>，</a:t>
            </a:r>
            <a:r>
              <a:rPr lang="en-US" altLang="zh-CN" dirty="0">
                <a:solidFill>
                  <a:srgbClr val="000000"/>
                </a:solidFill>
                <a:latin typeface="Arial"/>
                <a:cs typeface="仿宋_GB2312"/>
              </a:rPr>
              <a:t> T(n)=</a:t>
            </a:r>
            <a:r>
              <a:rPr lang="en-US" altLang="zh-CN" dirty="0" smtClean="0">
                <a:solidFill>
                  <a:srgbClr val="000000"/>
                </a:solidFill>
                <a:latin typeface="Arial"/>
                <a:cs typeface="仿宋_GB2312"/>
              </a:rPr>
              <a:t>2n</a:t>
            </a:r>
            <a:r>
              <a:rPr lang="en-US" altLang="zh-CN" baseline="30000" dirty="0" smtClean="0">
                <a:solidFill>
                  <a:srgbClr val="000000"/>
                </a:solidFill>
                <a:latin typeface="Arial"/>
                <a:cs typeface="仿宋_GB2312"/>
              </a:rPr>
              <a:t>2</a:t>
            </a:r>
            <a:r>
              <a:rPr lang="en-US" altLang="zh-CN" dirty="0" smtClean="0">
                <a:solidFill>
                  <a:srgbClr val="000000"/>
                </a:solidFill>
                <a:latin typeface="Arial"/>
                <a:cs typeface="仿宋_GB2312"/>
              </a:rPr>
              <a:t>+n</a:t>
            </a:r>
          </a:p>
          <a:p>
            <a:pPr marL="831850" lvl="1">
              <a:spcAft>
                <a:spcPts val="0"/>
              </a:spcAft>
            </a:pPr>
            <a:r>
              <a:rPr lang="en-US" altLang="zh-CN" dirty="0">
                <a:solidFill>
                  <a:srgbClr val="000000"/>
                </a:solidFill>
                <a:latin typeface="Arial"/>
                <a:cs typeface="仿宋_GB2312"/>
              </a:rPr>
              <a:t>	</a:t>
            </a:r>
            <a:r>
              <a:rPr lang="zh-CN" altLang="zh-CN" dirty="0" smtClean="0">
                <a:solidFill>
                  <a:srgbClr val="000000"/>
                </a:solidFill>
                <a:latin typeface="Arial"/>
                <a:cs typeface="仿宋_GB2312"/>
              </a:rPr>
              <a:t>存在</a:t>
            </a:r>
            <a:r>
              <a:rPr lang="zh-CN" altLang="zh-CN" dirty="0">
                <a:solidFill>
                  <a:srgbClr val="000000"/>
                </a:solidFill>
                <a:latin typeface="Arial"/>
                <a:cs typeface="仿宋_GB2312"/>
              </a:rPr>
              <a:t>正常数</a:t>
            </a:r>
            <a:r>
              <a:rPr lang="en-US" altLang="zh-CN" dirty="0">
                <a:solidFill>
                  <a:srgbClr val="000000"/>
                </a:solidFill>
                <a:latin typeface="Arial"/>
                <a:cs typeface="仿宋_GB2312"/>
              </a:rPr>
              <a:t>c=3</a:t>
            </a:r>
            <a:r>
              <a:rPr lang="zh-CN" altLang="zh-CN" dirty="0">
                <a:solidFill>
                  <a:srgbClr val="000000"/>
                </a:solidFill>
                <a:latin typeface="Arial"/>
                <a:cs typeface="仿宋_GB2312"/>
              </a:rPr>
              <a:t>和</a:t>
            </a:r>
            <a:r>
              <a:rPr lang="en-US" altLang="zh-CN" dirty="0">
                <a:solidFill>
                  <a:srgbClr val="000000"/>
                </a:solidFill>
                <a:latin typeface="Arial"/>
                <a:cs typeface="仿宋_GB2312"/>
              </a:rPr>
              <a:t>n0=1</a:t>
            </a:r>
            <a:r>
              <a:rPr lang="zh-CN" altLang="zh-CN" dirty="0">
                <a:solidFill>
                  <a:srgbClr val="000000"/>
                </a:solidFill>
                <a:latin typeface="Arial"/>
                <a:cs typeface="仿宋_GB2312"/>
              </a:rPr>
              <a:t>，当</a:t>
            </a:r>
            <a:r>
              <a:rPr lang="en-US" altLang="zh-CN" dirty="0">
                <a:solidFill>
                  <a:srgbClr val="000000"/>
                </a:solidFill>
                <a:latin typeface="Arial"/>
                <a:cs typeface="仿宋_GB2312"/>
              </a:rPr>
              <a:t>n</a:t>
            </a:r>
            <a:r>
              <a:rPr lang="zh-CN" altLang="zh-CN" dirty="0" smtClean="0">
                <a:solidFill>
                  <a:srgbClr val="000000"/>
                </a:solidFill>
                <a:latin typeface="Arial"/>
                <a:cs typeface="仿宋_GB2312"/>
              </a:rPr>
              <a:t>≥</a:t>
            </a:r>
            <a:r>
              <a:rPr lang="en-US" altLang="zh-CN" dirty="0">
                <a:solidFill>
                  <a:srgbClr val="000000"/>
                </a:solidFill>
                <a:latin typeface="Arial"/>
                <a:cs typeface="仿宋_GB2312"/>
              </a:rPr>
              <a:t>n0</a:t>
            </a:r>
            <a:r>
              <a:rPr lang="zh-CN" altLang="zh-CN" dirty="0" smtClean="0">
                <a:solidFill>
                  <a:srgbClr val="000000"/>
                </a:solidFill>
                <a:latin typeface="Arial"/>
                <a:cs typeface="仿宋_GB2312"/>
              </a:rPr>
              <a:t>时</a:t>
            </a:r>
            <a:r>
              <a:rPr lang="zh-CN" altLang="zh-CN" dirty="0">
                <a:solidFill>
                  <a:srgbClr val="000000"/>
                </a:solidFill>
                <a:latin typeface="Arial"/>
                <a:cs typeface="仿宋_GB2312"/>
              </a:rPr>
              <a:t>，</a:t>
            </a:r>
            <a:r>
              <a:rPr lang="en-US" altLang="zh-CN" dirty="0">
                <a:solidFill>
                  <a:srgbClr val="000000"/>
                </a:solidFill>
                <a:latin typeface="Arial"/>
                <a:cs typeface="仿宋_GB2312"/>
              </a:rPr>
              <a:t>T(n)=2n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+n</a:t>
            </a:r>
            <a:r>
              <a:rPr lang="zh-CN" altLang="zh-CN" dirty="0">
                <a:solidFill>
                  <a:srgbClr val="000000"/>
                </a:solidFill>
                <a:latin typeface="Arial"/>
                <a:cs typeface="仿宋_GB2312"/>
              </a:rPr>
              <a:t>≤</a:t>
            </a:r>
            <a:r>
              <a:rPr lang="en-US" altLang="zh-CN" dirty="0">
                <a:solidFill>
                  <a:srgbClr val="000000"/>
                </a:solidFill>
                <a:latin typeface="Arial"/>
                <a:cs typeface="仿宋_GB2312"/>
              </a:rPr>
              <a:t>2n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+n</a:t>
            </a:r>
            <a:r>
              <a:rPr lang="en-US" altLang="zh-CN" baseline="30000" dirty="0">
                <a:solidFill>
                  <a:srgbClr val="000000"/>
                </a:solidFill>
                <a:latin typeface="Arial"/>
                <a:cs typeface="仿宋_GB2312"/>
              </a:rPr>
              <a:t>2</a:t>
            </a:r>
            <a:r>
              <a:rPr lang="zh-CN" altLang="zh-CN" dirty="0">
                <a:solidFill>
                  <a:srgbClr val="000000"/>
                </a:solidFill>
                <a:latin typeface="Arial"/>
                <a:cs typeface="仿宋_GB2312"/>
              </a:rPr>
              <a:t>≤</a:t>
            </a:r>
            <a:r>
              <a:rPr lang="en-US" altLang="zh-CN" dirty="0">
                <a:solidFill>
                  <a:srgbClr val="000000"/>
                </a:solidFill>
                <a:latin typeface="Arial"/>
                <a:cs typeface="仿宋_GB2312"/>
              </a:rPr>
              <a:t>3n</a:t>
            </a:r>
            <a:r>
              <a:rPr lang="en-US" altLang="zh-CN" baseline="30000" dirty="0">
                <a:solidFill>
                  <a:srgbClr val="000000"/>
                </a:solidFill>
                <a:latin typeface="Arial"/>
                <a:cs typeface="仿宋_GB2312"/>
              </a:rPr>
              <a:t>2</a:t>
            </a:r>
            <a:r>
              <a:rPr lang="zh-CN" altLang="zh-CN" dirty="0">
                <a:solidFill>
                  <a:srgbClr val="000000"/>
                </a:solidFill>
                <a:latin typeface="Arial"/>
                <a:cs typeface="仿宋_GB2312"/>
              </a:rPr>
              <a:t>，总是成立，因此</a:t>
            </a:r>
            <a:r>
              <a:rPr lang="en-US" altLang="zh-CN" dirty="0">
                <a:solidFill>
                  <a:srgbClr val="000000"/>
                </a:solidFill>
                <a:latin typeface="Arial"/>
                <a:cs typeface="仿宋_GB2312"/>
              </a:rPr>
              <a:t>T(n)=O(n</a:t>
            </a:r>
            <a:r>
              <a:rPr lang="en-US" altLang="zh-CN" baseline="30000" dirty="0">
                <a:solidFill>
                  <a:srgbClr val="000000"/>
                </a:solidFill>
                <a:latin typeface="Arial"/>
                <a:cs typeface="仿宋_GB2312"/>
              </a:rPr>
              <a:t>2</a:t>
            </a:r>
            <a:r>
              <a:rPr lang="en-US" altLang="zh-CN" dirty="0">
                <a:solidFill>
                  <a:srgbClr val="000000"/>
                </a:solidFill>
                <a:latin typeface="Arial"/>
                <a:cs typeface="仿宋_GB2312"/>
              </a:rPr>
              <a:t>)</a:t>
            </a:r>
            <a:r>
              <a:rPr lang="zh-CN" altLang="zh-CN" dirty="0" smtClean="0">
                <a:solidFill>
                  <a:srgbClr val="000000"/>
                </a:solidFill>
                <a:latin typeface="Arial"/>
                <a:cs typeface="仿宋_GB2312"/>
              </a:rPr>
              <a:t>。</a:t>
            </a:r>
            <a:endParaRPr lang="en-US" altLang="zh-CN" dirty="0" smtClean="0">
              <a:solidFill>
                <a:srgbClr val="000000"/>
              </a:solidFill>
              <a:latin typeface="Arial"/>
              <a:cs typeface="仿宋_GB2312"/>
            </a:endParaRPr>
          </a:p>
          <a:p>
            <a:pPr marL="831850" lvl="1">
              <a:spcAft>
                <a:spcPts val="0"/>
              </a:spcAft>
            </a:pPr>
            <a:endParaRPr lang="zh-CN" altLang="zh-CN" dirty="0">
              <a:solidFill>
                <a:srgbClr val="000000"/>
              </a:solidFill>
              <a:latin typeface="仿宋_GB2312"/>
              <a:cs typeface="仿宋_GB2312"/>
            </a:endParaRPr>
          </a:p>
          <a:p>
            <a:r>
              <a:rPr lang="zh-CN" altLang="en-US" dirty="0">
                <a:solidFill>
                  <a:srgbClr val="000000"/>
                </a:solidFill>
                <a:latin typeface="Arial"/>
                <a:cs typeface="仿宋_GB2312"/>
              </a:rPr>
              <a:t>算法的时间复杂度就是（数学分析里）无穷大的</a:t>
            </a:r>
            <a:r>
              <a:rPr lang="zh-CN" altLang="en-US" dirty="0" smtClean="0">
                <a:solidFill>
                  <a:srgbClr val="000000"/>
                </a:solidFill>
                <a:latin typeface="Arial"/>
                <a:cs typeface="仿宋_GB2312"/>
              </a:rPr>
              <a:t>阶</a:t>
            </a:r>
            <a:endParaRPr lang="en-US" altLang="zh-CN" dirty="0">
              <a:solidFill>
                <a:srgbClr val="000000"/>
              </a:solidFill>
              <a:latin typeface="Arial"/>
              <a:cs typeface="仿宋_GB2312"/>
            </a:endParaRPr>
          </a:p>
          <a:p>
            <a:pPr lvl="1"/>
            <a:r>
              <a:rPr lang="zh-CN" altLang="en-US" sz="2000" b="1" dirty="0" smtClean="0">
                <a:solidFill>
                  <a:srgbClr val="FF0000"/>
                </a:solidFill>
                <a:latin typeface="Arial"/>
                <a:cs typeface="仿宋_GB2312"/>
              </a:rPr>
              <a:t>在</a:t>
            </a:r>
            <a:r>
              <a:rPr lang="zh-CN" altLang="en-US" sz="2000" b="1" dirty="0">
                <a:solidFill>
                  <a:srgbClr val="FF0000"/>
                </a:solidFill>
                <a:latin typeface="Arial"/>
                <a:cs typeface="仿宋_GB2312"/>
              </a:rPr>
              <a:t>规模 </a:t>
            </a:r>
            <a:r>
              <a:rPr lang="en-US" altLang="zh-CN" sz="2000" b="1" dirty="0">
                <a:solidFill>
                  <a:srgbClr val="FF0000"/>
                </a:solidFill>
                <a:latin typeface="Arial"/>
                <a:cs typeface="仿宋_GB2312"/>
              </a:rPr>
              <a:t>n </a:t>
            </a:r>
            <a:r>
              <a:rPr lang="zh-CN" altLang="en-US" sz="2000" b="1" dirty="0">
                <a:solidFill>
                  <a:srgbClr val="FF0000"/>
                </a:solidFill>
                <a:latin typeface="Arial"/>
                <a:cs typeface="仿宋_GB2312"/>
              </a:rPr>
              <a:t>趋于无穷大的过程中，算法的开销增长的速度</a:t>
            </a:r>
          </a:p>
          <a:p>
            <a:endParaRPr lang="zh-CN" altLang="en-US" dirty="0"/>
          </a:p>
        </p:txBody>
      </p:sp>
      <p:sp>
        <p:nvSpPr>
          <p:cNvPr id="3" name="标题 2"/>
          <p:cNvSpPr>
            <a:spLocks noGrp="1"/>
          </p:cNvSpPr>
          <p:nvPr>
            <p:ph type="title"/>
          </p:nvPr>
        </p:nvSpPr>
        <p:spPr/>
        <p:txBody>
          <a:bodyPr>
            <a:normAutofit fontScale="90000"/>
          </a:bodyPr>
          <a:lstStyle/>
          <a:p>
            <a:r>
              <a:rPr lang="zh-CN" altLang="en-US" dirty="0"/>
              <a:t>时间复杂度的数学</a:t>
            </a:r>
            <a:r>
              <a:rPr lang="zh-CN" altLang="en-US" dirty="0" smtClean="0"/>
              <a:t>定义</a:t>
            </a:r>
            <a:endParaRPr lang="zh-CN" altLang="en-US" dirty="0"/>
          </a:p>
        </p:txBody>
      </p:sp>
      <p:sp>
        <p:nvSpPr>
          <p:cNvPr id="4" name="右箭头 3">
            <a:hlinkClick r:id="rId2" action="ppaction://hlinksldjump"/>
          </p:cNvPr>
          <p:cNvSpPr/>
          <p:nvPr/>
        </p:nvSpPr>
        <p:spPr>
          <a:xfrm>
            <a:off x="6300192" y="4857722"/>
            <a:ext cx="1008112" cy="4000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394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例</a:t>
            </a:r>
            <a:r>
              <a:rPr lang="en-US" altLang="zh-CN" dirty="0" smtClean="0"/>
              <a:t>2</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219267230"/>
              </p:ext>
            </p:extLst>
          </p:nvPr>
        </p:nvGraphicFramePr>
        <p:xfrm>
          <a:off x="1043608" y="1417340"/>
          <a:ext cx="7488832" cy="3557651"/>
        </p:xfrm>
        <a:graphic>
          <a:graphicData uri="http://schemas.openxmlformats.org/drawingml/2006/table">
            <a:tbl>
              <a:tblPr firstRow="1" firstCol="1" bandRow="1"/>
              <a:tblGrid>
                <a:gridCol w="3744416"/>
                <a:gridCol w="3744416"/>
              </a:tblGrid>
              <a:tr h="480053">
                <a:tc>
                  <a:txBody>
                    <a:bodyPr/>
                    <a:lstStyle/>
                    <a:p>
                      <a:pPr algn="just">
                        <a:spcAft>
                          <a:spcPts val="0"/>
                        </a:spcAft>
                      </a:pPr>
                      <a:r>
                        <a:rPr lang="zh-CN" sz="2200" kern="100" dirty="0">
                          <a:effectLst/>
                          <a:latin typeface="Arial"/>
                          <a:ea typeface="宋体"/>
                        </a:rPr>
                        <a:t>程序段</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200" kern="100">
                          <a:effectLst/>
                          <a:latin typeface="Arial"/>
                          <a:ea typeface="宋体"/>
                        </a:rPr>
                        <a:t>语句执行原操作的次数</a:t>
                      </a:r>
                      <a:endParaRPr lang="zh-CN" sz="2200" kern="10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3">
                <a:tc>
                  <a:txBody>
                    <a:bodyPr/>
                    <a:lstStyle/>
                    <a:p>
                      <a:pPr algn="just">
                        <a:spcAft>
                          <a:spcPts val="0"/>
                        </a:spcAft>
                      </a:pPr>
                      <a:r>
                        <a:rPr lang="en-US" sz="2200" kern="100" dirty="0">
                          <a:effectLst/>
                          <a:latin typeface="Arial"/>
                          <a:ea typeface="宋体"/>
                          <a:cs typeface="Times New Roman"/>
                        </a:rPr>
                        <a:t>m = 0;</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a:effectLst/>
                          <a:latin typeface="Arial"/>
                          <a:ea typeface="宋体"/>
                          <a:cs typeface="Times New Roman"/>
                        </a:rPr>
                        <a:t>1</a:t>
                      </a:r>
                      <a:endParaRPr lang="zh-CN" sz="2200" kern="10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3">
                <a:tc>
                  <a:txBody>
                    <a:bodyPr/>
                    <a:lstStyle/>
                    <a:p>
                      <a:pPr algn="just">
                        <a:spcAft>
                          <a:spcPts val="0"/>
                        </a:spcAft>
                      </a:pPr>
                      <a:r>
                        <a:rPr lang="en-US" sz="2200" kern="100" dirty="0">
                          <a:effectLst/>
                          <a:latin typeface="Arial"/>
                          <a:ea typeface="宋体"/>
                          <a:cs typeface="Times New Roman"/>
                        </a:rPr>
                        <a:t>for </a:t>
                      </a:r>
                      <a:r>
                        <a:rPr lang="en-US" sz="2200" kern="100" dirty="0" err="1">
                          <a:effectLst/>
                          <a:latin typeface="Arial"/>
                          <a:ea typeface="宋体"/>
                          <a:cs typeface="Times New Roman"/>
                        </a:rPr>
                        <a:t>i</a:t>
                      </a:r>
                      <a:r>
                        <a:rPr lang="en-US" sz="2200" kern="100" dirty="0">
                          <a:effectLst/>
                          <a:latin typeface="Arial"/>
                          <a:ea typeface="宋体"/>
                          <a:cs typeface="Times New Roman"/>
                        </a:rPr>
                        <a:t> in range(1, n+1):</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a:effectLst/>
                          <a:latin typeface="Arial"/>
                          <a:ea typeface="宋体"/>
                          <a:cs typeface="Times New Roman"/>
                        </a:rPr>
                        <a:t>n</a:t>
                      </a:r>
                      <a:endParaRPr lang="zh-CN" sz="2200" kern="10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3">
                <a:tc>
                  <a:txBody>
                    <a:bodyPr/>
                    <a:lstStyle/>
                    <a:p>
                      <a:pPr indent="266700" algn="just">
                        <a:spcAft>
                          <a:spcPts val="0"/>
                        </a:spcAft>
                      </a:pPr>
                      <a:r>
                        <a:rPr lang="en-US" sz="2200" kern="100" dirty="0">
                          <a:effectLst/>
                          <a:latin typeface="Arial"/>
                          <a:ea typeface="宋体"/>
                          <a:cs typeface="Times New Roman"/>
                        </a:rPr>
                        <a:t>for j in range(</a:t>
                      </a:r>
                      <a:r>
                        <a:rPr lang="en-US" sz="2200" kern="100" dirty="0" err="1">
                          <a:effectLst/>
                          <a:latin typeface="Arial"/>
                          <a:ea typeface="宋体"/>
                          <a:cs typeface="Times New Roman"/>
                        </a:rPr>
                        <a:t>i</a:t>
                      </a:r>
                      <a:r>
                        <a:rPr lang="en-US" sz="2200" kern="100" dirty="0">
                          <a:effectLst/>
                          <a:latin typeface="Arial"/>
                          <a:ea typeface="宋体"/>
                          <a:cs typeface="Times New Roman"/>
                        </a:rPr>
                        <a:t>, n+1):</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n(n+1)/2</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0053">
                <a:tc>
                  <a:txBody>
                    <a:bodyPr/>
                    <a:lstStyle/>
                    <a:p>
                      <a:pPr indent="533400" algn="just">
                        <a:spcAft>
                          <a:spcPts val="0"/>
                        </a:spcAft>
                      </a:pPr>
                      <a:r>
                        <a:rPr lang="en-US" sz="2200" kern="100">
                          <a:effectLst/>
                          <a:latin typeface="Arial"/>
                          <a:ea typeface="宋体"/>
                          <a:cs typeface="Times New Roman"/>
                        </a:rPr>
                        <a:t>m += 1</a:t>
                      </a:r>
                      <a:endParaRPr lang="zh-CN" sz="2200" kern="10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n(n+1)/2</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r h="480053">
                <a:tc>
                  <a:txBody>
                    <a:bodyPr/>
                    <a:lstStyle/>
                    <a:p>
                      <a:pPr algn="just">
                        <a:spcAft>
                          <a:spcPts val="0"/>
                        </a:spcAft>
                      </a:pPr>
                      <a:r>
                        <a:rPr lang="zh-CN" sz="2200" kern="100">
                          <a:effectLst/>
                          <a:latin typeface="Arial"/>
                          <a:ea typeface="宋体"/>
                        </a:rPr>
                        <a:t>时间函数</a:t>
                      </a:r>
                      <a:endParaRPr lang="zh-CN" sz="2200" kern="100">
                        <a:effectLst/>
                        <a:latin typeface="Times New Roman"/>
                        <a:ea typeface="宋体"/>
                      </a:endParaRPr>
                    </a:p>
                  </a:txBody>
                  <a:tcPr marL="68580" marR="68580" marT="0" marB="0">
                    <a:lnL w="28575"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dirty="0">
                          <a:effectLst/>
                          <a:latin typeface="Arial"/>
                          <a:ea typeface="宋体"/>
                          <a:cs typeface="Times New Roman"/>
                        </a:rPr>
                        <a:t>T(n)=n</a:t>
                      </a:r>
                      <a:r>
                        <a:rPr lang="en-US" sz="2200" kern="100" baseline="30000" dirty="0">
                          <a:effectLst/>
                          <a:latin typeface="Arial"/>
                          <a:ea typeface="宋体"/>
                          <a:cs typeface="Times New Roman"/>
                        </a:rPr>
                        <a:t>2</a:t>
                      </a:r>
                      <a:r>
                        <a:rPr lang="en-US" sz="2200" kern="100" dirty="0">
                          <a:effectLst/>
                          <a:latin typeface="Arial"/>
                          <a:ea typeface="宋体"/>
                          <a:cs typeface="Times New Roman"/>
                        </a:rPr>
                        <a:t>+2n+1</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7333">
                <a:tc>
                  <a:txBody>
                    <a:bodyPr/>
                    <a:lstStyle/>
                    <a:p>
                      <a:pPr algn="just">
                        <a:spcAft>
                          <a:spcPts val="0"/>
                        </a:spcAft>
                      </a:pPr>
                      <a:r>
                        <a:rPr lang="zh-CN" sz="2200" kern="100">
                          <a:effectLst/>
                          <a:latin typeface="Arial"/>
                          <a:ea typeface="宋体"/>
                        </a:rPr>
                        <a:t>渐进时间复杂度</a:t>
                      </a:r>
                      <a:endParaRPr lang="zh-CN" sz="2200" kern="100">
                        <a:effectLst/>
                        <a:latin typeface="Times New Roman"/>
                        <a:ea typeface="宋体"/>
                      </a:endParaRPr>
                    </a:p>
                  </a:txBody>
                  <a:tcPr marL="68580" marR="68580" marT="0" marB="0">
                    <a:lnL w="28575" cap="flat" cmpd="sng" algn="ctr">
                      <a:solidFill>
                        <a:srgbClr val="FF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just">
                        <a:spcAft>
                          <a:spcPts val="0"/>
                        </a:spcAft>
                      </a:pPr>
                      <a:r>
                        <a:rPr lang="zh-CN" sz="2200" kern="100" dirty="0">
                          <a:effectLst/>
                          <a:latin typeface="Arial"/>
                          <a:ea typeface="宋体"/>
                        </a:rPr>
                        <a:t>取时间函数的最高次项，得</a:t>
                      </a:r>
                      <a:r>
                        <a:rPr lang="en-US" sz="2200" kern="100" dirty="0">
                          <a:effectLst/>
                          <a:latin typeface="Arial"/>
                          <a:ea typeface="宋体"/>
                          <a:cs typeface="Times New Roman"/>
                        </a:rPr>
                        <a:t>T(n)=O(n</a:t>
                      </a:r>
                      <a:r>
                        <a:rPr lang="en-US" sz="2200" kern="100" baseline="30000" dirty="0">
                          <a:effectLst/>
                          <a:latin typeface="Arial"/>
                          <a:ea typeface="宋体"/>
                          <a:cs typeface="Times New Roman"/>
                        </a:rPr>
                        <a:t>2</a:t>
                      </a:r>
                      <a:r>
                        <a:rPr lang="en-US" sz="2200" kern="100" dirty="0">
                          <a:effectLst/>
                          <a:latin typeface="Arial"/>
                          <a:ea typeface="宋体"/>
                          <a:cs typeface="Times New Roman"/>
                        </a:rPr>
                        <a:t>)</a:t>
                      </a:r>
                      <a:endParaRPr lang="zh-CN" sz="2200" kern="100" dirty="0">
                        <a:effectLst/>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29933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017296"/>
            <a:ext cx="8064896" cy="3277820"/>
          </a:xfrm>
          <a:prstGeom prst="rect">
            <a:avLst/>
          </a:prstGeom>
        </p:spPr>
        <p:txBody>
          <a:bodyPr wrap="square">
            <a:spAutoFit/>
          </a:bodyPr>
          <a:lstStyle/>
          <a:p>
            <a:pPr marL="228600">
              <a:spcBef>
                <a:spcPts val="600"/>
              </a:spcBef>
              <a:defRPr/>
            </a:pPr>
            <a:r>
              <a:rPr lang="zh-CN" altLang="zh-CN" sz="2400" b="1" dirty="0" smtClean="0">
                <a:solidFill>
                  <a:srgbClr val="000000"/>
                </a:solidFill>
                <a:latin typeface="Calibri" panose="020F0502020204030204" pitchFamily="34" charset="0"/>
              </a:rPr>
              <a:t>（</a:t>
            </a:r>
            <a:r>
              <a:rPr lang="en-US" altLang="zh-CN" sz="2400" b="1" dirty="0">
                <a:solidFill>
                  <a:srgbClr val="000000"/>
                </a:solidFill>
                <a:latin typeface="Calibri" panose="020F0502020204030204" pitchFamily="34" charset="0"/>
              </a:rPr>
              <a:t>1</a:t>
            </a:r>
            <a:r>
              <a:rPr lang="zh-CN" altLang="zh-CN" sz="2400" b="1" dirty="0">
                <a:solidFill>
                  <a:srgbClr val="000000"/>
                </a:solidFill>
                <a:latin typeface="Calibri" panose="020F0502020204030204" pitchFamily="34" charset="0"/>
              </a:rPr>
              <a:t>）将所有语句</a:t>
            </a:r>
            <a:r>
              <a:rPr lang="zh-CN" altLang="zh-CN" sz="2400" b="1" dirty="0" smtClean="0">
                <a:solidFill>
                  <a:srgbClr val="000000"/>
                </a:solidFill>
                <a:latin typeface="Calibri" panose="020F0502020204030204" pitchFamily="34" charset="0"/>
              </a:rPr>
              <a:t>的</a:t>
            </a:r>
            <a:r>
              <a:rPr lang="zh-CN" altLang="en-US" sz="2400" b="1" dirty="0" smtClean="0">
                <a:solidFill>
                  <a:srgbClr val="000000"/>
                </a:solidFill>
                <a:latin typeface="Calibri" panose="020F0502020204030204" pitchFamily="34" charset="0"/>
              </a:rPr>
              <a:t>原操作</a:t>
            </a:r>
            <a:r>
              <a:rPr lang="zh-CN" altLang="zh-CN" sz="2400" b="1" dirty="0">
                <a:solidFill>
                  <a:srgbClr val="000000"/>
                </a:solidFill>
                <a:latin typeface="Calibri" panose="020F0502020204030204" pitchFamily="34" charset="0"/>
              </a:rPr>
              <a:t>执行</a:t>
            </a:r>
            <a:r>
              <a:rPr lang="zh-CN" altLang="zh-CN" sz="2400" b="1" dirty="0" smtClean="0">
                <a:solidFill>
                  <a:srgbClr val="000000"/>
                </a:solidFill>
                <a:latin typeface="Calibri" panose="020F0502020204030204" pitchFamily="34" charset="0"/>
              </a:rPr>
              <a:t>次数</a:t>
            </a:r>
            <a:r>
              <a:rPr lang="zh-CN" altLang="zh-CN" sz="2400" b="1" dirty="0">
                <a:solidFill>
                  <a:srgbClr val="000000"/>
                </a:solidFill>
                <a:latin typeface="Calibri" panose="020F0502020204030204" pitchFamily="34" charset="0"/>
              </a:rPr>
              <a:t>之和作为算法的运行时间</a:t>
            </a:r>
            <a:r>
              <a:rPr lang="zh-CN" altLang="zh-CN" sz="2400" b="1" dirty="0" smtClean="0">
                <a:solidFill>
                  <a:srgbClr val="000000"/>
                </a:solidFill>
                <a:latin typeface="Calibri" panose="020F0502020204030204" pitchFamily="34" charset="0"/>
              </a:rPr>
              <a:t>函数</a:t>
            </a:r>
            <a:r>
              <a:rPr lang="en-US" altLang="zh-CN" sz="2400" b="1" dirty="0" smtClean="0">
                <a:solidFill>
                  <a:srgbClr val="000000"/>
                </a:solidFill>
                <a:latin typeface="Calibri" panose="020F0502020204030204" pitchFamily="34" charset="0"/>
              </a:rPr>
              <a:t>T(n</a:t>
            </a:r>
            <a:r>
              <a:rPr lang="en-US" altLang="zh-CN" sz="2400" b="1" dirty="0">
                <a:solidFill>
                  <a:srgbClr val="000000"/>
                </a:solidFill>
                <a:latin typeface="Calibri" panose="020F0502020204030204" pitchFamily="34" charset="0"/>
              </a:rPr>
              <a:t>)</a:t>
            </a:r>
            <a:r>
              <a:rPr lang="zh-CN" altLang="zh-CN" sz="2400" b="1" dirty="0">
                <a:solidFill>
                  <a:srgbClr val="000000"/>
                </a:solidFill>
                <a:latin typeface="Calibri" panose="020F0502020204030204" pitchFamily="34" charset="0"/>
              </a:rPr>
              <a:t>。</a:t>
            </a:r>
          </a:p>
          <a:p>
            <a:pPr marL="228600">
              <a:spcBef>
                <a:spcPts val="600"/>
              </a:spcBef>
              <a:defRPr/>
            </a:pPr>
            <a:r>
              <a:rPr lang="zh-CN" altLang="zh-CN" sz="2400" b="1" dirty="0">
                <a:solidFill>
                  <a:srgbClr val="000000"/>
                </a:solidFill>
                <a:latin typeface="Calibri" panose="020F0502020204030204" pitchFamily="34" charset="0"/>
              </a:rPr>
              <a:t>（</a:t>
            </a:r>
            <a:r>
              <a:rPr lang="en-US" altLang="zh-CN" sz="2400" b="1" dirty="0">
                <a:solidFill>
                  <a:srgbClr val="000000"/>
                </a:solidFill>
                <a:latin typeface="Calibri" panose="020F0502020204030204" pitchFamily="34" charset="0"/>
              </a:rPr>
              <a:t>2</a:t>
            </a:r>
            <a:r>
              <a:rPr lang="zh-CN" altLang="zh-CN" sz="2400" b="1" dirty="0">
                <a:solidFill>
                  <a:srgbClr val="000000"/>
                </a:solidFill>
                <a:latin typeface="Calibri" panose="020F0502020204030204" pitchFamily="34" charset="0"/>
              </a:rPr>
              <a:t>）当</a:t>
            </a:r>
            <a:r>
              <a:rPr lang="en-US" altLang="zh-CN" sz="2400" b="1" dirty="0">
                <a:solidFill>
                  <a:srgbClr val="000000"/>
                </a:solidFill>
                <a:latin typeface="Calibri" panose="020F0502020204030204" pitchFamily="34" charset="0"/>
              </a:rPr>
              <a:t>n</a:t>
            </a:r>
            <a:r>
              <a:rPr lang="en-US" altLang="zh-CN" sz="2400" b="1" dirty="0">
                <a:solidFill>
                  <a:srgbClr val="000000"/>
                </a:solidFill>
                <a:latin typeface="Calibri" panose="020F0502020204030204" pitchFamily="34" charset="0"/>
                <a:sym typeface="Symbol" panose="05050102010706020507" pitchFamily="18" charset="2"/>
              </a:rPr>
              <a:t></a:t>
            </a:r>
            <a:r>
              <a:rPr lang="en-US" altLang="zh-CN" sz="2400" b="1" dirty="0">
                <a:solidFill>
                  <a:srgbClr val="000000"/>
                </a:solidFill>
                <a:latin typeface="Calibri" panose="020F0502020204030204" pitchFamily="34" charset="0"/>
              </a:rPr>
              <a:t> </a:t>
            </a:r>
            <a:r>
              <a:rPr lang="zh-CN" altLang="zh-CN" sz="2400" b="1" dirty="0">
                <a:solidFill>
                  <a:srgbClr val="000000"/>
                </a:solidFill>
                <a:latin typeface="Calibri" panose="020F0502020204030204" pitchFamily="34" charset="0"/>
              </a:rPr>
              <a:t>时，时间函数的数量级表示称为渐进时间复杂度，简称时间复杂</a:t>
            </a:r>
            <a:r>
              <a:rPr lang="zh-CN" altLang="zh-CN" sz="2400" b="1" dirty="0" smtClean="0">
                <a:solidFill>
                  <a:srgbClr val="000000"/>
                </a:solidFill>
                <a:latin typeface="Calibri" panose="020F0502020204030204" pitchFamily="34" charset="0"/>
              </a:rPr>
              <a:t>度</a:t>
            </a:r>
            <a:r>
              <a:rPr lang="zh-CN" altLang="en-US" sz="2400" b="1" dirty="0" smtClean="0">
                <a:solidFill>
                  <a:srgbClr val="000000"/>
                </a:solidFill>
                <a:latin typeface="Calibri" panose="020F0502020204030204" pitchFamily="34" charset="0"/>
              </a:rPr>
              <a:t>，</a:t>
            </a:r>
            <a:r>
              <a:rPr lang="zh-CN" altLang="zh-CN" sz="2400" b="1" dirty="0" smtClean="0">
                <a:solidFill>
                  <a:srgbClr val="000000"/>
                </a:solidFill>
                <a:latin typeface="Calibri" panose="020F0502020204030204" pitchFamily="34" charset="0"/>
              </a:rPr>
              <a:t>记</a:t>
            </a:r>
            <a:r>
              <a:rPr lang="zh-CN" altLang="zh-CN" sz="2400" b="1" dirty="0">
                <a:solidFill>
                  <a:srgbClr val="000000"/>
                </a:solidFill>
                <a:latin typeface="Calibri" panose="020F0502020204030204" pitchFamily="34" charset="0"/>
              </a:rPr>
              <a:t>为</a:t>
            </a:r>
            <a:r>
              <a:rPr lang="en-US" altLang="zh-CN" sz="2400" b="1" dirty="0">
                <a:solidFill>
                  <a:srgbClr val="000000"/>
                </a:solidFill>
                <a:latin typeface="Calibri" panose="020F0502020204030204" pitchFamily="34" charset="0"/>
              </a:rPr>
              <a:t>T(n)=</a:t>
            </a:r>
            <a:r>
              <a:rPr lang="en-US" altLang="zh-CN" sz="2400" b="1" dirty="0" smtClean="0">
                <a:solidFill>
                  <a:srgbClr val="000000"/>
                </a:solidFill>
                <a:latin typeface="Calibri" panose="020F0502020204030204" pitchFamily="34" charset="0"/>
              </a:rPr>
              <a:t>O(f(n))</a:t>
            </a:r>
            <a:r>
              <a:rPr lang="zh-CN" altLang="en-US" sz="2400" b="1" dirty="0">
                <a:solidFill>
                  <a:srgbClr val="000000"/>
                </a:solidFill>
                <a:latin typeface="Calibri" panose="020F0502020204030204" pitchFamily="34" charset="0"/>
              </a:rPr>
              <a:t>。</a:t>
            </a:r>
            <a:endParaRPr lang="en-US" altLang="zh-CN" sz="2400" b="1" dirty="0" smtClean="0">
              <a:solidFill>
                <a:srgbClr val="000000"/>
              </a:solidFill>
              <a:latin typeface="Calibri" panose="020F0502020204030204" pitchFamily="34" charset="0"/>
            </a:endParaRPr>
          </a:p>
          <a:p>
            <a:pPr marL="228600">
              <a:spcBef>
                <a:spcPts val="600"/>
              </a:spcBef>
              <a:defRPr/>
            </a:pPr>
            <a:r>
              <a:rPr lang="zh-CN" altLang="zh-CN" sz="2400" b="1" dirty="0" smtClean="0">
                <a:solidFill>
                  <a:srgbClr val="FF0000"/>
                </a:solidFill>
                <a:latin typeface="Calibri" panose="020F0502020204030204" pitchFamily="34" charset="0"/>
              </a:rPr>
              <a:t>表示当</a:t>
            </a:r>
            <a:r>
              <a:rPr lang="en-US" altLang="zh-CN" sz="2400" b="1" dirty="0">
                <a:solidFill>
                  <a:srgbClr val="FF0000"/>
                </a:solidFill>
                <a:latin typeface="Calibri" panose="020F0502020204030204" pitchFamily="34" charset="0"/>
              </a:rPr>
              <a:t>n</a:t>
            </a:r>
            <a:r>
              <a:rPr lang="zh-CN" altLang="zh-CN" sz="2400" b="1" dirty="0">
                <a:solidFill>
                  <a:srgbClr val="FF0000"/>
                </a:solidFill>
                <a:latin typeface="Calibri" panose="020F0502020204030204" pitchFamily="34" charset="0"/>
              </a:rPr>
              <a:t>趋于无穷大时，算法运行时间</a:t>
            </a:r>
            <a:r>
              <a:rPr lang="zh-CN" altLang="zh-CN" sz="2400" b="1" dirty="0" smtClean="0">
                <a:solidFill>
                  <a:srgbClr val="FF0000"/>
                </a:solidFill>
                <a:latin typeface="Calibri" panose="020F0502020204030204" pitchFamily="34" charset="0"/>
              </a:rPr>
              <a:t>由</a:t>
            </a:r>
            <a:r>
              <a:rPr lang="en-US" altLang="zh-CN" sz="2400" b="1" dirty="0" smtClean="0">
                <a:solidFill>
                  <a:srgbClr val="FF0000"/>
                </a:solidFill>
                <a:latin typeface="Calibri" panose="020F0502020204030204" pitchFamily="34" charset="0"/>
              </a:rPr>
              <a:t>f(n</a:t>
            </a:r>
            <a:r>
              <a:rPr lang="en-US" altLang="zh-CN" sz="2400" b="1" dirty="0">
                <a:solidFill>
                  <a:srgbClr val="FF0000"/>
                </a:solidFill>
                <a:latin typeface="Calibri" panose="020F0502020204030204" pitchFamily="34" charset="0"/>
              </a:rPr>
              <a:t>)</a:t>
            </a:r>
            <a:r>
              <a:rPr lang="zh-CN" altLang="zh-CN" sz="2400" b="1" dirty="0">
                <a:solidFill>
                  <a:srgbClr val="FF0000"/>
                </a:solidFill>
                <a:latin typeface="Calibri" panose="020F0502020204030204" pitchFamily="34" charset="0"/>
              </a:rPr>
              <a:t>决定，运行时间的增长率</a:t>
            </a:r>
            <a:r>
              <a:rPr lang="zh-CN" altLang="zh-CN" sz="2400" b="1" dirty="0" smtClean="0">
                <a:solidFill>
                  <a:srgbClr val="FF0000"/>
                </a:solidFill>
                <a:latin typeface="Calibri" panose="020F0502020204030204" pitchFamily="34" charset="0"/>
              </a:rPr>
              <a:t>与</a:t>
            </a:r>
            <a:r>
              <a:rPr lang="en-US" altLang="zh-CN" sz="2400" b="1" dirty="0" smtClean="0">
                <a:solidFill>
                  <a:srgbClr val="FF0000"/>
                </a:solidFill>
                <a:latin typeface="Calibri" panose="020F0502020204030204" pitchFamily="34" charset="0"/>
              </a:rPr>
              <a:t>f(n</a:t>
            </a:r>
            <a:r>
              <a:rPr lang="en-US" altLang="zh-CN" sz="2400" b="1" dirty="0">
                <a:solidFill>
                  <a:srgbClr val="FF0000"/>
                </a:solidFill>
                <a:latin typeface="Calibri" panose="020F0502020204030204" pitchFamily="34" charset="0"/>
              </a:rPr>
              <a:t>)</a:t>
            </a:r>
            <a:r>
              <a:rPr lang="zh-CN" altLang="zh-CN" sz="2400" b="1" dirty="0">
                <a:solidFill>
                  <a:srgbClr val="FF0000"/>
                </a:solidFill>
                <a:latin typeface="Calibri" panose="020F0502020204030204" pitchFamily="34" charset="0"/>
              </a:rPr>
              <a:t>的增长率相同。</a:t>
            </a:r>
            <a:endParaRPr lang="zh-CN" altLang="zh-CN" sz="2400" b="1" dirty="0">
              <a:solidFill>
                <a:srgbClr val="000000"/>
              </a:solidFill>
              <a:latin typeface="Calibri" panose="020F0502020204030204" pitchFamily="34" charset="0"/>
            </a:endParaRPr>
          </a:p>
          <a:p>
            <a:pPr marL="228600">
              <a:spcBef>
                <a:spcPts val="600"/>
              </a:spcBef>
              <a:defRPr/>
            </a:pPr>
            <a:r>
              <a:rPr lang="en-US" altLang="zh-CN" sz="2400" b="1" dirty="0">
                <a:solidFill>
                  <a:srgbClr val="0070C0"/>
                </a:solidFill>
                <a:latin typeface="Calibri" panose="020F0502020204030204" pitchFamily="34" charset="0"/>
              </a:rPr>
              <a:t>n</a:t>
            </a:r>
            <a:r>
              <a:rPr lang="zh-CN" altLang="zh-CN" sz="2400" b="1" dirty="0">
                <a:solidFill>
                  <a:srgbClr val="0070C0"/>
                </a:solidFill>
                <a:latin typeface="Calibri" panose="020F0502020204030204" pitchFamily="34" charset="0"/>
              </a:rPr>
              <a:t>指的是问题的规模</a:t>
            </a:r>
            <a:r>
              <a:rPr lang="zh-CN" altLang="zh-CN" sz="2400" b="1" dirty="0" smtClean="0">
                <a:solidFill>
                  <a:srgbClr val="0070C0"/>
                </a:solidFill>
                <a:latin typeface="Calibri" panose="020F0502020204030204" pitchFamily="34" charset="0"/>
              </a:rPr>
              <a:t>，</a:t>
            </a:r>
            <a:r>
              <a:rPr lang="zh-CN" altLang="zh-CN" sz="2400" b="1" dirty="0" smtClean="0">
                <a:solidFill>
                  <a:srgbClr val="000000"/>
                </a:solidFill>
                <a:latin typeface="Calibri" panose="020F0502020204030204" pitchFamily="34" charset="0"/>
              </a:rPr>
              <a:t>如</a:t>
            </a:r>
            <a:r>
              <a:rPr lang="zh-CN" altLang="zh-CN" sz="2400" b="1" dirty="0">
                <a:solidFill>
                  <a:srgbClr val="000000"/>
                </a:solidFill>
                <a:latin typeface="Calibri" panose="020F0502020204030204" pitchFamily="34" charset="0"/>
              </a:rPr>
              <a:t>被排序的数组中元素的个数，矩阵的阶数等。</a:t>
            </a:r>
          </a:p>
        </p:txBody>
      </p:sp>
      <p:sp>
        <p:nvSpPr>
          <p:cNvPr id="4" name="标题 3"/>
          <p:cNvSpPr>
            <a:spLocks noGrp="1"/>
          </p:cNvSpPr>
          <p:nvPr>
            <p:ph type="title"/>
          </p:nvPr>
        </p:nvSpPr>
        <p:spPr/>
        <p:txBody>
          <a:bodyPr>
            <a:normAutofit fontScale="90000"/>
          </a:bodyPr>
          <a:lstStyle/>
          <a:p>
            <a:pPr algn="l"/>
            <a:r>
              <a:rPr lang="zh-CN" altLang="en-US" dirty="0"/>
              <a:t>时间复杂度</a:t>
            </a:r>
            <a:r>
              <a:rPr lang="zh-CN" altLang="en-US" dirty="0" smtClean="0"/>
              <a:t>计算方法总结</a:t>
            </a:r>
            <a:endParaRPr lang="zh-CN" altLang="en-US" dirty="0"/>
          </a:p>
        </p:txBody>
      </p:sp>
    </p:spTree>
    <p:extLst>
      <p:ext uri="{BB962C8B-B14F-4D97-AF65-F5344CB8AC3E}">
        <p14:creationId xmlns:p14="http://schemas.microsoft.com/office/powerpoint/2010/main" val="2147493392"/>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292470692"/>
              </p:ext>
            </p:extLst>
          </p:nvPr>
        </p:nvGraphicFramePr>
        <p:xfrm>
          <a:off x="1331640" y="1177313"/>
          <a:ext cx="5184576" cy="2880360"/>
        </p:xfrm>
        <a:graphic>
          <a:graphicData uri="http://schemas.openxmlformats.org/drawingml/2006/table">
            <a:tbl>
              <a:tblPr firstRow="1" firstCol="1" bandRow="1"/>
              <a:tblGrid>
                <a:gridCol w="2952328"/>
                <a:gridCol w="2232248"/>
              </a:tblGrid>
              <a:tr h="406400">
                <a:tc>
                  <a:txBody>
                    <a:bodyPr/>
                    <a:lstStyle/>
                    <a:p>
                      <a:pPr algn="l">
                        <a:spcAft>
                          <a:spcPts val="0"/>
                        </a:spcAft>
                      </a:pPr>
                      <a:r>
                        <a:rPr lang="zh-CN" sz="2700" kern="0" dirty="0">
                          <a:effectLst/>
                          <a:latin typeface="Arial"/>
                          <a:ea typeface="宋体"/>
                          <a:cs typeface="宋体"/>
                        </a:rPr>
                        <a:t>时间函数</a:t>
                      </a: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zh-CN" sz="2700" kern="0">
                          <a:effectLst/>
                          <a:latin typeface="Arial"/>
                          <a:ea typeface="宋体"/>
                          <a:cs typeface="宋体"/>
                        </a:rPr>
                        <a:t>时间复杂度</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(1)n</a:t>
                      </a:r>
                      <a:r>
                        <a:rPr lang="en-US" sz="2700" kern="0" baseline="30000">
                          <a:effectLst/>
                          <a:latin typeface="Arial"/>
                          <a:ea typeface="宋体"/>
                          <a:cs typeface="宋体"/>
                        </a:rPr>
                        <a:t>2</a:t>
                      </a:r>
                      <a:r>
                        <a:rPr lang="en-US" sz="2700" kern="0">
                          <a:effectLst/>
                          <a:latin typeface="Arial"/>
                          <a:ea typeface="宋体"/>
                          <a:cs typeface="宋体"/>
                        </a:rPr>
                        <a:t>+1000n</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(2)3n</a:t>
                      </a:r>
                      <a:r>
                        <a:rPr lang="en-US" sz="2700" kern="0" baseline="30000">
                          <a:effectLst/>
                          <a:latin typeface="Arial"/>
                          <a:ea typeface="宋体"/>
                          <a:cs typeface="宋体"/>
                        </a:rPr>
                        <a:t>3</a:t>
                      </a:r>
                      <a:r>
                        <a:rPr lang="en-US" sz="2700" kern="0">
                          <a:effectLst/>
                          <a:latin typeface="Arial"/>
                          <a:ea typeface="宋体"/>
                          <a:cs typeface="宋体"/>
                        </a:rPr>
                        <a:t>+100n</a:t>
                      </a:r>
                      <a:r>
                        <a:rPr lang="en-US" sz="2700" kern="0" baseline="30000">
                          <a:effectLst/>
                          <a:latin typeface="Arial"/>
                          <a:ea typeface="宋体"/>
                          <a:cs typeface="宋体"/>
                        </a:rPr>
                        <a:t>2</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(3)10+3log</a:t>
                      </a:r>
                      <a:r>
                        <a:rPr lang="en-US" sz="2700" kern="0" baseline="-25000">
                          <a:effectLst/>
                          <a:latin typeface="Arial"/>
                          <a:ea typeface="宋体"/>
                          <a:cs typeface="宋体"/>
                        </a:rPr>
                        <a:t>10</a:t>
                      </a:r>
                      <a:r>
                        <a:rPr lang="en-US" sz="2700" kern="0">
                          <a:effectLst/>
                          <a:latin typeface="Arial"/>
                          <a:ea typeface="宋体"/>
                          <a:cs typeface="宋体"/>
                        </a:rPr>
                        <a:t>n</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(4)10n+20nlog</a:t>
                      </a:r>
                      <a:r>
                        <a:rPr lang="en-US" sz="2700" kern="0" baseline="-25000">
                          <a:effectLst/>
                          <a:latin typeface="Arial"/>
                          <a:ea typeface="宋体"/>
                          <a:cs typeface="宋体"/>
                        </a:rPr>
                        <a:t>10</a:t>
                      </a:r>
                      <a:r>
                        <a:rPr lang="en-US" sz="2700" kern="0">
                          <a:effectLst/>
                          <a:latin typeface="Arial"/>
                          <a:ea typeface="宋体"/>
                          <a:cs typeface="宋体"/>
                        </a:rPr>
                        <a:t>n</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(5)12+n</a:t>
                      </a:r>
                      <a:r>
                        <a:rPr lang="en-US" sz="2700" kern="0" baseline="30000">
                          <a:effectLst/>
                          <a:latin typeface="Arial"/>
                          <a:ea typeface="宋体"/>
                          <a:cs typeface="宋体"/>
                        </a:rPr>
                        <a:t>3</a:t>
                      </a:r>
                      <a:r>
                        <a:rPr lang="en-US" sz="2700" kern="0">
                          <a:effectLst/>
                          <a:latin typeface="Arial"/>
                          <a:ea typeface="宋体"/>
                          <a:cs typeface="宋体"/>
                        </a:rPr>
                        <a:t>+2</a:t>
                      </a:r>
                      <a:r>
                        <a:rPr lang="en-US" sz="2700" kern="0" baseline="30000">
                          <a:effectLst/>
                          <a:latin typeface="Arial"/>
                          <a:ea typeface="宋体"/>
                          <a:cs typeface="宋体"/>
                        </a:rPr>
                        <a:t>n</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6400">
                <a:tc>
                  <a:txBody>
                    <a:bodyPr/>
                    <a:lstStyle/>
                    <a:p>
                      <a:pPr algn="l">
                        <a:spcAft>
                          <a:spcPts val="0"/>
                        </a:spcAft>
                      </a:pPr>
                      <a:r>
                        <a:rPr lang="en-US" sz="2700" kern="0">
                          <a:effectLst/>
                          <a:latin typeface="Arial"/>
                          <a:ea typeface="宋体"/>
                          <a:cs typeface="宋体"/>
                        </a:rPr>
                        <a:t>(6)1000n</a:t>
                      </a:r>
                      <a:endParaRPr lang="zh-CN" sz="2700" kern="10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endParaRPr lang="zh-CN" sz="2700" kern="100" dirty="0">
                        <a:effectLst/>
                        <a:latin typeface="Times New Roman"/>
                        <a:ea typeface="宋体"/>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4549691" y="1577358"/>
            <a:ext cx="731290" cy="369332"/>
          </a:xfrm>
          <a:prstGeom prst="rect">
            <a:avLst/>
          </a:prstGeom>
        </p:spPr>
        <p:txBody>
          <a:bodyPr wrap="none">
            <a:spAutoFit/>
          </a:bodyPr>
          <a:lstStyle/>
          <a:p>
            <a:r>
              <a:rPr lang="en-US" altLang="zh-CN" kern="0" dirty="0">
                <a:latin typeface="Arial"/>
                <a:cs typeface="宋体"/>
              </a:rPr>
              <a:t>O(n</a:t>
            </a:r>
            <a:r>
              <a:rPr lang="en-US" altLang="zh-CN" kern="0" baseline="30000" dirty="0">
                <a:latin typeface="Arial"/>
                <a:cs typeface="宋体"/>
              </a:rPr>
              <a:t>2</a:t>
            </a:r>
            <a:r>
              <a:rPr lang="en-US" altLang="zh-CN" kern="0" dirty="0">
                <a:latin typeface="Arial"/>
                <a:cs typeface="宋体"/>
              </a:rPr>
              <a:t>)</a:t>
            </a:r>
            <a:endParaRPr lang="zh-CN" altLang="zh-CN" kern="100" dirty="0">
              <a:latin typeface="Times New Roman"/>
            </a:endParaRPr>
          </a:p>
        </p:txBody>
      </p:sp>
      <p:sp>
        <p:nvSpPr>
          <p:cNvPr id="4" name="矩形 3"/>
          <p:cNvSpPr/>
          <p:nvPr/>
        </p:nvSpPr>
        <p:spPr>
          <a:xfrm>
            <a:off x="4572000" y="1987727"/>
            <a:ext cx="731290" cy="369332"/>
          </a:xfrm>
          <a:prstGeom prst="rect">
            <a:avLst/>
          </a:prstGeom>
        </p:spPr>
        <p:txBody>
          <a:bodyPr wrap="none">
            <a:spAutoFit/>
          </a:bodyPr>
          <a:lstStyle/>
          <a:p>
            <a:r>
              <a:rPr lang="en-US" altLang="zh-CN" kern="0" dirty="0">
                <a:latin typeface="Arial"/>
                <a:cs typeface="宋体"/>
              </a:rPr>
              <a:t>O(n</a:t>
            </a:r>
            <a:r>
              <a:rPr lang="en-US" altLang="zh-CN" kern="0" baseline="30000" dirty="0">
                <a:latin typeface="Arial"/>
                <a:cs typeface="宋体"/>
              </a:rPr>
              <a:t>3</a:t>
            </a:r>
            <a:r>
              <a:rPr lang="en-US" altLang="zh-CN" kern="0" dirty="0">
                <a:latin typeface="Arial"/>
                <a:cs typeface="宋体"/>
              </a:rPr>
              <a:t>)</a:t>
            </a:r>
            <a:endParaRPr lang="zh-CN" altLang="zh-CN" kern="100" dirty="0">
              <a:latin typeface="Times New Roman"/>
            </a:endParaRPr>
          </a:p>
        </p:txBody>
      </p:sp>
      <p:sp>
        <p:nvSpPr>
          <p:cNvPr id="5" name="矩形 4"/>
          <p:cNvSpPr/>
          <p:nvPr/>
        </p:nvSpPr>
        <p:spPr>
          <a:xfrm>
            <a:off x="4499992" y="2398096"/>
            <a:ext cx="1124026" cy="369332"/>
          </a:xfrm>
          <a:prstGeom prst="rect">
            <a:avLst/>
          </a:prstGeom>
        </p:spPr>
        <p:txBody>
          <a:bodyPr wrap="none">
            <a:spAutoFit/>
          </a:bodyPr>
          <a:lstStyle/>
          <a:p>
            <a:r>
              <a:rPr lang="en-US" altLang="zh-CN" kern="0" dirty="0">
                <a:latin typeface="Arial"/>
                <a:cs typeface="宋体"/>
              </a:rPr>
              <a:t>O(log</a:t>
            </a:r>
            <a:r>
              <a:rPr lang="en-US" altLang="zh-CN" kern="0" baseline="-25000" dirty="0">
                <a:latin typeface="Arial"/>
                <a:cs typeface="宋体"/>
              </a:rPr>
              <a:t>10</a:t>
            </a:r>
            <a:r>
              <a:rPr lang="en-US" altLang="zh-CN" kern="0" dirty="0">
                <a:latin typeface="Arial"/>
                <a:cs typeface="宋体"/>
              </a:rPr>
              <a:t>n)</a:t>
            </a:r>
            <a:endParaRPr lang="zh-CN" altLang="zh-CN" kern="100" dirty="0">
              <a:latin typeface="Times New Roman"/>
            </a:endParaRPr>
          </a:p>
        </p:txBody>
      </p:sp>
      <p:sp>
        <p:nvSpPr>
          <p:cNvPr id="6" name="矩形 5"/>
          <p:cNvSpPr/>
          <p:nvPr/>
        </p:nvSpPr>
        <p:spPr>
          <a:xfrm>
            <a:off x="4435872" y="2808464"/>
            <a:ext cx="1252266" cy="369332"/>
          </a:xfrm>
          <a:prstGeom prst="rect">
            <a:avLst/>
          </a:prstGeom>
        </p:spPr>
        <p:txBody>
          <a:bodyPr wrap="none">
            <a:spAutoFit/>
          </a:bodyPr>
          <a:lstStyle/>
          <a:p>
            <a:r>
              <a:rPr lang="en-US" altLang="zh-CN" kern="0" dirty="0">
                <a:latin typeface="Arial"/>
                <a:cs typeface="宋体"/>
              </a:rPr>
              <a:t>O(nlog</a:t>
            </a:r>
            <a:r>
              <a:rPr lang="en-US" altLang="zh-CN" kern="0" baseline="-25000" dirty="0">
                <a:latin typeface="Arial"/>
                <a:cs typeface="宋体"/>
              </a:rPr>
              <a:t>10</a:t>
            </a:r>
            <a:r>
              <a:rPr lang="en-US" altLang="zh-CN" kern="0" dirty="0">
                <a:latin typeface="Arial"/>
                <a:cs typeface="宋体"/>
              </a:rPr>
              <a:t>n)</a:t>
            </a:r>
            <a:endParaRPr lang="zh-CN" altLang="zh-CN" kern="100" dirty="0">
              <a:latin typeface="Times New Roman"/>
            </a:endParaRPr>
          </a:p>
        </p:txBody>
      </p:sp>
      <p:sp>
        <p:nvSpPr>
          <p:cNvPr id="7" name="矩形 6"/>
          <p:cNvSpPr/>
          <p:nvPr/>
        </p:nvSpPr>
        <p:spPr>
          <a:xfrm>
            <a:off x="4644008" y="3199618"/>
            <a:ext cx="731290" cy="369332"/>
          </a:xfrm>
          <a:prstGeom prst="rect">
            <a:avLst/>
          </a:prstGeom>
        </p:spPr>
        <p:txBody>
          <a:bodyPr wrap="none">
            <a:spAutoFit/>
          </a:bodyPr>
          <a:lstStyle/>
          <a:p>
            <a:r>
              <a:rPr lang="en-US" altLang="zh-CN" kern="0" dirty="0">
                <a:latin typeface="Arial"/>
                <a:cs typeface="宋体"/>
              </a:rPr>
              <a:t>O(2</a:t>
            </a:r>
            <a:r>
              <a:rPr lang="en-US" altLang="zh-CN" kern="0" baseline="30000" dirty="0">
                <a:latin typeface="Arial"/>
                <a:cs typeface="宋体"/>
              </a:rPr>
              <a:t>n</a:t>
            </a:r>
            <a:r>
              <a:rPr lang="en-US" altLang="zh-CN" kern="0" dirty="0">
                <a:latin typeface="Arial"/>
                <a:cs typeface="宋体"/>
              </a:rPr>
              <a:t>)</a:t>
            </a:r>
            <a:endParaRPr lang="zh-CN" altLang="zh-CN" kern="100" dirty="0">
              <a:latin typeface="Times New Roman"/>
            </a:endParaRPr>
          </a:p>
        </p:txBody>
      </p:sp>
      <p:sp>
        <p:nvSpPr>
          <p:cNvPr id="8" name="矩形 7"/>
          <p:cNvSpPr/>
          <p:nvPr/>
        </p:nvSpPr>
        <p:spPr>
          <a:xfrm>
            <a:off x="4716144" y="3609987"/>
            <a:ext cx="646331" cy="369332"/>
          </a:xfrm>
          <a:prstGeom prst="rect">
            <a:avLst/>
          </a:prstGeom>
        </p:spPr>
        <p:txBody>
          <a:bodyPr wrap="none">
            <a:spAutoFit/>
          </a:bodyPr>
          <a:lstStyle/>
          <a:p>
            <a:r>
              <a:rPr lang="en-US" altLang="zh-CN" kern="0" dirty="0">
                <a:latin typeface="Arial"/>
                <a:cs typeface="宋体"/>
              </a:rPr>
              <a:t>O(n)</a:t>
            </a:r>
            <a:endParaRPr lang="zh-CN" altLang="zh-CN" kern="100" dirty="0">
              <a:latin typeface="Times New Roman"/>
            </a:endParaRPr>
          </a:p>
        </p:txBody>
      </p:sp>
    </p:spTree>
    <p:extLst>
      <p:ext uri="{BB962C8B-B14F-4D97-AF65-F5344CB8AC3E}">
        <p14:creationId xmlns:p14="http://schemas.microsoft.com/office/powerpoint/2010/main" val="11658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30415" y="956619"/>
            <a:ext cx="8053659" cy="1972889"/>
          </a:xfrm>
        </p:spPr>
        <p:txBody>
          <a:bodyPr>
            <a:normAutofit/>
          </a:bodyPr>
          <a:lstStyle/>
          <a:p>
            <a:pPr>
              <a:lnSpc>
                <a:spcPct val="90000"/>
              </a:lnSpc>
              <a:buSzPct val="70000"/>
            </a:pPr>
            <a:r>
              <a:rPr lang="en-US" altLang="zh-CN" sz="2800" dirty="0"/>
              <a:t>A subset of the data.</a:t>
            </a:r>
          </a:p>
          <a:p>
            <a:pPr>
              <a:lnSpc>
                <a:spcPct val="90000"/>
              </a:lnSpc>
              <a:buSzPct val="70000"/>
            </a:pPr>
            <a:r>
              <a:rPr lang="en-US" altLang="zh-CN" sz="2800" dirty="0"/>
              <a:t>A set of the elements which have same nature. All the elements in an data object may have some relation, we may call them structure.</a:t>
            </a:r>
          </a:p>
          <a:p>
            <a:pPr>
              <a:lnSpc>
                <a:spcPct val="90000"/>
              </a:lnSpc>
              <a:buSzPct val="70000"/>
            </a:pPr>
            <a:endParaRPr lang="zh-CN" altLang="en-US" sz="2800" dirty="0"/>
          </a:p>
        </p:txBody>
      </p:sp>
      <p:sp>
        <p:nvSpPr>
          <p:cNvPr id="3" name="标题 2"/>
          <p:cNvSpPr>
            <a:spLocks noGrp="1"/>
          </p:cNvSpPr>
          <p:nvPr>
            <p:ph type="title"/>
          </p:nvPr>
        </p:nvSpPr>
        <p:spPr>
          <a:xfrm>
            <a:off x="1125790" y="193204"/>
            <a:ext cx="7676104" cy="540314"/>
          </a:xfrm>
        </p:spPr>
        <p:txBody>
          <a:bodyPr>
            <a:normAutofit fontScale="90000"/>
          </a:bodyPr>
          <a:lstStyle/>
          <a:p>
            <a:pPr algn="l"/>
            <a:r>
              <a:rPr lang="en-US" altLang="zh-CN" dirty="0"/>
              <a:t>Data Object(</a:t>
            </a:r>
            <a:r>
              <a:rPr lang="zh-CN" altLang="en-US" dirty="0"/>
              <a:t>数据对象</a:t>
            </a:r>
            <a:r>
              <a:rPr lang="en-US" altLang="zh-CN" dirty="0"/>
              <a:t>)</a:t>
            </a:r>
            <a:endParaRPr lang="zh-CN" altLang="en-US" dirty="0"/>
          </a:p>
        </p:txBody>
      </p:sp>
      <p:sp>
        <p:nvSpPr>
          <p:cNvPr id="4" name="矩形 3"/>
          <p:cNvSpPr/>
          <p:nvPr/>
        </p:nvSpPr>
        <p:spPr>
          <a:xfrm>
            <a:off x="1043608" y="3217540"/>
            <a:ext cx="7840468" cy="1569660"/>
          </a:xfrm>
          <a:prstGeom prst="rect">
            <a:avLst/>
          </a:prstGeom>
        </p:spPr>
        <p:txBody>
          <a:bodyPr wrap="square">
            <a:spAutoFit/>
          </a:bodyPr>
          <a:lstStyle/>
          <a:p>
            <a:r>
              <a:rPr lang="zh-CN" altLang="en-US" sz="2400" b="1" dirty="0">
                <a:solidFill>
                  <a:srgbClr val="00007D"/>
                </a:solidFill>
                <a:latin typeface="Comic Sans MS" pitchFamily="66" charset="0"/>
                <a:ea typeface="楷体_GB2312" pitchFamily="49" charset="-122"/>
              </a:rPr>
              <a:t>数据对象是性质相同的数据元素的集合，是数据的一个子集，例如，整数的数据对象是集合</a:t>
            </a:r>
            <a:r>
              <a:rPr lang="en-US" altLang="zh-CN" sz="2400" b="1" dirty="0">
                <a:solidFill>
                  <a:srgbClr val="00007D"/>
                </a:solidFill>
                <a:latin typeface="Comic Sans MS" pitchFamily="66" charset="0"/>
                <a:ea typeface="楷体_GB2312" pitchFamily="49" charset="-122"/>
              </a:rPr>
              <a:t>N={0, ±1, ±2, …}</a:t>
            </a:r>
            <a:r>
              <a:rPr lang="zh-CN" altLang="en-US" sz="2400" b="1" dirty="0">
                <a:solidFill>
                  <a:srgbClr val="00007D"/>
                </a:solidFill>
                <a:latin typeface="Comic Sans MS" pitchFamily="66" charset="0"/>
                <a:ea typeface="楷体_GB2312" pitchFamily="49" charset="-122"/>
              </a:rPr>
              <a:t>，英文字母的数据对象是集合</a:t>
            </a:r>
            <a:r>
              <a:rPr lang="en-US" altLang="zh-CN" sz="2400" b="1" dirty="0">
                <a:solidFill>
                  <a:srgbClr val="00007D"/>
                </a:solidFill>
                <a:latin typeface="Comic Sans MS" pitchFamily="66" charset="0"/>
                <a:ea typeface="楷体_GB2312" pitchFamily="49" charset="-122"/>
              </a:rPr>
              <a:t>C={‘a’, ‘A’, ‘b’, ‘B’, …}</a:t>
            </a:r>
            <a:r>
              <a:rPr lang="zh-CN" altLang="en-US" sz="2400" b="1" dirty="0">
                <a:solidFill>
                  <a:srgbClr val="00007D"/>
                </a:solidFill>
                <a:latin typeface="Comic Sans MS" pitchFamily="66" charset="0"/>
                <a:ea typeface="楷体_GB2312" pitchFamily="49" charset="-122"/>
              </a:rPr>
              <a:t>。</a:t>
            </a:r>
            <a:endParaRPr lang="zh-CN" altLang="zh-CN" sz="2400" b="1" dirty="0">
              <a:solidFill>
                <a:srgbClr val="00007D"/>
              </a:solidFill>
              <a:latin typeface="Comic Sans MS" pitchFamily="66" charset="0"/>
              <a:ea typeface="楷体_GB2312" pitchFamily="49" charset="-122"/>
            </a:endParaRPr>
          </a:p>
        </p:txBody>
      </p:sp>
    </p:spTree>
    <p:extLst>
      <p:ext uri="{BB962C8B-B14F-4D97-AF65-F5344CB8AC3E}">
        <p14:creationId xmlns:p14="http://schemas.microsoft.com/office/powerpoint/2010/main" val="1309212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smtClean="0"/>
              <a:t>从</a:t>
            </a:r>
            <a:r>
              <a:rPr lang="zh-CN" altLang="en-US" dirty="0"/>
              <a:t>算法中选取对于所研究的问题来说是</a:t>
            </a:r>
            <a:r>
              <a:rPr lang="zh-CN" altLang="en-US" dirty="0">
                <a:solidFill>
                  <a:srgbClr val="FF0000"/>
                </a:solidFill>
              </a:rPr>
              <a:t>关键操作</a:t>
            </a:r>
            <a:r>
              <a:rPr lang="zh-CN" altLang="en-US" dirty="0"/>
              <a:t>的语句，以该关键操作语句中重复执行</a:t>
            </a:r>
            <a:r>
              <a:rPr lang="zh-CN" altLang="en-US" dirty="0">
                <a:solidFill>
                  <a:srgbClr val="FF0000"/>
                </a:solidFill>
              </a:rPr>
              <a:t>原操作的次数的数量级</a:t>
            </a:r>
            <a:r>
              <a:rPr lang="zh-CN" altLang="en-US" dirty="0"/>
              <a:t>作为算法运行时间效率的量度。</a:t>
            </a:r>
          </a:p>
          <a:p>
            <a:pPr lvl="1"/>
            <a:r>
              <a:rPr lang="zh-CN" altLang="en-US" dirty="0"/>
              <a:t>关键操作通常是循环最深层的一句语句</a:t>
            </a:r>
            <a:r>
              <a:rPr lang="zh-CN" altLang="en-US" dirty="0" smtClean="0"/>
              <a:t>，是</a:t>
            </a:r>
            <a:r>
              <a:rPr lang="zh-CN" altLang="en-US" dirty="0"/>
              <a:t>算法中</a:t>
            </a:r>
            <a:r>
              <a:rPr lang="zh-CN" altLang="en-US" dirty="0" smtClean="0"/>
              <a:t>执行</a:t>
            </a:r>
            <a:r>
              <a:rPr lang="zh-CN" altLang="zh-CN" dirty="0"/>
              <a:t>原操作的</a:t>
            </a:r>
            <a:r>
              <a:rPr lang="zh-CN" altLang="zh-CN" dirty="0" smtClean="0"/>
              <a:t>次数</a:t>
            </a:r>
            <a:r>
              <a:rPr lang="zh-CN" altLang="en-US" dirty="0" smtClean="0"/>
              <a:t>数量级</a:t>
            </a:r>
            <a:r>
              <a:rPr lang="zh-CN" altLang="en-US" dirty="0"/>
              <a:t>最高的一句语句，当执行次数最高的语句有多句时，可以选择任意一句为其关键操作，通常</a:t>
            </a:r>
            <a:r>
              <a:rPr lang="zh-CN" altLang="en-US" dirty="0" smtClean="0"/>
              <a:t>选取算法中</a:t>
            </a:r>
            <a:r>
              <a:rPr lang="zh-CN" altLang="en-US" dirty="0"/>
              <a:t>完成主要任务的语句为关键操作。</a:t>
            </a:r>
          </a:p>
          <a:p>
            <a:endParaRPr lang="zh-CN" altLang="en-US" dirty="0"/>
          </a:p>
        </p:txBody>
      </p:sp>
      <p:sp>
        <p:nvSpPr>
          <p:cNvPr id="3" name="标题 2"/>
          <p:cNvSpPr>
            <a:spLocks noGrp="1"/>
          </p:cNvSpPr>
          <p:nvPr>
            <p:ph type="title"/>
          </p:nvPr>
        </p:nvSpPr>
        <p:spPr/>
        <p:txBody>
          <a:bodyPr>
            <a:normAutofit fontScale="90000"/>
          </a:bodyPr>
          <a:lstStyle/>
          <a:p>
            <a:r>
              <a:rPr lang="zh-CN" altLang="en-US" dirty="0" smtClean="0"/>
              <a:t>求解时间复杂度</a:t>
            </a:r>
            <a:r>
              <a:rPr lang="zh-CN" altLang="en-US" dirty="0" smtClean="0">
                <a:solidFill>
                  <a:srgbClr val="FF0000"/>
                </a:solidFill>
              </a:rPr>
              <a:t>简化方法</a:t>
            </a:r>
            <a:endParaRPr lang="zh-CN" altLang="en-US" dirty="0">
              <a:solidFill>
                <a:srgbClr val="FF0000"/>
              </a:solidFill>
            </a:endParaRPr>
          </a:p>
        </p:txBody>
      </p:sp>
    </p:spTree>
    <p:extLst>
      <p:ext uri="{BB962C8B-B14F-4D97-AF65-F5344CB8AC3E}">
        <p14:creationId xmlns:p14="http://schemas.microsoft.com/office/powerpoint/2010/main" val="453475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638254975"/>
              </p:ext>
            </p:extLst>
          </p:nvPr>
        </p:nvGraphicFramePr>
        <p:xfrm>
          <a:off x="1547664" y="857278"/>
          <a:ext cx="6480720" cy="4472489"/>
        </p:xfrm>
        <a:graphic>
          <a:graphicData uri="http://schemas.openxmlformats.org/drawingml/2006/table">
            <a:tbl>
              <a:tblPr firstRow="1" firstCol="1" bandRow="1"/>
              <a:tblGrid>
                <a:gridCol w="3888432"/>
                <a:gridCol w="2592288"/>
              </a:tblGrid>
              <a:tr h="270933">
                <a:tc>
                  <a:txBody>
                    <a:bodyPr/>
                    <a:lstStyle/>
                    <a:p>
                      <a:pPr indent="266700" algn="l">
                        <a:spcAft>
                          <a:spcPts val="0"/>
                        </a:spcAft>
                      </a:pPr>
                      <a:r>
                        <a:rPr lang="zh-CN" sz="1800" kern="100" dirty="0">
                          <a:effectLst/>
                          <a:latin typeface="Arial"/>
                          <a:ea typeface="宋体"/>
                        </a:rPr>
                        <a:t>算法</a:t>
                      </a: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effectLst/>
                          <a:latin typeface="Arial"/>
                          <a:ea typeface="宋体"/>
                        </a:rPr>
                        <a:t>时间复杂度</a:t>
                      </a:r>
                      <a:endParaRPr lang="zh-CN" sz="18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9182">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100" dirty="0" err="1">
                          <a:solidFill>
                            <a:srgbClr val="000080"/>
                          </a:solidFill>
                          <a:effectLst/>
                          <a:latin typeface="Consolas"/>
                          <a:ea typeface="宋体"/>
                          <a:cs typeface="宋体"/>
                        </a:rPr>
                        <a:t>def</a:t>
                      </a:r>
                      <a:r>
                        <a:rPr lang="en-US" sz="1800" b="1" kern="100" dirty="0">
                          <a:solidFill>
                            <a:srgbClr val="000080"/>
                          </a:solidFill>
                          <a:effectLst/>
                          <a:latin typeface="Consolas"/>
                          <a:ea typeface="宋体"/>
                          <a:cs typeface="宋体"/>
                        </a:rPr>
                        <a:t> </a:t>
                      </a:r>
                      <a:r>
                        <a:rPr lang="en-US" sz="1800" kern="100" dirty="0">
                          <a:solidFill>
                            <a:srgbClr val="000000"/>
                          </a:solidFill>
                          <a:effectLst/>
                          <a:latin typeface="Consolas"/>
                          <a:ea typeface="宋体"/>
                          <a:cs typeface="宋体"/>
                        </a:rPr>
                        <a:t>f3(</a:t>
                      </a:r>
                      <a:r>
                        <a:rPr lang="en-US" sz="1800" kern="100" dirty="0" err="1">
                          <a:solidFill>
                            <a:srgbClr val="000000"/>
                          </a:solidFill>
                          <a:effectLst/>
                          <a:latin typeface="Consolas"/>
                          <a:ea typeface="宋体"/>
                          <a:cs typeface="宋体"/>
                        </a:rPr>
                        <a:t>lst</a:t>
                      </a:r>
                      <a:r>
                        <a:rPr lang="en-US" sz="1800" kern="100" dirty="0">
                          <a:solidFill>
                            <a:srgbClr val="000000"/>
                          </a:solidFill>
                          <a:effectLst/>
                          <a:latin typeface="Consolas"/>
                          <a:ea typeface="宋体"/>
                          <a:cs typeface="宋体"/>
                        </a:rPr>
                        <a:t>,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u="sng" kern="100" dirty="0" err="1">
                          <a:solidFill>
                            <a:srgbClr val="000000"/>
                          </a:solidFill>
                          <a:effectLst/>
                          <a:latin typeface="Consolas"/>
                          <a:ea typeface="宋体"/>
                          <a:cs typeface="宋体"/>
                        </a:rPr>
                        <a:t>lst</a:t>
                      </a:r>
                      <a:r>
                        <a:rPr lang="en-US" sz="1800" u="sng" kern="100" dirty="0">
                          <a:solidFill>
                            <a:srgbClr val="000000"/>
                          </a:solidFill>
                          <a:effectLst/>
                          <a:latin typeface="Consolas"/>
                          <a:ea typeface="宋体"/>
                          <a:cs typeface="宋体"/>
                        </a:rPr>
                        <a:t>[</a:t>
                      </a:r>
                      <a:r>
                        <a:rPr lang="en-US" sz="1800" u="sng" kern="100" dirty="0" err="1">
                          <a:solidFill>
                            <a:srgbClr val="000000"/>
                          </a:solidFill>
                          <a:effectLst/>
                          <a:latin typeface="Consolas"/>
                          <a:ea typeface="宋体"/>
                          <a:cs typeface="宋体"/>
                        </a:rPr>
                        <a:t>i</a:t>
                      </a:r>
                      <a:r>
                        <a:rPr lang="en-US" sz="1800" u="sng" kern="100" dirty="0">
                          <a:solidFill>
                            <a:srgbClr val="000000"/>
                          </a:solidFill>
                          <a:effectLst/>
                          <a:latin typeface="Consolas"/>
                          <a:ea typeface="宋体"/>
                          <a:cs typeface="宋体"/>
                        </a:rPr>
                        <a:t>] = </a:t>
                      </a:r>
                      <a:r>
                        <a:rPr lang="en-US" sz="1800" u="sng" kern="100" dirty="0" err="1">
                          <a:solidFill>
                            <a:srgbClr val="000000"/>
                          </a:solidFill>
                          <a:effectLst/>
                          <a:latin typeface="Consolas"/>
                          <a:ea typeface="宋体"/>
                          <a:cs typeface="宋体"/>
                        </a:rPr>
                        <a:t>lst</a:t>
                      </a:r>
                      <a:r>
                        <a:rPr lang="en-US" sz="1800" u="sng" kern="100" dirty="0">
                          <a:solidFill>
                            <a:srgbClr val="000000"/>
                          </a:solidFill>
                          <a:effectLst/>
                          <a:latin typeface="Consolas"/>
                          <a:ea typeface="宋体"/>
                          <a:cs typeface="宋体"/>
                        </a:rPr>
                        <a:t>[</a:t>
                      </a:r>
                      <a:r>
                        <a:rPr lang="en-US" sz="1800" u="sng" kern="100" dirty="0" err="1">
                          <a:solidFill>
                            <a:srgbClr val="000000"/>
                          </a:solidFill>
                          <a:effectLst/>
                          <a:latin typeface="Consolas"/>
                          <a:ea typeface="宋体"/>
                          <a:cs typeface="宋体"/>
                        </a:rPr>
                        <a:t>i</a:t>
                      </a:r>
                      <a:r>
                        <a:rPr lang="en-US" sz="1800" u="sng" kern="100" dirty="0">
                          <a:solidFill>
                            <a:srgbClr val="000000"/>
                          </a:solidFill>
                          <a:effectLst/>
                          <a:latin typeface="Consolas"/>
                          <a:ea typeface="宋体"/>
                          <a:cs typeface="宋体"/>
                        </a:rPr>
                        <a:t>] + </a:t>
                      </a:r>
                      <a:r>
                        <a:rPr lang="en-US" sz="1800" u="sng" kern="100" dirty="0">
                          <a:solidFill>
                            <a:srgbClr val="0000FF"/>
                          </a:solidFill>
                          <a:effectLst/>
                          <a:latin typeface="Consolas"/>
                          <a:ea typeface="宋体"/>
                          <a:cs typeface="宋体"/>
                        </a:rPr>
                        <a:t>1</a:t>
                      </a: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0107">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100" dirty="0" err="1">
                          <a:solidFill>
                            <a:srgbClr val="000080"/>
                          </a:solidFill>
                          <a:effectLst/>
                          <a:latin typeface="Consolas"/>
                          <a:ea typeface="宋体"/>
                          <a:cs typeface="宋体"/>
                        </a:rPr>
                        <a:t>def</a:t>
                      </a:r>
                      <a:r>
                        <a:rPr lang="en-US" sz="1800" b="1" kern="100" dirty="0">
                          <a:solidFill>
                            <a:srgbClr val="000080"/>
                          </a:solidFill>
                          <a:effectLst/>
                          <a:latin typeface="Consolas"/>
                          <a:ea typeface="宋体"/>
                          <a:cs typeface="宋体"/>
                        </a:rPr>
                        <a:t> </a:t>
                      </a:r>
                      <a:r>
                        <a:rPr lang="en-US" sz="1800" kern="100" dirty="0">
                          <a:solidFill>
                            <a:srgbClr val="000000"/>
                          </a:solidFill>
                          <a:effectLst/>
                          <a:latin typeface="Consolas"/>
                          <a:ea typeface="宋体"/>
                          <a:cs typeface="宋体"/>
                        </a:rPr>
                        <a:t>f4(</a:t>
                      </a:r>
                      <a:r>
                        <a:rPr lang="en-US" sz="1800" kern="100" dirty="0" err="1">
                          <a:solidFill>
                            <a:srgbClr val="000000"/>
                          </a:solidFill>
                          <a:effectLst/>
                          <a:latin typeface="Consolas"/>
                          <a:ea typeface="宋体"/>
                          <a:cs typeface="宋体"/>
                        </a:rPr>
                        <a:t>lst</a:t>
                      </a:r>
                      <a:r>
                        <a:rPr lang="en-US" sz="1800" kern="100" dirty="0">
                          <a:solidFill>
                            <a:srgbClr val="000000"/>
                          </a:solidFill>
                          <a:effectLst/>
                          <a:latin typeface="Consolas"/>
                          <a:ea typeface="宋体"/>
                          <a:cs typeface="宋体"/>
                        </a:rPr>
                        <a:t>, n):        </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b="1" kern="100" dirty="0">
                          <a:solidFill>
                            <a:srgbClr val="000080"/>
                          </a:solidFill>
                          <a:effectLst/>
                          <a:latin typeface="Consolas"/>
                          <a:ea typeface="宋体"/>
                          <a:cs typeface="宋体"/>
                        </a:rPr>
                        <a:t>for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 </a:t>
                      </a:r>
                      <a:r>
                        <a:rPr lang="en-US" sz="1800" b="1" kern="100" dirty="0">
                          <a:solidFill>
                            <a:srgbClr val="000080"/>
                          </a:solidFill>
                          <a:effectLst/>
                          <a:latin typeface="Consolas"/>
                          <a:ea typeface="宋体"/>
                          <a:cs typeface="宋体"/>
                        </a:rPr>
                        <a:t>in </a:t>
                      </a:r>
                      <a:r>
                        <a:rPr lang="en-US" sz="1800" kern="100" dirty="0">
                          <a:solidFill>
                            <a:srgbClr val="000080"/>
                          </a:solidFill>
                          <a:effectLst/>
                          <a:latin typeface="Consolas"/>
                          <a:ea typeface="宋体"/>
                          <a:cs typeface="宋体"/>
                        </a:rPr>
                        <a:t>range</a:t>
                      </a:r>
                      <a:r>
                        <a:rPr lang="en-US" sz="1800" kern="100" dirty="0">
                          <a:solidFill>
                            <a:srgbClr val="000000"/>
                          </a:solidFill>
                          <a:effectLst/>
                          <a:latin typeface="Consolas"/>
                          <a:ea typeface="宋体"/>
                          <a:cs typeface="宋体"/>
                        </a:rPr>
                        <a:t>(</a:t>
                      </a:r>
                      <a:r>
                        <a:rPr lang="en-US" sz="1800" kern="100" dirty="0">
                          <a:solidFill>
                            <a:srgbClr val="0000FF"/>
                          </a:solidFill>
                          <a:effectLst/>
                          <a:latin typeface="Consolas"/>
                          <a:ea typeface="宋体"/>
                          <a:cs typeface="宋体"/>
                        </a:rPr>
                        <a:t>0</a:t>
                      </a:r>
                      <a:r>
                        <a:rPr lang="en-US" sz="1800" kern="100" dirty="0">
                          <a:solidFill>
                            <a:srgbClr val="000000"/>
                          </a:solidFill>
                          <a:effectLst/>
                          <a:latin typeface="Consolas"/>
                          <a:ea typeface="宋体"/>
                          <a:cs typeface="宋体"/>
                        </a:rPr>
                        <a:t>, n, </a:t>
                      </a:r>
                      <a:r>
                        <a:rPr lang="en-US" sz="1800" kern="100" dirty="0">
                          <a:solidFill>
                            <a:srgbClr val="0000FF"/>
                          </a:solidFill>
                          <a:effectLst/>
                          <a:latin typeface="Consolas"/>
                          <a:ea typeface="宋体"/>
                          <a:cs typeface="宋体"/>
                        </a:rPr>
                        <a:t>2</a:t>
                      </a:r>
                      <a:r>
                        <a:rPr lang="en-US" sz="1800" kern="100" dirty="0">
                          <a:solidFill>
                            <a:srgbClr val="000000"/>
                          </a:solidFill>
                          <a:effectLst/>
                          <a:latin typeface="Consolas"/>
                          <a:ea typeface="宋体"/>
                          <a:cs typeface="宋体"/>
                        </a:rPr>
                        <a:t>):</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u="sng" kern="100" dirty="0" err="1">
                          <a:solidFill>
                            <a:srgbClr val="000000"/>
                          </a:solidFill>
                          <a:effectLst/>
                          <a:latin typeface="Consolas"/>
                          <a:ea typeface="宋体"/>
                          <a:cs typeface="宋体"/>
                        </a:rPr>
                        <a:t>lst</a:t>
                      </a:r>
                      <a:r>
                        <a:rPr lang="en-US" sz="1800" u="sng" kern="100" dirty="0">
                          <a:solidFill>
                            <a:srgbClr val="000000"/>
                          </a:solidFill>
                          <a:effectLst/>
                          <a:latin typeface="Consolas"/>
                          <a:ea typeface="宋体"/>
                          <a:cs typeface="宋体"/>
                        </a:rPr>
                        <a:t>[</a:t>
                      </a:r>
                      <a:r>
                        <a:rPr lang="en-US" sz="1800" u="sng" kern="100" dirty="0" err="1">
                          <a:solidFill>
                            <a:srgbClr val="000000"/>
                          </a:solidFill>
                          <a:effectLst/>
                          <a:latin typeface="Consolas"/>
                          <a:ea typeface="宋体"/>
                          <a:cs typeface="宋体"/>
                        </a:rPr>
                        <a:t>i</a:t>
                      </a:r>
                      <a:r>
                        <a:rPr lang="en-US" sz="1800" u="sng" kern="100" dirty="0">
                          <a:solidFill>
                            <a:srgbClr val="000000"/>
                          </a:solidFill>
                          <a:effectLst/>
                          <a:latin typeface="Consolas"/>
                          <a:ea typeface="宋体"/>
                          <a:cs typeface="宋体"/>
                        </a:rPr>
                        <a:t>] = </a:t>
                      </a:r>
                      <a:r>
                        <a:rPr lang="en-US" sz="1800" u="sng" kern="100" dirty="0" err="1">
                          <a:solidFill>
                            <a:srgbClr val="000000"/>
                          </a:solidFill>
                          <a:effectLst/>
                          <a:latin typeface="Consolas"/>
                          <a:ea typeface="宋体"/>
                          <a:cs typeface="宋体"/>
                        </a:rPr>
                        <a:t>lst</a:t>
                      </a:r>
                      <a:r>
                        <a:rPr lang="en-US" sz="1800" u="sng" kern="100" dirty="0">
                          <a:solidFill>
                            <a:srgbClr val="000000"/>
                          </a:solidFill>
                          <a:effectLst/>
                          <a:latin typeface="Consolas"/>
                          <a:ea typeface="宋体"/>
                          <a:cs typeface="宋体"/>
                        </a:rPr>
                        <a:t>[</a:t>
                      </a:r>
                      <a:r>
                        <a:rPr lang="en-US" sz="1800" u="sng" kern="100" dirty="0" err="1">
                          <a:solidFill>
                            <a:srgbClr val="000000"/>
                          </a:solidFill>
                          <a:effectLst/>
                          <a:latin typeface="Consolas"/>
                          <a:ea typeface="宋体"/>
                          <a:cs typeface="宋体"/>
                        </a:rPr>
                        <a:t>i</a:t>
                      </a:r>
                      <a:r>
                        <a:rPr lang="en-US" sz="1800" u="sng" kern="100" dirty="0">
                          <a:solidFill>
                            <a:srgbClr val="000000"/>
                          </a:solidFill>
                          <a:effectLst/>
                          <a:latin typeface="Consolas"/>
                          <a:ea typeface="宋体"/>
                          <a:cs typeface="宋体"/>
                        </a:rPr>
                        <a:t>] + </a:t>
                      </a:r>
                      <a:r>
                        <a:rPr lang="en-US" sz="1800" u="sng" kern="100" dirty="0">
                          <a:solidFill>
                            <a:srgbClr val="0000FF"/>
                          </a:solidFill>
                          <a:effectLst/>
                          <a:latin typeface="Consolas"/>
                          <a:ea typeface="宋体"/>
                          <a:cs typeface="宋体"/>
                        </a:rPr>
                        <a:t>1</a:t>
                      </a: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8373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100">
                          <a:solidFill>
                            <a:srgbClr val="000080"/>
                          </a:solidFill>
                          <a:effectLst/>
                          <a:latin typeface="Consolas"/>
                          <a:ea typeface="宋体"/>
                          <a:cs typeface="宋体"/>
                        </a:rPr>
                        <a:t>def </a:t>
                      </a:r>
                      <a:r>
                        <a:rPr lang="en-US" sz="1800" kern="100">
                          <a:solidFill>
                            <a:srgbClr val="000000"/>
                          </a:solidFill>
                          <a:effectLst/>
                          <a:latin typeface="Consolas"/>
                          <a:ea typeface="宋体"/>
                          <a:cs typeface="宋体"/>
                        </a:rPr>
                        <a:t>f5(x, n):</a:t>
                      </a:r>
                      <a:br>
                        <a:rPr lang="en-US" sz="1800" kern="100">
                          <a:solidFill>
                            <a:srgbClr val="000000"/>
                          </a:solidFill>
                          <a:effectLst/>
                          <a:latin typeface="Consolas"/>
                          <a:ea typeface="宋体"/>
                          <a:cs typeface="宋体"/>
                        </a:rPr>
                      </a:br>
                      <a:r>
                        <a:rPr lang="en-US" sz="1800" kern="100">
                          <a:solidFill>
                            <a:srgbClr val="000000"/>
                          </a:solidFill>
                          <a:effectLst/>
                          <a:latin typeface="Consolas"/>
                          <a:ea typeface="宋体"/>
                          <a:cs typeface="宋体"/>
                        </a:rPr>
                        <a:t>    </a:t>
                      </a:r>
                      <a:r>
                        <a:rPr lang="en-US" sz="1800" b="1" kern="100">
                          <a:solidFill>
                            <a:srgbClr val="000080"/>
                          </a:solidFill>
                          <a:effectLst/>
                          <a:latin typeface="Consolas"/>
                          <a:ea typeface="宋体"/>
                          <a:cs typeface="宋体"/>
                        </a:rPr>
                        <a:t>for </a:t>
                      </a:r>
                      <a:r>
                        <a:rPr lang="en-US" sz="1800" kern="100">
                          <a:solidFill>
                            <a:srgbClr val="000000"/>
                          </a:solidFill>
                          <a:effectLst/>
                          <a:latin typeface="Consolas"/>
                          <a:ea typeface="宋体"/>
                          <a:cs typeface="宋体"/>
                        </a:rPr>
                        <a:t>i </a:t>
                      </a:r>
                      <a:r>
                        <a:rPr lang="en-US" sz="1800" b="1" kern="100">
                          <a:solidFill>
                            <a:srgbClr val="000080"/>
                          </a:solidFill>
                          <a:effectLst/>
                          <a:latin typeface="Consolas"/>
                          <a:ea typeface="宋体"/>
                          <a:cs typeface="宋体"/>
                        </a:rPr>
                        <a:t>in </a:t>
                      </a:r>
                      <a:r>
                        <a:rPr lang="en-US" sz="1800" kern="100">
                          <a:solidFill>
                            <a:srgbClr val="000080"/>
                          </a:solidFill>
                          <a:effectLst/>
                          <a:latin typeface="Consolas"/>
                          <a:ea typeface="宋体"/>
                          <a:cs typeface="宋体"/>
                        </a:rPr>
                        <a:t>range</a:t>
                      </a:r>
                      <a:r>
                        <a:rPr lang="en-US" sz="1800" kern="100">
                          <a:solidFill>
                            <a:srgbClr val="000000"/>
                          </a:solidFill>
                          <a:effectLst/>
                          <a:latin typeface="Consolas"/>
                          <a:ea typeface="宋体"/>
                          <a:cs typeface="宋体"/>
                        </a:rPr>
                        <a:t>(</a:t>
                      </a:r>
                      <a:r>
                        <a:rPr lang="en-US" sz="1800" kern="100">
                          <a:solidFill>
                            <a:srgbClr val="0000FF"/>
                          </a:solidFill>
                          <a:effectLst/>
                          <a:latin typeface="Consolas"/>
                          <a:ea typeface="宋体"/>
                          <a:cs typeface="宋体"/>
                        </a:rPr>
                        <a:t>0</a:t>
                      </a:r>
                      <a:r>
                        <a:rPr lang="en-US" sz="1800" kern="100">
                          <a:solidFill>
                            <a:srgbClr val="000000"/>
                          </a:solidFill>
                          <a:effectLst/>
                          <a:latin typeface="Consolas"/>
                          <a:ea typeface="宋体"/>
                          <a:cs typeface="宋体"/>
                        </a:rPr>
                        <a:t>, n):</a:t>
                      </a:r>
                      <a:br>
                        <a:rPr lang="en-US" sz="1800" kern="100">
                          <a:solidFill>
                            <a:srgbClr val="000000"/>
                          </a:solidFill>
                          <a:effectLst/>
                          <a:latin typeface="Consolas"/>
                          <a:ea typeface="宋体"/>
                          <a:cs typeface="宋体"/>
                        </a:rPr>
                      </a:br>
                      <a:r>
                        <a:rPr lang="en-US" sz="1800" kern="100">
                          <a:solidFill>
                            <a:srgbClr val="000000"/>
                          </a:solidFill>
                          <a:effectLst/>
                          <a:latin typeface="Consolas"/>
                          <a:ea typeface="宋体"/>
                          <a:cs typeface="宋体"/>
                        </a:rPr>
                        <a:t>        </a:t>
                      </a:r>
                      <a:r>
                        <a:rPr lang="en-US" sz="1800" b="1" kern="100">
                          <a:solidFill>
                            <a:srgbClr val="000080"/>
                          </a:solidFill>
                          <a:effectLst/>
                          <a:latin typeface="Consolas"/>
                          <a:ea typeface="宋体"/>
                          <a:cs typeface="宋体"/>
                        </a:rPr>
                        <a:t>for </a:t>
                      </a:r>
                      <a:r>
                        <a:rPr lang="en-US" sz="1800" kern="100">
                          <a:solidFill>
                            <a:srgbClr val="000000"/>
                          </a:solidFill>
                          <a:effectLst/>
                          <a:latin typeface="Consolas"/>
                          <a:ea typeface="宋体"/>
                          <a:cs typeface="宋体"/>
                        </a:rPr>
                        <a:t>j </a:t>
                      </a:r>
                      <a:r>
                        <a:rPr lang="en-US" sz="1800" b="1" kern="100">
                          <a:solidFill>
                            <a:srgbClr val="000080"/>
                          </a:solidFill>
                          <a:effectLst/>
                          <a:latin typeface="Consolas"/>
                          <a:ea typeface="宋体"/>
                          <a:cs typeface="宋体"/>
                        </a:rPr>
                        <a:t>in </a:t>
                      </a:r>
                      <a:r>
                        <a:rPr lang="en-US" sz="1800" kern="100">
                          <a:solidFill>
                            <a:srgbClr val="000080"/>
                          </a:solidFill>
                          <a:effectLst/>
                          <a:latin typeface="Consolas"/>
                          <a:ea typeface="宋体"/>
                          <a:cs typeface="宋体"/>
                        </a:rPr>
                        <a:t>range</a:t>
                      </a:r>
                      <a:r>
                        <a:rPr lang="en-US" sz="1800" kern="100">
                          <a:solidFill>
                            <a:srgbClr val="000000"/>
                          </a:solidFill>
                          <a:effectLst/>
                          <a:latin typeface="Consolas"/>
                          <a:ea typeface="宋体"/>
                          <a:cs typeface="宋体"/>
                        </a:rPr>
                        <a:t>(</a:t>
                      </a:r>
                      <a:r>
                        <a:rPr lang="en-US" sz="1800" kern="100">
                          <a:solidFill>
                            <a:srgbClr val="0000FF"/>
                          </a:solidFill>
                          <a:effectLst/>
                          <a:latin typeface="Consolas"/>
                          <a:ea typeface="宋体"/>
                          <a:cs typeface="宋体"/>
                        </a:rPr>
                        <a:t>0</a:t>
                      </a:r>
                      <a:r>
                        <a:rPr lang="en-US" sz="1800" kern="100">
                          <a:solidFill>
                            <a:srgbClr val="000000"/>
                          </a:solidFill>
                          <a:effectLst/>
                          <a:latin typeface="Consolas"/>
                          <a:ea typeface="宋体"/>
                          <a:cs typeface="宋体"/>
                        </a:rPr>
                        <a:t>, n):</a:t>
                      </a:r>
                      <a:br>
                        <a:rPr lang="en-US" sz="1800" kern="100">
                          <a:solidFill>
                            <a:srgbClr val="000000"/>
                          </a:solidFill>
                          <a:effectLst/>
                          <a:latin typeface="Consolas"/>
                          <a:ea typeface="宋体"/>
                          <a:cs typeface="宋体"/>
                        </a:rPr>
                      </a:br>
                      <a:r>
                        <a:rPr lang="en-US" sz="1800" kern="100">
                          <a:solidFill>
                            <a:srgbClr val="000000"/>
                          </a:solidFill>
                          <a:effectLst/>
                          <a:latin typeface="Consolas"/>
                          <a:ea typeface="宋体"/>
                          <a:cs typeface="宋体"/>
                        </a:rPr>
                        <a:t>            </a:t>
                      </a:r>
                      <a:r>
                        <a:rPr lang="en-US" sz="1800" u="sng" kern="100">
                          <a:solidFill>
                            <a:srgbClr val="000000"/>
                          </a:solidFill>
                          <a:effectLst/>
                          <a:latin typeface="Consolas"/>
                          <a:ea typeface="宋体"/>
                          <a:cs typeface="宋体"/>
                        </a:rPr>
                        <a:t>x = x + </a:t>
                      </a:r>
                      <a:r>
                        <a:rPr lang="en-US" sz="1800" u="sng" kern="100">
                          <a:solidFill>
                            <a:srgbClr val="0000FF"/>
                          </a:solidFill>
                          <a:effectLst/>
                          <a:latin typeface="Consolas"/>
                          <a:ea typeface="宋体"/>
                          <a:cs typeface="宋体"/>
                        </a:rPr>
                        <a:t>1</a:t>
                      </a:r>
                      <a:endParaRPr lang="zh-CN" sz="18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54667">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kern="100" dirty="0" err="1">
                          <a:solidFill>
                            <a:srgbClr val="000080"/>
                          </a:solidFill>
                          <a:effectLst/>
                          <a:latin typeface="Consolas"/>
                          <a:ea typeface="宋体"/>
                          <a:cs typeface="宋体"/>
                        </a:rPr>
                        <a:t>def</a:t>
                      </a:r>
                      <a:r>
                        <a:rPr lang="en-US" sz="1800" b="1" kern="100" dirty="0">
                          <a:solidFill>
                            <a:srgbClr val="000080"/>
                          </a:solidFill>
                          <a:effectLst/>
                          <a:latin typeface="Consolas"/>
                          <a:ea typeface="宋体"/>
                          <a:cs typeface="宋体"/>
                        </a:rPr>
                        <a:t> </a:t>
                      </a:r>
                      <a:r>
                        <a:rPr lang="en-US" sz="1800" kern="100" dirty="0">
                          <a:solidFill>
                            <a:srgbClr val="000000"/>
                          </a:solidFill>
                          <a:effectLst/>
                          <a:latin typeface="Consolas"/>
                          <a:ea typeface="宋体"/>
                          <a:cs typeface="宋体"/>
                        </a:rPr>
                        <a:t>f6(n):</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 = </a:t>
                      </a:r>
                      <a:r>
                        <a:rPr lang="en-US" sz="1800" kern="100" dirty="0">
                          <a:solidFill>
                            <a:srgbClr val="0000FF"/>
                          </a:solidFill>
                          <a:effectLst/>
                          <a:latin typeface="Consolas"/>
                          <a:ea typeface="宋体"/>
                          <a:cs typeface="宋体"/>
                        </a:rPr>
                        <a:t>1</a:t>
                      </a:r>
                      <a:br>
                        <a:rPr lang="en-US" sz="1800" kern="100" dirty="0">
                          <a:solidFill>
                            <a:srgbClr val="0000FF"/>
                          </a:solidFill>
                          <a:effectLst/>
                          <a:latin typeface="Consolas"/>
                          <a:ea typeface="宋体"/>
                          <a:cs typeface="宋体"/>
                        </a:rPr>
                      </a:br>
                      <a:r>
                        <a:rPr lang="en-US" sz="1800" kern="100" dirty="0">
                          <a:solidFill>
                            <a:srgbClr val="0000FF"/>
                          </a:solidFill>
                          <a:effectLst/>
                          <a:latin typeface="Consolas"/>
                          <a:ea typeface="宋体"/>
                          <a:cs typeface="宋体"/>
                        </a:rPr>
                        <a:t>    </a:t>
                      </a:r>
                      <a:r>
                        <a:rPr lang="en-US" sz="1800" b="1" kern="100" dirty="0">
                          <a:solidFill>
                            <a:srgbClr val="000080"/>
                          </a:solidFill>
                          <a:effectLst/>
                          <a:latin typeface="Consolas"/>
                          <a:ea typeface="宋体"/>
                          <a:cs typeface="宋体"/>
                        </a:rPr>
                        <a:t>while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 &lt; n:</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u="sng" kern="100" dirty="0">
                          <a:solidFill>
                            <a:srgbClr val="000080"/>
                          </a:solidFill>
                          <a:effectLst/>
                          <a:latin typeface="Consolas"/>
                          <a:ea typeface="宋体"/>
                          <a:cs typeface="宋体"/>
                        </a:rPr>
                        <a:t>print</a:t>
                      </a:r>
                      <a:r>
                        <a:rPr lang="en-US" sz="1800" u="sng" kern="100" dirty="0">
                          <a:solidFill>
                            <a:srgbClr val="000000"/>
                          </a:solidFill>
                          <a:effectLst/>
                          <a:latin typeface="Consolas"/>
                          <a:ea typeface="宋体"/>
                          <a:cs typeface="宋体"/>
                        </a:rPr>
                        <a:t>(</a:t>
                      </a:r>
                      <a:r>
                        <a:rPr lang="en-US" sz="1800" u="sng" kern="100" dirty="0" err="1">
                          <a:solidFill>
                            <a:srgbClr val="000000"/>
                          </a:solidFill>
                          <a:effectLst/>
                          <a:latin typeface="Consolas"/>
                          <a:ea typeface="宋体"/>
                          <a:cs typeface="宋体"/>
                        </a:rPr>
                        <a:t>i</a:t>
                      </a:r>
                      <a:r>
                        <a:rPr lang="en-US" sz="1800" u="sng" kern="100" dirty="0">
                          <a:solidFill>
                            <a:srgbClr val="000000"/>
                          </a:solidFill>
                          <a:effectLst/>
                          <a:latin typeface="Consolas"/>
                          <a:ea typeface="宋体"/>
                          <a:cs typeface="宋体"/>
                        </a:rPr>
                        <a:t>)</a:t>
                      </a:r>
                      <a:r>
                        <a:rPr lang="en-US" sz="1800" kern="100" dirty="0">
                          <a:solidFill>
                            <a:srgbClr val="000000"/>
                          </a:solidFill>
                          <a:effectLst/>
                          <a:latin typeface="Consolas"/>
                          <a:ea typeface="宋体"/>
                          <a:cs typeface="宋体"/>
                        </a:rPr>
                        <a:t/>
                      </a:r>
                      <a:br>
                        <a:rPr lang="en-US" sz="1800" kern="100" dirty="0">
                          <a:solidFill>
                            <a:srgbClr val="000000"/>
                          </a:solidFill>
                          <a:effectLst/>
                          <a:latin typeface="Consolas"/>
                          <a:ea typeface="宋体"/>
                          <a:cs typeface="宋体"/>
                        </a:rPr>
                      </a:br>
                      <a:r>
                        <a:rPr lang="en-US" sz="1800" kern="100" dirty="0">
                          <a:solidFill>
                            <a:srgbClr val="000000"/>
                          </a:solidFill>
                          <a:effectLst/>
                          <a:latin typeface="Consolas"/>
                          <a:ea typeface="宋体"/>
                          <a:cs typeface="宋体"/>
                        </a:rPr>
                        <a:t>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 = </a:t>
                      </a:r>
                      <a:r>
                        <a:rPr lang="en-US" sz="1800" kern="100" dirty="0" err="1">
                          <a:solidFill>
                            <a:srgbClr val="000000"/>
                          </a:solidFill>
                          <a:effectLst/>
                          <a:latin typeface="Consolas"/>
                          <a:ea typeface="宋体"/>
                          <a:cs typeface="宋体"/>
                        </a:rPr>
                        <a:t>i</a:t>
                      </a:r>
                      <a:r>
                        <a:rPr lang="en-US" sz="1800" kern="100" dirty="0">
                          <a:solidFill>
                            <a:srgbClr val="000000"/>
                          </a:solidFill>
                          <a:effectLst/>
                          <a:latin typeface="Consolas"/>
                          <a:ea typeface="宋体"/>
                          <a:cs typeface="宋体"/>
                        </a:rPr>
                        <a:t> * </a:t>
                      </a:r>
                      <a:r>
                        <a:rPr lang="en-US" sz="1800" kern="100" dirty="0">
                          <a:solidFill>
                            <a:srgbClr val="0000FF"/>
                          </a:solidFill>
                          <a:effectLst/>
                          <a:latin typeface="Consolas"/>
                          <a:ea typeface="宋体"/>
                          <a:cs typeface="宋体"/>
                        </a:rPr>
                        <a:t>2</a:t>
                      </a: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zh-CN" sz="18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标题 3"/>
          <p:cNvSpPr>
            <a:spLocks noGrp="1"/>
          </p:cNvSpPr>
          <p:nvPr>
            <p:ph type="title"/>
          </p:nvPr>
        </p:nvSpPr>
        <p:spPr/>
        <p:txBody>
          <a:bodyPr>
            <a:normAutofit fontScale="90000"/>
          </a:bodyPr>
          <a:lstStyle/>
          <a:p>
            <a:r>
              <a:rPr lang="zh-CN" altLang="en-US" dirty="0" smtClean="0"/>
              <a:t>例</a:t>
            </a:r>
            <a:r>
              <a:rPr lang="en-US" altLang="zh-CN" dirty="0" smtClean="0"/>
              <a:t>3</a:t>
            </a:r>
            <a:endParaRPr lang="zh-CN" altLang="en-US" dirty="0"/>
          </a:p>
        </p:txBody>
      </p:sp>
      <p:sp>
        <p:nvSpPr>
          <p:cNvPr id="2" name="矩形 1"/>
          <p:cNvSpPr/>
          <p:nvPr/>
        </p:nvSpPr>
        <p:spPr>
          <a:xfrm>
            <a:off x="5541965" y="1152161"/>
            <a:ext cx="2252139" cy="646331"/>
          </a:xfrm>
          <a:prstGeom prst="rect">
            <a:avLst/>
          </a:prstGeom>
        </p:spPr>
        <p:txBody>
          <a:bodyPr wrap="square">
            <a:spAutoFit/>
          </a:bodyPr>
          <a:lstStyle/>
          <a:p>
            <a:pPr algn="just">
              <a:spcAft>
                <a:spcPts val="0"/>
              </a:spcAft>
            </a:pPr>
            <a:r>
              <a:rPr lang="en-US" altLang="zh-CN" kern="100" dirty="0">
                <a:latin typeface="Arial"/>
                <a:cs typeface="Times New Roman"/>
              </a:rPr>
              <a:t>T(n)=O(1)</a:t>
            </a:r>
            <a:endParaRPr lang="zh-CN" altLang="zh-CN" kern="100" dirty="0">
              <a:latin typeface="Times New Roman"/>
            </a:endParaRPr>
          </a:p>
          <a:p>
            <a:r>
              <a:rPr lang="zh-CN" altLang="zh-CN" kern="100" dirty="0">
                <a:latin typeface="Arial"/>
                <a:cs typeface="Times New Roman"/>
              </a:rPr>
              <a:t>时间效率与</a:t>
            </a:r>
            <a:r>
              <a:rPr lang="en-US" altLang="zh-CN" kern="100" dirty="0">
                <a:latin typeface="Arial"/>
                <a:cs typeface="Times New Roman"/>
              </a:rPr>
              <a:t>n</a:t>
            </a:r>
            <a:r>
              <a:rPr lang="zh-CN" altLang="zh-CN" kern="100" dirty="0">
                <a:latin typeface="Arial"/>
                <a:cs typeface="Times New Roman"/>
              </a:rPr>
              <a:t>无关</a:t>
            </a:r>
            <a:endParaRPr lang="zh-CN" altLang="en-US" dirty="0"/>
          </a:p>
        </p:txBody>
      </p:sp>
      <p:sp>
        <p:nvSpPr>
          <p:cNvPr id="5" name="矩形 4"/>
          <p:cNvSpPr/>
          <p:nvPr/>
        </p:nvSpPr>
        <p:spPr>
          <a:xfrm>
            <a:off x="5574970" y="2057411"/>
            <a:ext cx="2376264" cy="646331"/>
          </a:xfrm>
          <a:prstGeom prst="rect">
            <a:avLst/>
          </a:prstGeom>
        </p:spPr>
        <p:txBody>
          <a:bodyPr wrap="square">
            <a:spAutoFit/>
          </a:bodyPr>
          <a:lstStyle/>
          <a:p>
            <a:r>
              <a:rPr lang="en-US" altLang="zh-CN" dirty="0"/>
              <a:t>T(n)=O(n)</a:t>
            </a:r>
            <a:endParaRPr lang="zh-CN" altLang="zh-CN" dirty="0"/>
          </a:p>
          <a:p>
            <a:r>
              <a:rPr lang="zh-CN" altLang="zh-CN" dirty="0"/>
              <a:t>线性阶时间复杂度</a:t>
            </a:r>
            <a:endParaRPr lang="zh-CN" altLang="en-US" dirty="0"/>
          </a:p>
        </p:txBody>
      </p:sp>
      <p:sp>
        <p:nvSpPr>
          <p:cNvPr id="6" name="矩形 5"/>
          <p:cNvSpPr/>
          <p:nvPr/>
        </p:nvSpPr>
        <p:spPr>
          <a:xfrm>
            <a:off x="5553236" y="3097527"/>
            <a:ext cx="2286000" cy="646331"/>
          </a:xfrm>
          <a:prstGeom prst="rect">
            <a:avLst/>
          </a:prstGeom>
        </p:spPr>
        <p:txBody>
          <a:bodyPr wrap="square">
            <a:spAutoFit/>
          </a:bodyPr>
          <a:lstStyle/>
          <a:p>
            <a:pPr algn="just">
              <a:spcAft>
                <a:spcPts val="0"/>
              </a:spcAft>
            </a:pPr>
            <a:r>
              <a:rPr lang="en-US" altLang="zh-CN" kern="100" dirty="0">
                <a:latin typeface="Arial"/>
                <a:cs typeface="Times New Roman"/>
              </a:rPr>
              <a:t>T(n)=O(n</a:t>
            </a:r>
            <a:r>
              <a:rPr lang="en-US" altLang="zh-CN" kern="100" baseline="30000" dirty="0">
                <a:latin typeface="Arial"/>
                <a:cs typeface="Times New Roman"/>
              </a:rPr>
              <a:t>2</a:t>
            </a:r>
            <a:r>
              <a:rPr lang="en-US" altLang="zh-CN" kern="100" dirty="0">
                <a:latin typeface="Arial"/>
                <a:cs typeface="Times New Roman"/>
              </a:rPr>
              <a:t>)</a:t>
            </a:r>
            <a:endParaRPr lang="zh-CN" altLang="zh-CN" kern="100" dirty="0">
              <a:latin typeface="Times New Roman"/>
            </a:endParaRPr>
          </a:p>
          <a:p>
            <a:r>
              <a:rPr lang="zh-CN" altLang="zh-CN" kern="100" dirty="0">
                <a:latin typeface="Arial"/>
                <a:cs typeface="Times New Roman"/>
              </a:rPr>
              <a:t>平方阶时间复杂度</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5574970" y="4217651"/>
                <a:ext cx="2286000" cy="646331"/>
              </a:xfrm>
              <a:prstGeom prst="rect">
                <a:avLst/>
              </a:prstGeom>
            </p:spPr>
            <p:txBody>
              <a:bodyPr wrap="square">
                <a:spAutoFit/>
              </a:bodyPr>
              <a:lstStyle/>
              <a:p>
                <a:pPr algn="just">
                  <a:spcAft>
                    <a:spcPts val="0"/>
                  </a:spcAft>
                </a:pPr>
                <a:r>
                  <a:rPr lang="en-US" altLang="zh-CN" kern="100" dirty="0">
                    <a:latin typeface="Arial"/>
                    <a:cs typeface="Times New Roman"/>
                  </a:rPr>
                  <a:t>T(n)=</a:t>
                </a:r>
                <a:r>
                  <a:rPr lang="en-US" altLang="zh-CN" i="1" kern="100" dirty="0">
                    <a:latin typeface="Arial"/>
                    <a:cs typeface="Times New Roman"/>
                  </a:rPr>
                  <a:t>O</a:t>
                </a:r>
                <a:r>
                  <a:rPr lang="en-US" altLang="zh-CN" kern="100" dirty="0">
                    <a:latin typeface="Arial"/>
                    <a:cs typeface="Times New Roman"/>
                  </a:rPr>
                  <a:t>(</a:t>
                </a:r>
                <a14:m>
                  <m:oMath xmlns:m="http://schemas.openxmlformats.org/officeDocument/2006/math">
                    <m:sSub>
                      <m:sSubPr>
                        <m:ctrlPr>
                          <a:rPr lang="zh-CN" altLang="zh-CN" i="1" kern="100">
                            <a:effectLst/>
                            <a:latin typeface="Cambria Math"/>
                            <a:ea typeface="Cambria Math"/>
                          </a:rPr>
                        </m:ctrlPr>
                      </m:sSubPr>
                      <m:e>
                        <m:r>
                          <a:rPr lang="en-US" altLang="zh-CN" i="1" kern="100">
                            <a:latin typeface="Cambria Math"/>
                          </a:rPr>
                          <m:t>𝑙𝑜𝑔</m:t>
                        </m:r>
                      </m:e>
                      <m:sub>
                        <m:r>
                          <a:rPr lang="en-US" altLang="zh-CN" i="1" kern="100">
                            <a:latin typeface="Cambria Math"/>
                          </a:rPr>
                          <m:t>2</m:t>
                        </m:r>
                      </m:sub>
                    </m:sSub>
                    <m:r>
                      <a:rPr lang="en-US" altLang="zh-CN" i="1" kern="100">
                        <a:latin typeface="Cambria Math"/>
                      </a:rPr>
                      <m:t>𝑛</m:t>
                    </m:r>
                    <m:r>
                      <a:rPr lang="en-US" altLang="zh-CN" i="1" kern="100">
                        <a:latin typeface="Cambria Math"/>
                      </a:rPr>
                      <m:t>)</m:t>
                    </m:r>
                  </m:oMath>
                </a14:m>
                <a:endParaRPr lang="zh-CN" altLang="zh-CN" kern="100" dirty="0">
                  <a:latin typeface="Times New Roman"/>
                </a:endParaRPr>
              </a:p>
              <a:p>
                <a:r>
                  <a:rPr lang="zh-CN" altLang="zh-CN" kern="100" dirty="0">
                    <a:latin typeface="Arial"/>
                    <a:cs typeface="Times New Roman"/>
                  </a:rPr>
                  <a:t>对数阶时间复杂度</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5574970" y="3795886"/>
                <a:ext cx="2286000" cy="646331"/>
              </a:xfrm>
              <a:prstGeom prst="rect">
                <a:avLst/>
              </a:prstGeom>
              <a:blipFill rotWithShape="1">
                <a:blip r:embed="rId2"/>
                <a:stretch>
                  <a:fillRect l="-2400" t="-4717" b="-11321"/>
                </a:stretch>
              </a:blipFill>
            </p:spPr>
            <p:txBody>
              <a:bodyPr/>
              <a:lstStyle/>
              <a:p>
                <a:r>
                  <a:rPr lang="zh-CN" altLang="en-US">
                    <a:noFill/>
                  </a:rPr>
                  <a:t> </a:t>
                </a:r>
              </a:p>
            </p:txBody>
          </p:sp>
        </mc:Fallback>
      </mc:AlternateContent>
      <p:sp>
        <p:nvSpPr>
          <p:cNvPr id="9" name="矩形 8"/>
          <p:cNvSpPr/>
          <p:nvPr/>
        </p:nvSpPr>
        <p:spPr>
          <a:xfrm>
            <a:off x="60290" y="3339488"/>
            <a:ext cx="1475656" cy="2031325"/>
          </a:xfrm>
          <a:prstGeom prst="rect">
            <a:avLst/>
          </a:prstGeom>
        </p:spPr>
        <p:txBody>
          <a:bodyPr wrap="square">
            <a:spAutoFit/>
          </a:bodyPr>
          <a:lstStyle/>
          <a:p>
            <a:r>
              <a:rPr lang="zh-CN" altLang="en-US" dirty="0">
                <a:solidFill>
                  <a:prstClr val="black"/>
                </a:solidFill>
              </a:rPr>
              <a:t>输出：</a:t>
            </a:r>
            <a:endParaRPr lang="en-US" altLang="zh-CN" dirty="0">
              <a:solidFill>
                <a:prstClr val="black"/>
              </a:solidFill>
            </a:endParaRPr>
          </a:p>
          <a:p>
            <a:r>
              <a:rPr lang="en-US" altLang="zh-CN" dirty="0">
                <a:solidFill>
                  <a:prstClr val="black"/>
                </a:solidFill>
              </a:rPr>
              <a:t>1</a:t>
            </a:r>
          </a:p>
          <a:p>
            <a:r>
              <a:rPr lang="en-US" altLang="zh-CN" dirty="0">
                <a:solidFill>
                  <a:prstClr val="black"/>
                </a:solidFill>
              </a:rPr>
              <a:t>2</a:t>
            </a:r>
          </a:p>
          <a:p>
            <a:r>
              <a:rPr lang="en-US" altLang="zh-CN" dirty="0">
                <a:solidFill>
                  <a:prstClr val="black"/>
                </a:solidFill>
              </a:rPr>
              <a:t>4</a:t>
            </a:r>
          </a:p>
          <a:p>
            <a:r>
              <a:rPr lang="en-US" altLang="zh-CN" dirty="0">
                <a:solidFill>
                  <a:prstClr val="black"/>
                </a:solidFill>
              </a:rPr>
              <a:t>8</a:t>
            </a:r>
          </a:p>
          <a:p>
            <a:r>
              <a:rPr lang="en-US" altLang="zh-CN" dirty="0">
                <a:solidFill>
                  <a:prstClr val="black"/>
                </a:solidFill>
              </a:rPr>
              <a:t>16</a:t>
            </a:r>
          </a:p>
          <a:p>
            <a:r>
              <a:rPr lang="en-US" altLang="zh-CN" dirty="0">
                <a:solidFill>
                  <a:prstClr val="black"/>
                </a:solidFill>
              </a:rPr>
              <a:t>32</a:t>
            </a:r>
          </a:p>
        </p:txBody>
      </p:sp>
      <p:sp>
        <p:nvSpPr>
          <p:cNvPr id="10" name="矩形 9"/>
          <p:cNvSpPr/>
          <p:nvPr/>
        </p:nvSpPr>
        <p:spPr>
          <a:xfrm>
            <a:off x="3788763" y="4057633"/>
            <a:ext cx="886781" cy="369332"/>
          </a:xfrm>
          <a:prstGeom prst="rect">
            <a:avLst/>
          </a:prstGeom>
        </p:spPr>
        <p:txBody>
          <a:bodyPr wrap="none">
            <a:spAutoFit/>
          </a:bodyPr>
          <a:lstStyle/>
          <a:p>
            <a:r>
              <a:rPr lang="en-US" altLang="zh-CN" dirty="0">
                <a:solidFill>
                  <a:srgbClr val="000000"/>
                </a:solidFill>
              </a:rPr>
              <a:t>n=64</a:t>
            </a:r>
            <a:r>
              <a:rPr lang="zh-CN" altLang="en-US" dirty="0">
                <a:solidFill>
                  <a:srgbClr val="000000"/>
                </a:solidFill>
              </a:rPr>
              <a:t>时</a:t>
            </a:r>
            <a:endParaRPr lang="zh-CN" altLang="en-US" dirty="0">
              <a:solidFill>
                <a:prstClr val="black"/>
              </a:solidFill>
            </a:endParaRPr>
          </a:p>
        </p:txBody>
      </p:sp>
    </p:spTree>
    <p:extLst>
      <p:ext uri="{BB962C8B-B14F-4D97-AF65-F5344CB8AC3E}">
        <p14:creationId xmlns:p14="http://schemas.microsoft.com/office/powerpoint/2010/main" val="197953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smtClean="0"/>
              <a:t>并列</a:t>
            </a:r>
            <a:r>
              <a:rPr lang="zh-CN" altLang="en-US" dirty="0"/>
              <a:t>程序段</a:t>
            </a:r>
            <a:r>
              <a:rPr lang="en-US" altLang="zh-CN" dirty="0"/>
              <a:t>----</a:t>
            </a:r>
            <a:r>
              <a:rPr lang="zh-CN" altLang="en-US" dirty="0"/>
              <a:t>加法原则 </a:t>
            </a:r>
          </a:p>
          <a:p>
            <a:pPr lvl="1"/>
            <a:r>
              <a:rPr lang="zh-CN" altLang="en-US" dirty="0"/>
              <a:t>当算法由并列的若干程序段组成时，整个算法的时间复杂度可以取所有程序段中的最大时间复杂度，称为加法</a:t>
            </a:r>
            <a:r>
              <a:rPr lang="zh-CN" altLang="en-US" dirty="0" smtClean="0"/>
              <a:t>原则。</a:t>
            </a:r>
            <a:endParaRPr lang="en-US" altLang="zh-CN" dirty="0" smtClean="0"/>
          </a:p>
          <a:p>
            <a:pPr lvl="1"/>
            <a:r>
              <a:rPr lang="en-US" altLang="zh-CN" dirty="0" smtClean="0"/>
              <a:t>T(n</a:t>
            </a:r>
            <a:r>
              <a:rPr lang="en-US" altLang="zh-CN" dirty="0"/>
              <a:t>) = T1(n) + T2(n)  = O(T1(n)) + O(T2(n))</a:t>
            </a:r>
          </a:p>
          <a:p>
            <a:pPr marL="457200" lvl="1" indent="0">
              <a:buNone/>
            </a:pPr>
            <a:r>
              <a:rPr lang="en-US" altLang="zh-CN" dirty="0"/>
              <a:t>              = O(max(T1(n), T2(n)))</a:t>
            </a:r>
          </a:p>
          <a:p>
            <a:pPr marL="457200" lvl="1" indent="0">
              <a:buNone/>
            </a:pPr>
            <a:r>
              <a:rPr lang="zh-CN" altLang="en-US" dirty="0"/>
              <a:t>由于忽略常量因子，加法等价于求最大值</a:t>
            </a:r>
          </a:p>
          <a:p>
            <a:pPr marL="457200" lvl="1" indent="0">
              <a:buNone/>
            </a:pPr>
            <a:endParaRPr lang="en-US" altLang="zh-CN" dirty="0" smtClean="0"/>
          </a:p>
          <a:p>
            <a:pPr lvl="1"/>
            <a:endParaRPr lang="zh-CN" altLang="en-US" dirty="0"/>
          </a:p>
        </p:txBody>
      </p:sp>
      <p:sp>
        <p:nvSpPr>
          <p:cNvPr id="3" name="标题 2"/>
          <p:cNvSpPr>
            <a:spLocks noGrp="1"/>
          </p:cNvSpPr>
          <p:nvPr>
            <p:ph type="title"/>
          </p:nvPr>
        </p:nvSpPr>
        <p:spPr/>
        <p:txBody>
          <a:bodyPr>
            <a:normAutofit fontScale="90000"/>
          </a:bodyPr>
          <a:lstStyle/>
          <a:p>
            <a:r>
              <a:rPr lang="zh-CN" altLang="en-US" dirty="0"/>
              <a:t>加法</a:t>
            </a:r>
            <a:r>
              <a:rPr lang="zh-CN" altLang="en-US" dirty="0" smtClean="0"/>
              <a:t>原则</a:t>
            </a:r>
            <a:endParaRPr lang="zh-CN" altLang="en-US" dirty="0"/>
          </a:p>
        </p:txBody>
      </p:sp>
    </p:spTree>
    <p:extLst>
      <p:ext uri="{BB962C8B-B14F-4D97-AF65-F5344CB8AC3E}">
        <p14:creationId xmlns:p14="http://schemas.microsoft.com/office/powerpoint/2010/main" val="699758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a:bodyPr>
          <a:lstStyle/>
          <a:p>
            <a:r>
              <a:rPr lang="zh-CN" altLang="en-US" dirty="0"/>
              <a:t>嵌套程序段</a:t>
            </a:r>
            <a:r>
              <a:rPr lang="en-US" altLang="zh-CN" dirty="0"/>
              <a:t>----</a:t>
            </a:r>
            <a:r>
              <a:rPr lang="zh-CN" altLang="en-US" dirty="0"/>
              <a:t>乘法</a:t>
            </a:r>
            <a:r>
              <a:rPr lang="zh-CN" altLang="en-US" dirty="0" smtClean="0"/>
              <a:t>原则</a:t>
            </a:r>
            <a:endParaRPr lang="en-US" altLang="zh-CN" dirty="0" smtClean="0"/>
          </a:p>
          <a:p>
            <a:pPr lvl="1"/>
            <a:r>
              <a:rPr lang="zh-CN" altLang="en-US" dirty="0" smtClean="0"/>
              <a:t>如果算法由若干嵌套循环的程序段组成时，整个算法的时间复杂度取所有程序段中的时间复杂度的乘积，称为乘法原则。</a:t>
            </a:r>
            <a:endParaRPr lang="zh-CN" altLang="en-US" dirty="0"/>
          </a:p>
          <a:p>
            <a:pPr lvl="1"/>
            <a:r>
              <a:rPr lang="zh-CN" altLang="en-US" dirty="0" smtClean="0"/>
              <a:t>如果</a:t>
            </a:r>
            <a:r>
              <a:rPr lang="zh-CN" altLang="en-US" dirty="0"/>
              <a:t>算法中循环执行 </a:t>
            </a:r>
            <a:r>
              <a:rPr lang="en-US" altLang="zh-CN" dirty="0"/>
              <a:t>T1(n) </a:t>
            </a:r>
            <a:r>
              <a:rPr lang="zh-CN" altLang="en-US" dirty="0"/>
              <a:t>次，每次循环用 </a:t>
            </a:r>
            <a:r>
              <a:rPr lang="en-US" altLang="zh-CN" dirty="0"/>
              <a:t>T2(n) </a:t>
            </a:r>
            <a:r>
              <a:rPr lang="zh-CN" altLang="en-US" dirty="0"/>
              <a:t>时间，</a:t>
            </a:r>
            <a:r>
              <a:rPr lang="zh-CN" altLang="en-US" dirty="0" smtClean="0"/>
              <a:t>则</a:t>
            </a:r>
            <a:endParaRPr lang="en-US" altLang="zh-CN" dirty="0" smtClean="0"/>
          </a:p>
          <a:p>
            <a:pPr lvl="1"/>
            <a:r>
              <a:rPr lang="zh-CN" altLang="en-US" dirty="0" smtClean="0"/>
              <a:t>     </a:t>
            </a:r>
            <a:r>
              <a:rPr lang="en-US" altLang="zh-CN" dirty="0"/>
              <a:t>T(n) = T1(n)×T2(n) </a:t>
            </a:r>
            <a:endParaRPr lang="en-US" altLang="zh-CN" dirty="0" smtClean="0"/>
          </a:p>
          <a:p>
            <a:pPr marL="457200" lvl="1" indent="0">
              <a:buNone/>
            </a:pPr>
            <a:r>
              <a:rPr lang="en-US" altLang="zh-CN" dirty="0"/>
              <a:t> </a:t>
            </a:r>
            <a:r>
              <a:rPr lang="en-US" altLang="zh-CN" dirty="0" smtClean="0"/>
              <a:t>                 </a:t>
            </a:r>
            <a:r>
              <a:rPr lang="en-US" altLang="zh-CN" dirty="0"/>
              <a:t>= O(T1(n)) ×O(T2(n))= O(T1(n)×T2(n)) </a:t>
            </a:r>
          </a:p>
          <a:p>
            <a:endParaRPr lang="zh-CN" altLang="en-US" dirty="0"/>
          </a:p>
        </p:txBody>
      </p:sp>
      <p:sp>
        <p:nvSpPr>
          <p:cNvPr id="4" name="标题 2"/>
          <p:cNvSpPr>
            <a:spLocks noGrp="1"/>
          </p:cNvSpPr>
          <p:nvPr>
            <p:ph type="title"/>
          </p:nvPr>
        </p:nvSpPr>
        <p:spPr/>
        <p:txBody>
          <a:bodyPr>
            <a:normAutofit fontScale="90000"/>
          </a:bodyPr>
          <a:lstStyle/>
          <a:p>
            <a:r>
              <a:rPr lang="zh-CN" altLang="en-US" dirty="0"/>
              <a:t>乘法</a:t>
            </a:r>
            <a:r>
              <a:rPr lang="zh-CN" altLang="en-US" dirty="0" smtClean="0"/>
              <a:t>原则</a:t>
            </a:r>
            <a:endParaRPr lang="zh-CN" altLang="en-US" dirty="0"/>
          </a:p>
        </p:txBody>
      </p:sp>
    </p:spTree>
    <p:extLst>
      <p:ext uri="{BB962C8B-B14F-4D97-AF65-F5344CB8AC3E}">
        <p14:creationId xmlns:p14="http://schemas.microsoft.com/office/powerpoint/2010/main" val="149265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21296" y="1031685"/>
            <a:ext cx="6336704" cy="3139321"/>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mult(m1, m2):</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n =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(m1)</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m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i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808080"/>
                </a:solidFill>
                <a:effectLst/>
                <a:latin typeface="Consolas" pitchFamily="49" charset="0"/>
                <a:ea typeface="宋体" pitchFamily="2" charset="-122"/>
                <a:cs typeface="宋体" pitchFamily="2" charset="-122"/>
              </a:rPr>
              <a:t>j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j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 :</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x = </a:t>
            </a: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b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k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(n):</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x += m1[i][k] * m2[k][j]</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m[i][j] = x</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return </a:t>
            </a:r>
            <a: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m</a:t>
            </a:r>
            <a:br>
              <a:rPr kumimoji="0" lang="zh-CN" altLang="zh-CN"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矩形 2"/>
          <p:cNvSpPr/>
          <p:nvPr/>
        </p:nvSpPr>
        <p:spPr>
          <a:xfrm>
            <a:off x="827584" y="4345413"/>
            <a:ext cx="6552728" cy="1015663"/>
          </a:xfrm>
          <a:prstGeom prst="rect">
            <a:avLst/>
          </a:prstGeom>
        </p:spPr>
        <p:txBody>
          <a:bodyPr wrap="square">
            <a:spAutoFit/>
          </a:bodyPr>
          <a:lstStyle/>
          <a:p>
            <a:r>
              <a:rPr lang="en-US" altLang="zh-CN" sz="2000" dirty="0"/>
              <a:t>T(n) = O(n)×O(n)×(O(1)+O(n</a:t>
            </a:r>
            <a:r>
              <a:rPr lang="en-US" altLang="zh-CN" sz="2000" dirty="0" smtClean="0"/>
              <a:t>)))</a:t>
            </a:r>
          </a:p>
          <a:p>
            <a:r>
              <a:rPr lang="en-US" altLang="zh-CN" sz="2000" dirty="0" smtClean="0"/>
              <a:t> =O(n</a:t>
            </a:r>
            <a:r>
              <a:rPr lang="en-US" altLang="zh-CN" sz="2000" dirty="0"/>
              <a:t>)×O(n)×O(n</a:t>
            </a:r>
            <a:r>
              <a:rPr lang="en-US" altLang="zh-CN" sz="2000" dirty="0" smtClean="0"/>
              <a:t>)</a:t>
            </a:r>
          </a:p>
          <a:p>
            <a:r>
              <a:rPr lang="en-US" altLang="zh-CN" sz="2000" dirty="0" smtClean="0"/>
              <a:t> =O(</a:t>
            </a:r>
            <a:r>
              <a:rPr lang="en-US" altLang="zh-CN" sz="2000" dirty="0" err="1" smtClean="0"/>
              <a:t>n×n×n</a:t>
            </a:r>
            <a:r>
              <a:rPr lang="en-US" altLang="zh-CN" sz="2000" dirty="0"/>
              <a:t>) = O(n</a:t>
            </a:r>
            <a:r>
              <a:rPr lang="en-US" altLang="zh-CN" sz="2000" baseline="30000" dirty="0"/>
              <a:t>3</a:t>
            </a:r>
            <a:r>
              <a:rPr lang="en-US" altLang="zh-CN" sz="2000" dirty="0"/>
              <a:t>)</a:t>
            </a:r>
          </a:p>
        </p:txBody>
      </p:sp>
      <p:sp>
        <p:nvSpPr>
          <p:cNvPr id="4" name="矩形 3"/>
          <p:cNvSpPr/>
          <p:nvPr/>
        </p:nvSpPr>
        <p:spPr>
          <a:xfrm>
            <a:off x="1979712" y="2520389"/>
            <a:ext cx="4392488" cy="12001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nvPr>
        </p:nvSpPr>
        <p:spPr>
          <a:xfrm>
            <a:off x="1115616" y="137199"/>
            <a:ext cx="7676104" cy="540314"/>
          </a:xfrm>
        </p:spPr>
        <p:txBody>
          <a:bodyPr>
            <a:normAutofit fontScale="90000"/>
          </a:bodyPr>
          <a:lstStyle/>
          <a:p>
            <a:r>
              <a:rPr lang="zh-CN" altLang="en-US" dirty="0" smtClean="0"/>
              <a:t>举例</a:t>
            </a:r>
            <a:endParaRPr lang="zh-CN" altLang="en-US" dirty="0"/>
          </a:p>
        </p:txBody>
      </p:sp>
    </p:spTree>
    <p:extLst>
      <p:ext uri="{BB962C8B-B14F-4D97-AF65-F5344CB8AC3E}">
        <p14:creationId xmlns:p14="http://schemas.microsoft.com/office/powerpoint/2010/main" val="3911986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Rectangle 2"/>
              <p:cNvSpPr>
                <a:spLocks noChangeArrowheads="1"/>
              </p:cNvSpPr>
              <p:nvPr/>
            </p:nvSpPr>
            <p:spPr bwMode="auto">
              <a:xfrm>
                <a:off x="297459" y="1097304"/>
                <a:ext cx="8784592" cy="3437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60000" lvl="1">
                  <a:spcBef>
                    <a:spcPts val="600"/>
                  </a:spcBef>
                  <a:buClrTx/>
                  <a:buSzTx/>
                  <a:buFontTx/>
                  <a:buNone/>
                </a:pPr>
                <a:r>
                  <a:rPr lang="zh-CN" altLang="en-US" sz="3200" dirty="0" smtClean="0">
                    <a:solidFill>
                      <a:prstClr val="black"/>
                    </a:solidFill>
                  </a:rPr>
                  <a:t>常量阶	</a:t>
                </a:r>
                <a:r>
                  <a:rPr lang="en-US" altLang="zh-CN" sz="3200" i="1" dirty="0" smtClean="0">
                    <a:solidFill>
                      <a:prstClr val="black"/>
                    </a:solidFill>
                  </a:rPr>
                  <a:t>O</a:t>
                </a:r>
                <a:r>
                  <a:rPr lang="en-US" altLang="zh-CN" sz="3200" dirty="0" smtClean="0">
                    <a:solidFill>
                      <a:prstClr val="black"/>
                    </a:solidFill>
                  </a:rPr>
                  <a:t>(1</a:t>
                </a:r>
                <a:r>
                  <a:rPr lang="en-US" altLang="zh-CN" sz="3200" dirty="0">
                    <a:solidFill>
                      <a:prstClr val="black"/>
                    </a:solidFill>
                  </a:rPr>
                  <a:t>)</a:t>
                </a:r>
              </a:p>
              <a:p>
                <a:pPr marL="360000" lvl="1">
                  <a:spcBef>
                    <a:spcPts val="600"/>
                  </a:spcBef>
                  <a:buClrTx/>
                  <a:buSzTx/>
                  <a:buFontTx/>
                  <a:buNone/>
                </a:pPr>
                <a:r>
                  <a:rPr lang="zh-CN" altLang="en-US" sz="3200" dirty="0">
                    <a:solidFill>
                      <a:prstClr val="black"/>
                    </a:solidFill>
                  </a:rPr>
                  <a:t>对数阶	</a:t>
                </a:r>
                <a:r>
                  <a:rPr lang="en-US" altLang="zh-CN" sz="3200" i="1" dirty="0">
                    <a:solidFill>
                      <a:prstClr val="black"/>
                    </a:solidFill>
                  </a:rPr>
                  <a:t>O</a:t>
                </a:r>
                <a:r>
                  <a:rPr lang="en-US" altLang="zh-CN" sz="3200" dirty="0">
                    <a:solidFill>
                      <a:prstClr val="black"/>
                    </a:solidFill>
                  </a:rPr>
                  <a:t>(</a:t>
                </a:r>
                <a:r>
                  <a:rPr lang="en-US" altLang="zh-CN" sz="3200" dirty="0" err="1">
                    <a:solidFill>
                      <a:prstClr val="black"/>
                    </a:solidFill>
                  </a:rPr>
                  <a:t>log</a:t>
                </a:r>
                <a:r>
                  <a:rPr lang="en-US" altLang="zh-CN" sz="3200" i="1" dirty="0" err="1">
                    <a:solidFill>
                      <a:prstClr val="black"/>
                    </a:solidFill>
                  </a:rPr>
                  <a:t>n</a:t>
                </a:r>
                <a:r>
                  <a:rPr lang="en-US" altLang="zh-CN" sz="3200" dirty="0">
                    <a:solidFill>
                      <a:prstClr val="black"/>
                    </a:solidFill>
                  </a:rPr>
                  <a:t>)</a:t>
                </a:r>
              </a:p>
              <a:p>
                <a:pPr marL="360000" lvl="1">
                  <a:spcBef>
                    <a:spcPts val="600"/>
                  </a:spcBef>
                  <a:buClrTx/>
                  <a:buSzTx/>
                  <a:buFontTx/>
                  <a:buNone/>
                </a:pPr>
                <a:r>
                  <a:rPr lang="zh-CN" altLang="en-US" sz="3200" dirty="0">
                    <a:solidFill>
                      <a:prstClr val="black"/>
                    </a:solidFill>
                  </a:rPr>
                  <a:t>线性阶	</a:t>
                </a:r>
                <a:r>
                  <a:rPr lang="en-US" altLang="zh-CN" sz="3200" i="1" dirty="0">
                    <a:solidFill>
                      <a:prstClr val="black"/>
                    </a:solidFill>
                  </a:rPr>
                  <a:t>O</a:t>
                </a:r>
                <a:r>
                  <a:rPr lang="en-US" altLang="zh-CN" sz="3200" dirty="0">
                    <a:solidFill>
                      <a:prstClr val="black"/>
                    </a:solidFill>
                  </a:rPr>
                  <a:t>(</a:t>
                </a:r>
                <a:r>
                  <a:rPr lang="en-US" altLang="zh-CN" sz="3200" i="1" dirty="0">
                    <a:solidFill>
                      <a:prstClr val="black"/>
                    </a:solidFill>
                  </a:rPr>
                  <a:t>n</a:t>
                </a:r>
                <a:r>
                  <a:rPr lang="en-US" altLang="zh-CN" sz="3200" dirty="0">
                    <a:solidFill>
                      <a:prstClr val="black"/>
                    </a:solidFill>
                  </a:rPr>
                  <a:t>)</a:t>
                </a:r>
              </a:p>
              <a:p>
                <a:pPr marL="360000" lvl="1">
                  <a:spcBef>
                    <a:spcPts val="600"/>
                  </a:spcBef>
                  <a:buClrTx/>
                  <a:buSzTx/>
                  <a:buFontTx/>
                  <a:buNone/>
                </a:pPr>
                <a:r>
                  <a:rPr lang="zh-CN" altLang="en-US" sz="3200" dirty="0">
                    <a:solidFill>
                      <a:prstClr val="black"/>
                    </a:solidFill>
                  </a:rPr>
                  <a:t>线性对数阶 </a:t>
                </a:r>
                <a:r>
                  <a:rPr lang="en-US" altLang="zh-CN" sz="3200" i="1" dirty="0">
                    <a:solidFill>
                      <a:prstClr val="black"/>
                    </a:solidFill>
                  </a:rPr>
                  <a:t>O</a:t>
                </a:r>
                <a:r>
                  <a:rPr lang="en-US" altLang="zh-CN" sz="3200" dirty="0">
                    <a:solidFill>
                      <a:prstClr val="black"/>
                    </a:solidFill>
                  </a:rPr>
                  <a:t>(</a:t>
                </a:r>
                <a:r>
                  <a:rPr lang="en-US" altLang="zh-CN" sz="3200" dirty="0" err="1">
                    <a:solidFill>
                      <a:prstClr val="black"/>
                    </a:solidFill>
                  </a:rPr>
                  <a:t>nlog</a:t>
                </a:r>
                <a:r>
                  <a:rPr lang="en-US" altLang="zh-CN" sz="3200" i="1" dirty="0" err="1">
                    <a:solidFill>
                      <a:prstClr val="black"/>
                    </a:solidFill>
                  </a:rPr>
                  <a:t>n</a:t>
                </a:r>
                <a:r>
                  <a:rPr lang="en-US" altLang="zh-CN" sz="3200" dirty="0">
                    <a:solidFill>
                      <a:prstClr val="black"/>
                    </a:solidFill>
                  </a:rPr>
                  <a:t>)</a:t>
                </a:r>
              </a:p>
              <a:p>
                <a:pPr marL="360000" lvl="1">
                  <a:spcBef>
                    <a:spcPts val="600"/>
                  </a:spcBef>
                  <a:buClrTx/>
                  <a:buSzTx/>
                  <a:buFontTx/>
                  <a:buNone/>
                </a:pPr>
                <a:r>
                  <a:rPr lang="zh-CN" altLang="en-US" sz="3200" dirty="0">
                    <a:solidFill>
                      <a:prstClr val="black"/>
                    </a:solidFill>
                  </a:rPr>
                  <a:t>多项式</a:t>
                </a:r>
                <a:r>
                  <a:rPr lang="zh-CN" altLang="en-US" sz="3200" dirty="0" smtClean="0">
                    <a:solidFill>
                      <a:prstClr val="black"/>
                    </a:solidFill>
                  </a:rPr>
                  <a:t>阶    </a:t>
                </a:r>
                <a:r>
                  <a:rPr lang="en-US" altLang="zh-CN" sz="3200" i="1" dirty="0" smtClean="0">
                    <a:solidFill>
                      <a:prstClr val="black"/>
                    </a:solidFill>
                  </a:rPr>
                  <a:t>O</a:t>
                </a:r>
                <a:r>
                  <a:rPr lang="en-US" altLang="zh-CN" sz="3200" dirty="0" smtClean="0">
                    <a:solidFill>
                      <a:prstClr val="black"/>
                    </a:solidFill>
                  </a:rPr>
                  <a:t>(</a:t>
                </a:r>
                <a:r>
                  <a:rPr lang="en-US" altLang="zh-CN" sz="3200" i="1" dirty="0" smtClean="0">
                    <a:solidFill>
                      <a:prstClr val="black"/>
                    </a:solidFill>
                  </a:rPr>
                  <a:t>n</a:t>
                </a:r>
                <a:r>
                  <a:rPr lang="en-US" altLang="zh-CN" sz="3200" i="1" baseline="30000" dirty="0" smtClean="0">
                    <a:solidFill>
                      <a:prstClr val="black"/>
                    </a:solidFill>
                  </a:rPr>
                  <a:t>m</a:t>
                </a:r>
                <a:r>
                  <a:rPr lang="en-US" altLang="zh-CN" sz="3200" dirty="0" smtClean="0">
                    <a:solidFill>
                      <a:prstClr val="black"/>
                    </a:solidFill>
                  </a:rPr>
                  <a:t>)</a:t>
                </a:r>
                <a:r>
                  <a:rPr lang="zh-CN" altLang="en-US" sz="3200" dirty="0" smtClean="0">
                    <a:solidFill>
                      <a:prstClr val="black"/>
                    </a:solidFill>
                  </a:rPr>
                  <a:t>，如</a:t>
                </a:r>
                <a:r>
                  <a:rPr lang="en-US" altLang="zh-CN" sz="3200" dirty="0" smtClean="0">
                    <a:solidFill>
                      <a:prstClr val="black"/>
                    </a:solidFill>
                  </a:rPr>
                  <a:t>O(</a:t>
                </a:r>
                <a14:m>
                  <m:oMath xmlns:m="http://schemas.openxmlformats.org/officeDocument/2006/math">
                    <m:rad>
                      <m:radPr>
                        <m:degHide m:val="on"/>
                        <m:ctrlPr>
                          <a:rPr lang="en-US" altLang="zh-CN" sz="3200" i="1" smtClean="0">
                            <a:solidFill>
                              <a:prstClr val="black"/>
                            </a:solidFill>
                            <a:latin typeface="Cambria Math"/>
                            <a:ea typeface="Cambria Math"/>
                          </a:rPr>
                        </m:ctrlPr>
                      </m:radPr>
                      <m:deg/>
                      <m:e>
                        <m:r>
                          <a:rPr lang="en-US" altLang="zh-CN" sz="3200" i="1" smtClean="0">
                            <a:solidFill>
                              <a:prstClr val="black"/>
                            </a:solidFill>
                            <a:latin typeface="Cambria Math"/>
                            <a:ea typeface="Cambria Math"/>
                          </a:rPr>
                          <m:t>𝑛</m:t>
                        </m:r>
                      </m:e>
                    </m:rad>
                  </m:oMath>
                </a14:m>
                <a:r>
                  <a:rPr lang="en-US" altLang="zh-CN" sz="3200" dirty="0" smtClean="0">
                    <a:solidFill>
                      <a:prstClr val="black"/>
                    </a:solidFill>
                  </a:rPr>
                  <a:t>)</a:t>
                </a:r>
                <a:r>
                  <a:rPr lang="zh-CN" altLang="en-US" sz="3200" dirty="0" smtClean="0">
                    <a:solidFill>
                      <a:prstClr val="black"/>
                    </a:solidFill>
                  </a:rPr>
                  <a:t>、</a:t>
                </a:r>
                <a:r>
                  <a:rPr lang="en-US" altLang="zh-CN" sz="3200" i="1" dirty="0" smtClean="0">
                    <a:solidFill>
                      <a:prstClr val="black"/>
                    </a:solidFill>
                  </a:rPr>
                  <a:t>O</a:t>
                </a:r>
                <a:r>
                  <a:rPr lang="en-US" altLang="zh-CN" sz="3200" dirty="0" smtClean="0">
                    <a:solidFill>
                      <a:prstClr val="black"/>
                    </a:solidFill>
                  </a:rPr>
                  <a:t>(</a:t>
                </a:r>
                <a:r>
                  <a:rPr lang="en-US" altLang="zh-CN" sz="3200" i="1" dirty="0" smtClean="0">
                    <a:solidFill>
                      <a:prstClr val="black"/>
                    </a:solidFill>
                  </a:rPr>
                  <a:t>n</a:t>
                </a:r>
                <a:r>
                  <a:rPr lang="en-US" altLang="zh-CN" sz="3200" i="1" baseline="30000" dirty="0" smtClean="0">
                    <a:solidFill>
                      <a:prstClr val="black"/>
                    </a:solidFill>
                  </a:rPr>
                  <a:t>2</a:t>
                </a:r>
                <a:r>
                  <a:rPr lang="en-US" altLang="zh-CN" sz="3200" dirty="0" smtClean="0">
                    <a:solidFill>
                      <a:prstClr val="black"/>
                    </a:solidFill>
                  </a:rPr>
                  <a:t>)</a:t>
                </a:r>
                <a:r>
                  <a:rPr lang="zh-CN" altLang="en-US" sz="3200" dirty="0" smtClean="0">
                    <a:solidFill>
                      <a:prstClr val="black"/>
                    </a:solidFill>
                  </a:rPr>
                  <a:t>、</a:t>
                </a:r>
                <a:r>
                  <a:rPr lang="en-US" altLang="zh-CN" sz="3200" i="1" dirty="0" smtClean="0">
                    <a:solidFill>
                      <a:prstClr val="black"/>
                    </a:solidFill>
                  </a:rPr>
                  <a:t> O</a:t>
                </a:r>
                <a:r>
                  <a:rPr lang="en-US" altLang="zh-CN" sz="3200" dirty="0" smtClean="0">
                    <a:solidFill>
                      <a:prstClr val="black"/>
                    </a:solidFill>
                  </a:rPr>
                  <a:t>(</a:t>
                </a:r>
                <a:r>
                  <a:rPr lang="en-US" altLang="zh-CN" sz="3200" i="1" dirty="0" smtClean="0">
                    <a:solidFill>
                      <a:prstClr val="black"/>
                    </a:solidFill>
                  </a:rPr>
                  <a:t>n</a:t>
                </a:r>
                <a:r>
                  <a:rPr lang="en-US" altLang="zh-CN" sz="3200" i="1" baseline="30000" dirty="0" smtClean="0">
                    <a:solidFill>
                      <a:prstClr val="black"/>
                    </a:solidFill>
                  </a:rPr>
                  <a:t>3</a:t>
                </a:r>
                <a:r>
                  <a:rPr lang="en-US" altLang="zh-CN" sz="3200" dirty="0" smtClean="0">
                    <a:solidFill>
                      <a:prstClr val="black"/>
                    </a:solidFill>
                  </a:rPr>
                  <a:t>)</a:t>
                </a:r>
                <a:endParaRPr lang="en-US" altLang="zh-CN" sz="3200" dirty="0">
                  <a:solidFill>
                    <a:prstClr val="black"/>
                  </a:solidFill>
                </a:endParaRPr>
              </a:p>
              <a:p>
                <a:pPr marL="360000" lvl="1">
                  <a:spcBef>
                    <a:spcPts val="600"/>
                  </a:spcBef>
                  <a:buClrTx/>
                  <a:buSzTx/>
                  <a:buFont typeface="Wingdings" panose="05000000000000000000" pitchFamily="2" charset="2"/>
                  <a:buNone/>
                </a:pPr>
                <a:r>
                  <a:rPr lang="zh-CN" altLang="en-US" sz="3200" dirty="0">
                    <a:solidFill>
                      <a:prstClr val="black"/>
                    </a:solidFill>
                  </a:rPr>
                  <a:t>指数阶	</a:t>
                </a:r>
                <a:r>
                  <a:rPr lang="en-US" altLang="zh-CN" sz="3200" i="1" dirty="0">
                    <a:solidFill>
                      <a:prstClr val="black"/>
                    </a:solidFill>
                  </a:rPr>
                  <a:t>O</a:t>
                </a:r>
                <a:r>
                  <a:rPr lang="en-US" altLang="zh-CN" sz="3200" dirty="0">
                    <a:solidFill>
                      <a:prstClr val="black"/>
                    </a:solidFill>
                  </a:rPr>
                  <a:t>(2</a:t>
                </a:r>
                <a:r>
                  <a:rPr lang="en-US" altLang="zh-CN" sz="3200" i="1" baseline="30000" dirty="0">
                    <a:solidFill>
                      <a:prstClr val="black"/>
                    </a:solidFill>
                  </a:rPr>
                  <a:t>n</a:t>
                </a:r>
                <a:r>
                  <a:rPr lang="en-US" altLang="zh-CN" sz="3200" dirty="0">
                    <a:solidFill>
                      <a:prstClr val="black"/>
                    </a:solidFill>
                  </a:rPr>
                  <a:t>) </a:t>
                </a:r>
                <a:r>
                  <a:rPr lang="zh-CN" altLang="en-US" sz="3200" dirty="0" smtClean="0">
                    <a:solidFill>
                      <a:prstClr val="black"/>
                    </a:solidFill>
                  </a:rPr>
                  <a:t>、</a:t>
                </a:r>
                <a:r>
                  <a:rPr lang="en-US" altLang="zh-CN" sz="3200" i="1" dirty="0" smtClean="0">
                    <a:solidFill>
                      <a:prstClr val="black"/>
                    </a:solidFill>
                  </a:rPr>
                  <a:t>O</a:t>
                </a:r>
                <a:r>
                  <a:rPr lang="en-US" altLang="zh-CN" sz="3200" dirty="0" smtClean="0">
                    <a:solidFill>
                      <a:prstClr val="black"/>
                    </a:solidFill>
                  </a:rPr>
                  <a:t>(</a:t>
                </a:r>
                <a:r>
                  <a:rPr lang="en-US" altLang="zh-CN" sz="3200" dirty="0" err="1" smtClean="0">
                    <a:solidFill>
                      <a:prstClr val="black"/>
                    </a:solidFill>
                  </a:rPr>
                  <a:t>m</a:t>
                </a:r>
                <a:r>
                  <a:rPr lang="en-US" altLang="zh-CN" sz="3200" i="1" baseline="30000" dirty="0" err="1" smtClean="0">
                    <a:solidFill>
                      <a:prstClr val="black"/>
                    </a:solidFill>
                  </a:rPr>
                  <a:t>n</a:t>
                </a:r>
                <a:r>
                  <a:rPr lang="en-US" altLang="zh-CN" sz="3200" dirty="0">
                    <a:solidFill>
                      <a:prstClr val="black"/>
                    </a:solidFill>
                  </a:rPr>
                  <a:t>)</a:t>
                </a:r>
              </a:p>
            </p:txBody>
          </p:sp>
        </mc:Choice>
        <mc:Fallback xmlns="">
          <p:sp>
            <p:nvSpPr>
              <p:cNvPr id="21506" name="Rectangle 2"/>
              <p:cNvSpPr>
                <a:spLocks noRot="1" noChangeAspect="1" noMove="1" noResize="1" noEditPoints="1" noAdjustHandles="1" noChangeArrowheads="1" noChangeShapeType="1" noTextEdit="1"/>
              </p:cNvSpPr>
              <p:nvPr/>
            </p:nvSpPr>
            <p:spPr bwMode="auto">
              <a:xfrm>
                <a:off x="297459" y="987574"/>
                <a:ext cx="8784592" cy="3437288"/>
              </a:xfrm>
              <a:prstGeom prst="rect">
                <a:avLst/>
              </a:prstGeom>
              <a:blipFill rotWithShape="1">
                <a:blip r:embed="rId2"/>
                <a:stretch>
                  <a:fillRect t="-2837" b="-4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常见的时间复杂</a:t>
            </a:r>
            <a:r>
              <a:rPr lang="zh-CN" altLang="en-US" dirty="0" smtClean="0"/>
              <a:t>度</a:t>
            </a:r>
            <a:endParaRPr lang="zh-CN" altLang="en-US" dirty="0"/>
          </a:p>
        </p:txBody>
      </p:sp>
    </p:spTree>
    <p:extLst>
      <p:ext uri="{BB962C8B-B14F-4D97-AF65-F5344CB8AC3E}">
        <p14:creationId xmlns:p14="http://schemas.microsoft.com/office/powerpoint/2010/main" val="479571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sz="quarter" idx="10"/>
          </p:nvPr>
        </p:nvSpPr>
        <p:spPr/>
        <p:txBody>
          <a:bodyPr>
            <a:normAutofit/>
          </a:bodyPr>
          <a:lstStyle/>
          <a:p>
            <a:pPr eaLnBrk="1" hangingPunct="1"/>
            <a:r>
              <a:rPr lang="zh-CN" altLang="en-US" dirty="0" smtClean="0"/>
              <a:t>例：设解决某具体问题的关键操作每秒做 10000次，</a:t>
            </a:r>
            <a:r>
              <a:rPr lang="zh-CN" altLang="en-US" dirty="0"/>
              <a:t>问题</a:t>
            </a:r>
            <a:r>
              <a:rPr lang="zh-CN" altLang="en-US" dirty="0" smtClean="0"/>
              <a:t>规模</a:t>
            </a:r>
            <a:r>
              <a:rPr lang="en-US" altLang="zh-CN" dirty="0" smtClean="0"/>
              <a:t>n</a:t>
            </a:r>
            <a:r>
              <a:rPr lang="zh-CN" altLang="en-US" dirty="0"/>
              <a:t>为</a:t>
            </a:r>
            <a:r>
              <a:rPr lang="zh-CN" altLang="en-US" dirty="0" smtClean="0"/>
              <a:t> 100</a:t>
            </a:r>
          </a:p>
          <a:p>
            <a:pPr lvl="1" eaLnBrk="1" hangingPunct="1"/>
            <a:r>
              <a:rPr lang="en-US" altLang="zh-CN" dirty="0" smtClean="0"/>
              <a:t>O(n) </a:t>
            </a:r>
            <a:r>
              <a:rPr lang="zh-CN" altLang="en-US" dirty="0" smtClean="0"/>
              <a:t>的算法，所需时间可忽略不计（1/100秒）</a:t>
            </a:r>
          </a:p>
          <a:p>
            <a:pPr lvl="1" eaLnBrk="1" hangingPunct="1"/>
            <a:r>
              <a:rPr lang="en-US" altLang="zh-CN" dirty="0" smtClean="0"/>
              <a:t>O(n</a:t>
            </a:r>
            <a:r>
              <a:rPr lang="en-US" altLang="zh-CN" baseline="30000" dirty="0" smtClean="0"/>
              <a:t>3</a:t>
            </a:r>
            <a:r>
              <a:rPr lang="en-US" altLang="zh-CN" dirty="0" smtClean="0"/>
              <a:t>) </a:t>
            </a:r>
            <a:r>
              <a:rPr lang="zh-CN" altLang="en-US" dirty="0" smtClean="0"/>
              <a:t>的算法，所需时间是分钟的量级</a:t>
            </a:r>
          </a:p>
          <a:p>
            <a:pPr lvl="1" eaLnBrk="1" hangingPunct="1"/>
            <a:r>
              <a:rPr lang="en-US" altLang="zh-CN" dirty="0" smtClean="0"/>
              <a:t>O(2</a:t>
            </a:r>
            <a:r>
              <a:rPr lang="en-US" altLang="zh-CN" baseline="30000" dirty="0" smtClean="0"/>
              <a:t>n</a:t>
            </a:r>
            <a:r>
              <a:rPr lang="en-US" altLang="zh-CN" dirty="0" smtClean="0"/>
              <a:t>) </a:t>
            </a:r>
            <a:r>
              <a:rPr lang="zh-CN" altLang="en-US" dirty="0" smtClean="0"/>
              <a:t>的算法，所需时间是 4.0*10</a:t>
            </a:r>
            <a:r>
              <a:rPr lang="zh-CN" altLang="en-US" baseline="30000" dirty="0" smtClean="0"/>
              <a:t>18</a:t>
            </a:r>
            <a:r>
              <a:rPr lang="zh-CN" altLang="en-US" dirty="0" smtClean="0"/>
              <a:t> 年的量级。</a:t>
            </a:r>
            <a:endParaRPr lang="en-US" altLang="zh-CN" dirty="0" smtClean="0"/>
          </a:p>
          <a:p>
            <a:pPr marL="457200" lvl="1" indent="0" eaLnBrk="1" hangingPunct="1">
              <a:buNone/>
            </a:pPr>
            <a:r>
              <a:rPr lang="zh-CN" altLang="en-US" dirty="0" smtClean="0">
                <a:solidFill>
                  <a:srgbClr val="FF0000"/>
                </a:solidFill>
              </a:rPr>
              <a:t>（迄今为之的宇宙寿命估计为 10</a:t>
            </a:r>
            <a:r>
              <a:rPr lang="zh-CN" altLang="en-US" baseline="30000" dirty="0" smtClean="0">
                <a:solidFill>
                  <a:srgbClr val="FF0000"/>
                </a:solidFill>
              </a:rPr>
              <a:t>10</a:t>
            </a:r>
            <a:r>
              <a:rPr lang="zh-CN" altLang="en-US" dirty="0" smtClean="0">
                <a:solidFill>
                  <a:srgbClr val="FF0000"/>
                </a:solidFill>
              </a:rPr>
              <a:t> 年的量级）</a:t>
            </a:r>
            <a:endParaRPr lang="en-US" altLang="zh-CN" dirty="0" smtClean="0">
              <a:solidFill>
                <a:srgbClr val="FF0000"/>
              </a:solidFill>
            </a:endParaRPr>
          </a:p>
        </p:txBody>
      </p:sp>
      <p:sp>
        <p:nvSpPr>
          <p:cNvPr id="44034" name="Rectangle 2"/>
          <p:cNvSpPr>
            <a:spLocks noGrp="1" noChangeArrowheads="1"/>
          </p:cNvSpPr>
          <p:nvPr>
            <p:ph type="title"/>
          </p:nvPr>
        </p:nvSpPr>
        <p:spPr/>
        <p:txBody>
          <a:bodyPr>
            <a:normAutofit fontScale="90000"/>
          </a:bodyPr>
          <a:lstStyle/>
          <a:p>
            <a:r>
              <a:rPr lang="zh-CN" altLang="en-US" dirty="0" smtClean="0"/>
              <a:t>算法的</a:t>
            </a:r>
            <a:r>
              <a:rPr lang="zh-CN" altLang="en-US" dirty="0"/>
              <a:t>时间复杂</a:t>
            </a:r>
            <a:r>
              <a:rPr lang="zh-CN" altLang="en-US" dirty="0" smtClean="0"/>
              <a:t>度比较</a:t>
            </a:r>
          </a:p>
        </p:txBody>
      </p:sp>
    </p:spTree>
    <p:extLst>
      <p:ext uri="{BB962C8B-B14F-4D97-AF65-F5344CB8AC3E}">
        <p14:creationId xmlns:p14="http://schemas.microsoft.com/office/powerpoint/2010/main" val="3445163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179512" y="537242"/>
            <a:ext cx="3456384" cy="952500"/>
          </a:xfrm>
        </p:spPr>
        <p:txBody>
          <a:bodyPr>
            <a:noAutofit/>
          </a:bodyPr>
          <a:lstStyle/>
          <a:p>
            <a:r>
              <a:rPr lang="zh-CN" altLang="en-US" sz="2800" dirty="0" smtClean="0"/>
              <a:t>时间复杂度排序</a:t>
            </a:r>
          </a:p>
        </p:txBody>
      </p:sp>
      <p:sp>
        <p:nvSpPr>
          <p:cNvPr id="41987" name="Rectangle 3"/>
          <p:cNvSpPr>
            <a:spLocks noGrp="1" noChangeArrowheads="1"/>
          </p:cNvSpPr>
          <p:nvPr>
            <p:ph sz="quarter" idx="4294967295"/>
          </p:nvPr>
        </p:nvSpPr>
        <p:spPr>
          <a:xfrm>
            <a:off x="539552" y="1417340"/>
            <a:ext cx="2952328" cy="2541224"/>
          </a:xfrm>
          <a:solidFill>
            <a:schemeClr val="tx2">
              <a:lumMod val="40000"/>
              <a:lumOff val="60000"/>
            </a:schemeClr>
          </a:solidFill>
          <a:ln>
            <a:solidFill>
              <a:srgbClr val="0070C0"/>
            </a:solidFill>
          </a:ln>
        </p:spPr>
        <p:txBody>
          <a:bodyPr>
            <a:normAutofit fontScale="92500" lnSpcReduction="20000"/>
          </a:bodyPr>
          <a:lstStyle/>
          <a:p>
            <a:pPr>
              <a:buNone/>
            </a:pPr>
            <a:r>
              <a:rPr lang="en-US" altLang="zh-CN" sz="2400" dirty="0" smtClean="0"/>
              <a:t>O(1)		         </a:t>
            </a:r>
            <a:r>
              <a:rPr lang="zh-CN" altLang="en-US" sz="2400" dirty="0" smtClean="0"/>
              <a:t>常数</a:t>
            </a:r>
            <a:endParaRPr lang="en-US" altLang="zh-CN" sz="2400" dirty="0" smtClean="0"/>
          </a:p>
          <a:p>
            <a:pPr>
              <a:buNone/>
            </a:pPr>
            <a:r>
              <a:rPr lang="en-US" altLang="zh-CN" sz="2400" dirty="0" smtClean="0"/>
              <a:t>O(</a:t>
            </a:r>
            <a:r>
              <a:rPr lang="en-US" altLang="zh-CN" sz="2400" dirty="0" err="1" smtClean="0"/>
              <a:t>logn</a:t>
            </a:r>
            <a:r>
              <a:rPr lang="en-US" altLang="zh-CN" sz="2400" dirty="0" smtClean="0"/>
              <a:t>)	         </a:t>
            </a:r>
            <a:r>
              <a:rPr lang="zh-CN" altLang="en-US" sz="2400" dirty="0" smtClean="0"/>
              <a:t>对数</a:t>
            </a:r>
            <a:endParaRPr lang="en-US" altLang="zh-CN" sz="2400" dirty="0" smtClean="0"/>
          </a:p>
          <a:p>
            <a:pPr>
              <a:buNone/>
            </a:pPr>
            <a:r>
              <a:rPr lang="en-US" altLang="zh-CN" sz="2400" dirty="0" smtClean="0"/>
              <a:t>O(n)		  </a:t>
            </a:r>
            <a:r>
              <a:rPr lang="zh-CN" altLang="en-US" sz="2400" dirty="0" smtClean="0"/>
              <a:t>线性</a:t>
            </a:r>
            <a:endParaRPr lang="en-US" altLang="zh-CN" sz="2400" dirty="0" smtClean="0"/>
          </a:p>
          <a:p>
            <a:pPr eaLnBrk="1" hangingPunct="1">
              <a:buFont typeface="Wingdings" pitchFamily="2" charset="2"/>
              <a:buNone/>
            </a:pPr>
            <a:r>
              <a:rPr lang="en-US" altLang="zh-CN" sz="2400" dirty="0" smtClean="0"/>
              <a:t>O(n log n)   </a:t>
            </a:r>
            <a:r>
              <a:rPr lang="zh-CN" altLang="en-US" sz="2400" dirty="0" smtClean="0"/>
              <a:t>线性对数</a:t>
            </a:r>
            <a:endParaRPr lang="en-US" altLang="zh-CN" sz="2400" dirty="0" smtClean="0"/>
          </a:p>
          <a:p>
            <a:pPr>
              <a:buNone/>
            </a:pPr>
            <a:r>
              <a:rPr lang="en-US" altLang="zh-CN" sz="2400" dirty="0" smtClean="0"/>
              <a:t>O(n</a:t>
            </a:r>
            <a:r>
              <a:rPr lang="en-US" altLang="zh-CN" sz="2400" baseline="30000" dirty="0" smtClean="0"/>
              <a:t>2</a:t>
            </a:r>
            <a:r>
              <a:rPr lang="en-US" altLang="zh-CN" sz="2400" dirty="0" smtClean="0"/>
              <a:t>)		</a:t>
            </a:r>
            <a:r>
              <a:rPr lang="zh-CN" altLang="en-US" sz="2400" dirty="0" smtClean="0"/>
              <a:t>平方</a:t>
            </a:r>
            <a:endParaRPr lang="en-US" altLang="zh-CN" sz="2400" dirty="0" smtClean="0"/>
          </a:p>
          <a:p>
            <a:pPr>
              <a:buNone/>
            </a:pPr>
            <a:r>
              <a:rPr lang="en-US" altLang="zh-CN" sz="2400" dirty="0" smtClean="0"/>
              <a:t>O(n</a:t>
            </a:r>
            <a:r>
              <a:rPr lang="en-US" altLang="zh-CN" sz="2400" baseline="30000" dirty="0" smtClean="0"/>
              <a:t>3</a:t>
            </a:r>
            <a:r>
              <a:rPr lang="en-US" altLang="zh-CN" sz="2400" dirty="0" smtClean="0"/>
              <a:t>)</a:t>
            </a:r>
            <a:r>
              <a:rPr lang="en-US" altLang="zh-CN" sz="2400" dirty="0"/>
              <a:t>		</a:t>
            </a:r>
            <a:r>
              <a:rPr lang="zh-CN" altLang="en-US" sz="2400" dirty="0" smtClean="0"/>
              <a:t>立方</a:t>
            </a:r>
            <a:endParaRPr lang="en-US" altLang="zh-CN" sz="2400" dirty="0"/>
          </a:p>
          <a:p>
            <a:pPr>
              <a:buNone/>
            </a:pPr>
            <a:r>
              <a:rPr lang="en-US" altLang="zh-CN" sz="2400" dirty="0" smtClean="0"/>
              <a:t>O(2</a:t>
            </a:r>
            <a:r>
              <a:rPr lang="en-US" altLang="zh-CN" sz="2400" baseline="30000" dirty="0" smtClean="0"/>
              <a:t>n</a:t>
            </a:r>
            <a:r>
              <a:rPr lang="en-US" altLang="zh-CN" sz="2400" dirty="0" smtClean="0"/>
              <a:t>)		</a:t>
            </a:r>
            <a:r>
              <a:rPr lang="zh-CN" altLang="en-US" sz="2400" dirty="0" smtClean="0"/>
              <a:t>指数</a:t>
            </a:r>
            <a:endParaRPr lang="en-US" altLang="zh-CN" sz="24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62018"/>
            <a:ext cx="5108610" cy="5275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11560" y="3966688"/>
            <a:ext cx="2736304" cy="1323439"/>
          </a:xfrm>
          <a:prstGeom prst="rect">
            <a:avLst/>
          </a:prstGeom>
        </p:spPr>
        <p:txBody>
          <a:bodyPr wrap="square">
            <a:spAutoFit/>
          </a:bodyPr>
          <a:lstStyle/>
          <a:p>
            <a:r>
              <a:rPr lang="zh-CN" altLang="en-US" sz="2000" dirty="0" smtClean="0">
                <a:solidFill>
                  <a:srgbClr val="FF0000"/>
                </a:solidFill>
              </a:rPr>
              <a:t>从上到下</a:t>
            </a:r>
            <a:endParaRPr lang="en-US" altLang="zh-CN" sz="2000" dirty="0" smtClean="0">
              <a:solidFill>
                <a:srgbClr val="FF0000"/>
              </a:solidFill>
            </a:endParaRPr>
          </a:p>
          <a:p>
            <a:r>
              <a:rPr lang="zh-CN" altLang="en-US" sz="2000" dirty="0" smtClean="0">
                <a:solidFill>
                  <a:srgbClr val="FF0000"/>
                </a:solidFill>
              </a:rPr>
              <a:t>从</a:t>
            </a:r>
            <a:r>
              <a:rPr lang="zh-CN" altLang="en-US" sz="2000" dirty="0">
                <a:solidFill>
                  <a:srgbClr val="FF0000"/>
                </a:solidFill>
              </a:rPr>
              <a:t>好到</a:t>
            </a:r>
            <a:r>
              <a:rPr lang="zh-CN" altLang="en-US" sz="2000" dirty="0" smtClean="0">
                <a:solidFill>
                  <a:srgbClr val="FF0000"/>
                </a:solidFill>
              </a:rPr>
              <a:t>坏</a:t>
            </a:r>
            <a:endParaRPr lang="en-US" altLang="zh-CN" sz="2000" dirty="0">
              <a:solidFill>
                <a:srgbClr val="FF0000"/>
              </a:solidFill>
            </a:endParaRPr>
          </a:p>
          <a:p>
            <a:r>
              <a:rPr lang="zh-CN" altLang="en-US" sz="2000" dirty="0">
                <a:solidFill>
                  <a:srgbClr val="FF0000"/>
                </a:solidFill>
              </a:rPr>
              <a:t>复杂度从低到高</a:t>
            </a:r>
            <a:endParaRPr lang="en-US" altLang="zh-CN" sz="2000" dirty="0">
              <a:solidFill>
                <a:srgbClr val="FF0000"/>
              </a:solidFill>
            </a:endParaRPr>
          </a:p>
          <a:p>
            <a:r>
              <a:rPr lang="zh-CN" altLang="en-US" sz="2000" dirty="0">
                <a:solidFill>
                  <a:srgbClr val="FF0000"/>
                </a:solidFill>
              </a:rPr>
              <a:t>时间效率从高到低</a:t>
            </a:r>
            <a:endParaRPr lang="en-US" altLang="zh-CN" sz="2000" dirty="0">
              <a:solidFill>
                <a:srgbClr val="FF0000"/>
              </a:solidFill>
            </a:endParaRPr>
          </a:p>
        </p:txBody>
      </p:sp>
    </p:spTree>
    <p:extLst>
      <p:ext uri="{BB962C8B-B14F-4D97-AF65-F5344CB8AC3E}">
        <p14:creationId xmlns:p14="http://schemas.microsoft.com/office/powerpoint/2010/main" val="33608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pPr marL="0" indent="0">
              <a:buNone/>
            </a:pPr>
            <a:r>
              <a:rPr lang="zh-CN" altLang="en-US" dirty="0"/>
              <a:t>（</a:t>
            </a:r>
            <a:r>
              <a:rPr lang="en-US" altLang="zh-CN" dirty="0"/>
              <a:t>1</a:t>
            </a:r>
            <a:r>
              <a:rPr lang="zh-CN" altLang="en-US" dirty="0"/>
              <a:t>）多个问题规模</a:t>
            </a:r>
          </a:p>
          <a:p>
            <a:r>
              <a:rPr lang="zh-CN" altLang="en-US" dirty="0"/>
              <a:t>一个特定算法的运行时间依赖于问题的</a:t>
            </a:r>
            <a:r>
              <a:rPr lang="zh-CN" altLang="en-US" dirty="0" smtClean="0"/>
              <a:t>规模，但</a:t>
            </a:r>
            <a:r>
              <a:rPr lang="zh-CN" altLang="en-US" dirty="0"/>
              <a:t>有的时候，问题的规模不止一个。</a:t>
            </a:r>
          </a:p>
          <a:p>
            <a:pPr lvl="1"/>
            <a:r>
              <a:rPr lang="zh-CN" altLang="en-US" dirty="0" smtClean="0"/>
              <a:t>比如</a:t>
            </a:r>
            <a:r>
              <a:rPr lang="zh-CN" altLang="en-US" dirty="0"/>
              <a:t>，对两个长度分别</a:t>
            </a:r>
            <a:r>
              <a:rPr lang="zh-CN" altLang="en-US" dirty="0" smtClean="0"/>
              <a:t>为</a:t>
            </a:r>
            <a:r>
              <a:rPr lang="en-US" altLang="zh-CN" dirty="0" smtClean="0"/>
              <a:t>n</a:t>
            </a:r>
            <a:r>
              <a:rPr lang="zh-CN" altLang="en-US" dirty="0" smtClean="0"/>
              <a:t>和</a:t>
            </a:r>
            <a:r>
              <a:rPr lang="en-US" altLang="zh-CN" dirty="0"/>
              <a:t>k</a:t>
            </a:r>
            <a:r>
              <a:rPr lang="zh-CN" altLang="en-US" dirty="0" smtClean="0"/>
              <a:t>的</a:t>
            </a:r>
            <a:r>
              <a:rPr lang="zh-CN" altLang="en-US" dirty="0"/>
              <a:t>数组进行操作，问题的规模就有</a:t>
            </a:r>
            <a:r>
              <a:rPr lang="en-US" altLang="zh-CN" dirty="0"/>
              <a:t>2</a:t>
            </a:r>
            <a:r>
              <a:rPr lang="zh-CN" altLang="en-US" dirty="0"/>
              <a:t>个，这时时间复杂度是</a:t>
            </a:r>
            <a:r>
              <a:rPr lang="zh-CN" altLang="en-US" dirty="0" smtClean="0"/>
              <a:t>关于</a:t>
            </a:r>
            <a:r>
              <a:rPr lang="en-US" altLang="zh-CN" dirty="0" smtClean="0"/>
              <a:t>n</a:t>
            </a:r>
            <a:r>
              <a:rPr lang="zh-CN" altLang="en-US" dirty="0" smtClean="0"/>
              <a:t>和</a:t>
            </a:r>
            <a:r>
              <a:rPr lang="en-US" altLang="zh-CN" dirty="0"/>
              <a:t>k</a:t>
            </a:r>
            <a:r>
              <a:rPr lang="zh-CN" altLang="en-US" dirty="0" smtClean="0"/>
              <a:t>的</a:t>
            </a:r>
            <a:r>
              <a:rPr lang="zh-CN" altLang="en-US" dirty="0"/>
              <a:t>函数</a:t>
            </a:r>
            <a:r>
              <a:rPr lang="zh-CN" altLang="en-US" dirty="0" smtClean="0"/>
              <a:t>。</a:t>
            </a:r>
            <a:endParaRPr lang="en-US" altLang="zh-CN" dirty="0" smtClean="0"/>
          </a:p>
          <a:p>
            <a:pPr lvl="1" algn="l"/>
            <a:r>
              <a:rPr lang="en-US" altLang="zh-CN" sz="2200" b="0" dirty="0" err="1" smtClean="0">
                <a:solidFill>
                  <a:prstClr val="black"/>
                </a:solidFill>
                <a:latin typeface="+mn-lt"/>
                <a:ea typeface="宋体" panose="02010600030101010101" pitchFamily="2" charset="-122"/>
              </a:rPr>
              <a:t>a_list</a:t>
            </a:r>
            <a:r>
              <a:rPr lang="en-US" altLang="zh-CN" sz="2200" b="0" dirty="0" smtClean="0">
                <a:solidFill>
                  <a:prstClr val="black"/>
                </a:solidFill>
                <a:latin typeface="+mn-lt"/>
                <a:ea typeface="宋体" panose="02010600030101010101" pitchFamily="2" charset="-122"/>
              </a:rPr>
              <a:t> </a:t>
            </a:r>
            <a:r>
              <a:rPr lang="en-US" altLang="zh-CN" sz="2200" b="0" dirty="0">
                <a:solidFill>
                  <a:prstClr val="black"/>
                </a:solidFill>
                <a:latin typeface="+mn-lt"/>
                <a:ea typeface="宋体" panose="02010600030101010101" pitchFamily="2" charset="-122"/>
              </a:rPr>
              <a:t>= [0, 1, 2, </a:t>
            </a:r>
            <a:r>
              <a:rPr lang="en-US" altLang="zh-CN" sz="2200" b="0" dirty="0">
                <a:solidFill>
                  <a:srgbClr val="FF0000"/>
                </a:solidFill>
                <a:latin typeface="+mn-lt"/>
                <a:ea typeface="宋体" panose="02010600030101010101" pitchFamily="2" charset="-122"/>
              </a:rPr>
              <a:t>3, 4, 5, 6, 7, 8, 9</a:t>
            </a:r>
            <a:r>
              <a:rPr lang="en-US" altLang="zh-CN" sz="2200" b="0" dirty="0">
                <a:solidFill>
                  <a:prstClr val="black"/>
                </a:solidFill>
                <a:latin typeface="+mn-lt"/>
                <a:ea typeface="宋体" panose="02010600030101010101" pitchFamily="2" charset="-122"/>
              </a:rPr>
              <a:t>]</a:t>
            </a:r>
            <a:br>
              <a:rPr lang="en-US" altLang="zh-CN" sz="2200" b="0" dirty="0">
                <a:solidFill>
                  <a:prstClr val="black"/>
                </a:solidFill>
                <a:latin typeface="+mn-lt"/>
                <a:ea typeface="宋体" panose="02010600030101010101" pitchFamily="2" charset="-122"/>
              </a:rPr>
            </a:br>
            <a:r>
              <a:rPr lang="en-US" altLang="zh-CN" sz="2200" b="0" dirty="0" err="1">
                <a:solidFill>
                  <a:prstClr val="black"/>
                </a:solidFill>
                <a:latin typeface="+mn-lt"/>
                <a:ea typeface="宋体" panose="02010600030101010101" pitchFamily="2" charset="-122"/>
              </a:rPr>
              <a:t>a_list</a:t>
            </a:r>
            <a:r>
              <a:rPr lang="en-US" altLang="zh-CN" sz="2200" b="0" dirty="0">
                <a:solidFill>
                  <a:prstClr val="black"/>
                </a:solidFill>
                <a:latin typeface="+mn-lt"/>
                <a:ea typeface="宋体" panose="02010600030101010101" pitchFamily="2" charset="-122"/>
              </a:rPr>
              <a:t>[1:3] = ['a', 'b', 'c', 'd', 'e']</a:t>
            </a:r>
          </a:p>
          <a:p>
            <a:pPr marL="800100" lvl="2" indent="0" algn="l" defTabSz="914400">
              <a:lnSpc>
                <a:spcPct val="110000"/>
              </a:lnSpc>
              <a:spcBef>
                <a:spcPts val="0"/>
              </a:spcBef>
              <a:spcAft>
                <a:spcPts val="0"/>
              </a:spcAft>
              <a:buNone/>
            </a:pPr>
            <a:r>
              <a:rPr lang="zh-CN" altLang="en-US" sz="2200" b="0" dirty="0">
                <a:solidFill>
                  <a:srgbClr val="000000"/>
                </a:solidFill>
                <a:latin typeface="+mn-lt"/>
                <a:ea typeface="宋体" panose="02010600030101010101" pitchFamily="2" charset="-122"/>
                <a:sym typeface="Microsoft Yahei"/>
              </a:rPr>
              <a:t>执行上述语句后</a:t>
            </a:r>
            <a:r>
              <a:rPr lang="en-US" altLang="zh-CN" sz="2200" b="0" dirty="0" err="1">
                <a:solidFill>
                  <a:srgbClr val="000000"/>
                </a:solidFill>
                <a:latin typeface="+mn-lt"/>
                <a:ea typeface="宋体" panose="02010600030101010101" pitchFamily="2" charset="-122"/>
                <a:sym typeface="Microsoft Yahei"/>
              </a:rPr>
              <a:t>a_list</a:t>
            </a:r>
            <a:r>
              <a:rPr lang="zh-CN" altLang="en-US" sz="2200" b="0" dirty="0">
                <a:solidFill>
                  <a:srgbClr val="000000"/>
                </a:solidFill>
                <a:latin typeface="+mn-lt"/>
                <a:ea typeface="宋体" panose="02010600030101010101" pitchFamily="2" charset="-122"/>
                <a:sym typeface="Microsoft Yahei"/>
              </a:rPr>
              <a:t>的结果是什么？分析第</a:t>
            </a:r>
            <a:r>
              <a:rPr lang="en-US" altLang="zh-CN" sz="2200" b="0" dirty="0">
                <a:solidFill>
                  <a:srgbClr val="000000"/>
                </a:solidFill>
                <a:latin typeface="+mn-lt"/>
                <a:ea typeface="宋体" panose="02010600030101010101" pitchFamily="2" charset="-122"/>
                <a:sym typeface="Microsoft Yahei"/>
              </a:rPr>
              <a:t>2</a:t>
            </a:r>
            <a:r>
              <a:rPr lang="zh-CN" altLang="en-US" sz="2200" b="0" dirty="0">
                <a:solidFill>
                  <a:srgbClr val="000000"/>
                </a:solidFill>
                <a:latin typeface="+mn-lt"/>
                <a:ea typeface="宋体" panose="02010600030101010101" pitchFamily="2" charset="-122"/>
                <a:sym typeface="Microsoft Yahei"/>
              </a:rPr>
              <a:t>行语句实际完成了哪些工作？（设原表长为</a:t>
            </a:r>
            <a:r>
              <a:rPr lang="en-US" altLang="zh-CN" sz="2200" b="0" dirty="0">
                <a:solidFill>
                  <a:srgbClr val="000000"/>
                </a:solidFill>
                <a:latin typeface="+mn-lt"/>
                <a:ea typeface="宋体" panose="02010600030101010101" pitchFamily="2" charset="-122"/>
                <a:sym typeface="Microsoft Yahei"/>
              </a:rPr>
              <a:t>n</a:t>
            </a:r>
            <a:r>
              <a:rPr lang="zh-CN" altLang="en-US" sz="2200" b="0" dirty="0">
                <a:solidFill>
                  <a:srgbClr val="000000"/>
                </a:solidFill>
                <a:latin typeface="+mn-lt"/>
                <a:ea typeface="宋体" panose="02010600030101010101" pitchFamily="2" charset="-122"/>
                <a:sym typeface="Microsoft Yahei"/>
              </a:rPr>
              <a:t>，切片</a:t>
            </a:r>
            <a:r>
              <a:rPr lang="en-US" altLang="zh-CN" sz="2200" b="0" dirty="0">
                <a:solidFill>
                  <a:srgbClr val="000000"/>
                </a:solidFill>
                <a:latin typeface="+mn-lt"/>
                <a:ea typeface="宋体" panose="02010600030101010101" pitchFamily="2" charset="-122"/>
                <a:sym typeface="Microsoft Yahei"/>
              </a:rPr>
              <a:t>[</a:t>
            </a:r>
            <a:r>
              <a:rPr lang="en-US" altLang="zh-CN" sz="2200" b="0" dirty="0" err="1">
                <a:solidFill>
                  <a:srgbClr val="000000"/>
                </a:solidFill>
                <a:latin typeface="+mn-lt"/>
                <a:ea typeface="宋体" panose="02010600030101010101" pitchFamily="2" charset="-122"/>
                <a:sym typeface="Microsoft Yahei"/>
              </a:rPr>
              <a:t>i:j</a:t>
            </a:r>
            <a:r>
              <a:rPr lang="en-US" altLang="zh-CN" sz="2200" b="0" dirty="0">
                <a:solidFill>
                  <a:srgbClr val="000000"/>
                </a:solidFill>
                <a:latin typeface="+mn-lt"/>
                <a:ea typeface="宋体" panose="02010600030101010101" pitchFamily="2" charset="-122"/>
                <a:sym typeface="Microsoft Yahei"/>
              </a:rPr>
              <a:t>]</a:t>
            </a:r>
            <a:r>
              <a:rPr lang="zh-CN" altLang="en-US" sz="2200" b="0" dirty="0">
                <a:solidFill>
                  <a:srgbClr val="000000"/>
                </a:solidFill>
                <a:latin typeface="+mn-lt"/>
                <a:ea typeface="宋体" panose="02010600030101010101" pitchFamily="2" charset="-122"/>
                <a:sym typeface="Microsoft Yahei"/>
              </a:rPr>
              <a:t>的对应长度为</a:t>
            </a:r>
            <a:r>
              <a:rPr lang="en-US" altLang="zh-CN" sz="2200" b="0" dirty="0">
                <a:solidFill>
                  <a:srgbClr val="000000"/>
                </a:solidFill>
                <a:latin typeface="+mn-lt"/>
                <a:ea typeface="宋体" panose="02010600030101010101" pitchFamily="2" charset="-122"/>
                <a:sym typeface="Microsoft Yahei"/>
              </a:rPr>
              <a:t>m</a:t>
            </a:r>
            <a:r>
              <a:rPr lang="zh-CN" altLang="en-US" sz="2200" b="0" dirty="0">
                <a:solidFill>
                  <a:srgbClr val="000000"/>
                </a:solidFill>
                <a:latin typeface="+mn-lt"/>
                <a:ea typeface="宋体" panose="02010600030101010101" pitchFamily="2" charset="-122"/>
                <a:sym typeface="Microsoft Yahei"/>
              </a:rPr>
              <a:t>，即</a:t>
            </a:r>
            <a:r>
              <a:rPr lang="en-US" altLang="zh-CN" sz="2200" b="0" dirty="0">
                <a:solidFill>
                  <a:srgbClr val="000000"/>
                </a:solidFill>
                <a:latin typeface="+mn-lt"/>
                <a:ea typeface="宋体" panose="02010600030101010101" pitchFamily="2" charset="-122"/>
                <a:sym typeface="Microsoft Yahei"/>
              </a:rPr>
              <a:t>m=j-</a:t>
            </a:r>
            <a:r>
              <a:rPr lang="en-US" altLang="zh-CN" sz="2200" b="0" dirty="0" err="1">
                <a:solidFill>
                  <a:srgbClr val="000000"/>
                </a:solidFill>
                <a:latin typeface="+mn-lt"/>
                <a:ea typeface="宋体" panose="02010600030101010101" pitchFamily="2" charset="-122"/>
                <a:sym typeface="Microsoft Yahei"/>
              </a:rPr>
              <a:t>i</a:t>
            </a:r>
            <a:r>
              <a:rPr lang="zh-CN" altLang="en-US" sz="2200" b="0" dirty="0">
                <a:solidFill>
                  <a:srgbClr val="000000"/>
                </a:solidFill>
                <a:latin typeface="+mn-lt"/>
                <a:ea typeface="宋体" panose="02010600030101010101" pitchFamily="2" charset="-122"/>
                <a:sym typeface="Microsoft Yahei"/>
              </a:rPr>
              <a:t>，切片替换部分长度为</a:t>
            </a:r>
            <a:r>
              <a:rPr lang="en-US" altLang="zh-CN" sz="2200" b="0" dirty="0">
                <a:solidFill>
                  <a:srgbClr val="000000"/>
                </a:solidFill>
                <a:latin typeface="+mn-lt"/>
                <a:ea typeface="宋体" panose="02010600030101010101" pitchFamily="2" charset="-122"/>
                <a:sym typeface="Microsoft Yahei"/>
              </a:rPr>
              <a:t>k</a:t>
            </a:r>
            <a:r>
              <a:rPr lang="zh-CN" altLang="en-US" sz="2200" b="0" dirty="0">
                <a:solidFill>
                  <a:srgbClr val="000000"/>
                </a:solidFill>
                <a:latin typeface="+mn-lt"/>
                <a:ea typeface="宋体" panose="02010600030101010101" pitchFamily="2" charset="-122"/>
                <a:sym typeface="Microsoft Yahei"/>
              </a:rPr>
              <a:t>）</a:t>
            </a:r>
          </a:p>
          <a:p>
            <a:pPr lvl="1"/>
            <a:endParaRPr lang="zh-CN" altLang="en-US" dirty="0" smtClean="0"/>
          </a:p>
          <a:p>
            <a:pPr marL="0" indent="0">
              <a:buNone/>
            </a:pPr>
            <a:endParaRPr lang="zh-CN" altLang="en-US" dirty="0"/>
          </a:p>
          <a:p>
            <a:endParaRPr lang="zh-CN" altLang="en-US" dirty="0"/>
          </a:p>
        </p:txBody>
      </p:sp>
      <p:sp>
        <p:nvSpPr>
          <p:cNvPr id="3" name="标题 2"/>
          <p:cNvSpPr>
            <a:spLocks noGrp="1"/>
          </p:cNvSpPr>
          <p:nvPr>
            <p:ph type="title"/>
          </p:nvPr>
        </p:nvSpPr>
        <p:spPr/>
        <p:txBody>
          <a:bodyPr>
            <a:normAutofit fontScale="90000"/>
          </a:bodyPr>
          <a:lstStyle/>
          <a:p>
            <a:r>
              <a:rPr lang="zh-CN" altLang="en-US" dirty="0"/>
              <a:t>其它</a:t>
            </a:r>
            <a:r>
              <a:rPr lang="zh-CN" altLang="en-US" dirty="0" smtClean="0"/>
              <a:t>情况</a:t>
            </a:r>
            <a:endParaRPr lang="zh-CN" altLang="en-US" dirty="0"/>
          </a:p>
        </p:txBody>
      </p:sp>
      <p:sp>
        <p:nvSpPr>
          <p:cNvPr id="4" name="矩形 3"/>
          <p:cNvSpPr/>
          <p:nvPr/>
        </p:nvSpPr>
        <p:spPr>
          <a:xfrm>
            <a:off x="4644008" y="1097305"/>
            <a:ext cx="4572000" cy="1754326"/>
          </a:xfrm>
          <a:prstGeom prst="rect">
            <a:avLst/>
          </a:prstGeom>
          <a:solidFill>
            <a:schemeClr val="tx2">
              <a:lumMod val="40000"/>
              <a:lumOff val="60000"/>
            </a:schemeClr>
          </a:solidFill>
        </p:spPr>
        <p:txBody>
          <a:bodyPr>
            <a:spAutoFit/>
          </a:bodyPr>
          <a:lstStyle/>
          <a:p>
            <a:r>
              <a:rPr lang="en-US" altLang="zh-CN" dirty="0"/>
              <a:t>[0, 'a', 'b', 'c', 'd', 'e', 3, 4, 5, 6, 7, 8, 9]</a:t>
            </a:r>
          </a:p>
          <a:p>
            <a:r>
              <a:rPr lang="en-US" altLang="zh-CN" dirty="0"/>
              <a:t>n=10, </a:t>
            </a:r>
            <a:r>
              <a:rPr lang="en-US" altLang="zh-CN" dirty="0" err="1"/>
              <a:t>i</a:t>
            </a:r>
            <a:r>
              <a:rPr lang="en-US" altLang="zh-CN" dirty="0"/>
              <a:t>=1, j=3, m=2, k=5</a:t>
            </a:r>
            <a:r>
              <a:rPr lang="zh-CN" altLang="en-US" dirty="0"/>
              <a:t>，</a:t>
            </a:r>
          </a:p>
          <a:p>
            <a:r>
              <a:rPr lang="zh-CN" altLang="en-US" dirty="0"/>
              <a:t>由于</a:t>
            </a:r>
            <a:r>
              <a:rPr lang="en-US" altLang="zh-CN" dirty="0"/>
              <a:t>k&gt;m</a:t>
            </a:r>
            <a:r>
              <a:rPr lang="zh-CN" altLang="en-US" dirty="0"/>
              <a:t>，所以将</a:t>
            </a:r>
            <a:r>
              <a:rPr lang="en-US" altLang="zh-CN" dirty="0"/>
              <a:t>n-1</a:t>
            </a:r>
            <a:r>
              <a:rPr lang="zh-CN" altLang="en-US" dirty="0"/>
              <a:t>号开始一直到</a:t>
            </a:r>
            <a:r>
              <a:rPr lang="en-US" altLang="zh-CN" dirty="0"/>
              <a:t>j</a:t>
            </a:r>
            <a:r>
              <a:rPr lang="zh-CN" altLang="en-US" dirty="0"/>
              <a:t>号位置的元素依次后移</a:t>
            </a:r>
            <a:r>
              <a:rPr lang="en-US" altLang="zh-CN" dirty="0"/>
              <a:t>k-m</a:t>
            </a:r>
            <a:r>
              <a:rPr lang="zh-CN" altLang="en-US" dirty="0"/>
              <a:t>个位置，即从</a:t>
            </a:r>
            <a:r>
              <a:rPr lang="en-US" altLang="zh-CN" dirty="0"/>
              <a:t>9</a:t>
            </a:r>
            <a:r>
              <a:rPr lang="zh-CN" altLang="en-US" dirty="0"/>
              <a:t>开始到</a:t>
            </a:r>
            <a:r>
              <a:rPr lang="en-US" altLang="zh-CN" dirty="0"/>
              <a:t>3</a:t>
            </a:r>
            <a:r>
              <a:rPr lang="zh-CN" altLang="en-US" dirty="0"/>
              <a:t>的全部元素后移</a:t>
            </a:r>
            <a:r>
              <a:rPr lang="en-US" altLang="zh-CN" dirty="0"/>
              <a:t>3</a:t>
            </a:r>
            <a:r>
              <a:rPr lang="zh-CN" altLang="en-US" dirty="0"/>
              <a:t>个位置，再将</a:t>
            </a:r>
            <a:r>
              <a:rPr lang="en-US" altLang="zh-CN" dirty="0"/>
              <a:t>, ‘a’, ‘b’, ‘c’, ‘d’, ‘e’,</a:t>
            </a:r>
            <a:r>
              <a:rPr lang="zh-CN" altLang="en-US" dirty="0"/>
              <a:t>依次赋给</a:t>
            </a:r>
            <a:r>
              <a:rPr lang="en-US" altLang="zh-CN" dirty="0" err="1"/>
              <a:t>a_list</a:t>
            </a:r>
            <a:r>
              <a:rPr lang="en-US" altLang="zh-CN" dirty="0"/>
              <a:t>[1]---</a:t>
            </a:r>
            <a:r>
              <a:rPr lang="en-US" altLang="zh-CN" dirty="0" err="1"/>
              <a:t>a_list</a:t>
            </a:r>
            <a:r>
              <a:rPr lang="en-US" altLang="zh-CN" dirty="0"/>
              <a:t>[5]</a:t>
            </a:r>
            <a:r>
              <a:rPr lang="zh-CN" altLang="en-US" dirty="0"/>
              <a:t>。</a:t>
            </a:r>
          </a:p>
        </p:txBody>
      </p:sp>
    </p:spTree>
    <p:extLst>
      <p:ext uri="{BB962C8B-B14F-4D97-AF65-F5344CB8AC3E}">
        <p14:creationId xmlns:p14="http://schemas.microsoft.com/office/powerpoint/2010/main" val="298455087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dirty="0" smtClean="0"/>
              <a:t>（</a:t>
            </a:r>
            <a:r>
              <a:rPr lang="en-US" altLang="zh-CN" dirty="0" smtClean="0"/>
              <a:t>2</a:t>
            </a:r>
            <a:r>
              <a:rPr lang="zh-CN" altLang="en-US" dirty="0" smtClean="0"/>
              <a:t>）</a:t>
            </a:r>
            <a:r>
              <a:rPr lang="zh-CN" altLang="en-US" dirty="0"/>
              <a:t>时间复杂度与输入实例的初始</a:t>
            </a:r>
            <a:r>
              <a:rPr lang="zh-CN" altLang="en-US" dirty="0" smtClean="0"/>
              <a:t>排列、输入</a:t>
            </a:r>
            <a:r>
              <a:rPr lang="zh-CN" altLang="en-US" dirty="0"/>
              <a:t>参数</a:t>
            </a:r>
            <a:r>
              <a:rPr lang="zh-CN" altLang="en-US" dirty="0" smtClean="0"/>
              <a:t>有关。</a:t>
            </a:r>
            <a:endParaRPr lang="zh-CN" altLang="en-US" dirty="0"/>
          </a:p>
        </p:txBody>
      </p:sp>
      <p:sp>
        <p:nvSpPr>
          <p:cNvPr id="5" name="标题 2"/>
          <p:cNvSpPr>
            <a:spLocks noGrp="1"/>
          </p:cNvSpPr>
          <p:nvPr>
            <p:ph type="title"/>
          </p:nvPr>
        </p:nvSpPr>
        <p:spPr/>
        <p:txBody>
          <a:bodyPr>
            <a:normAutofit fontScale="90000"/>
          </a:bodyPr>
          <a:lstStyle/>
          <a:p>
            <a:r>
              <a:rPr lang="zh-CN" altLang="en-US" dirty="0"/>
              <a:t>其它</a:t>
            </a:r>
            <a:r>
              <a:rPr lang="zh-CN" altLang="en-US" dirty="0" smtClean="0"/>
              <a:t>情况</a:t>
            </a:r>
            <a:endParaRPr lang="zh-CN" altLang="en-US" dirty="0"/>
          </a:p>
        </p:txBody>
      </p:sp>
      <p:sp>
        <p:nvSpPr>
          <p:cNvPr id="6" name="Rectangle 1"/>
          <p:cNvSpPr>
            <a:spLocks noChangeArrowheads="1"/>
          </p:cNvSpPr>
          <p:nvPr/>
        </p:nvSpPr>
        <p:spPr bwMode="auto">
          <a:xfrm>
            <a:off x="844539" y="1652948"/>
            <a:ext cx="6624736" cy="2800767"/>
          </a:xfrm>
          <a:prstGeom prst="rect">
            <a:avLst/>
          </a:prstGeom>
          <a:solidFill>
            <a:schemeClr val="tx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def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insertion_sort(lst):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for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i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in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range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len</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j = i-</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current = lst[i]</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while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j &gt;=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0</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if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lst[j]&gt;current: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lst[j+</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 lst[j]</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else</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a:t>
            </a:r>
            <a:b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a:t>
            </a: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break</a:t>
            </a:r>
            <a:b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br>
            <a:r>
              <a:rPr kumimoji="0" lang="zh-CN" altLang="zh-CN" sz="1600" b="1" i="0" u="none" strike="noStrike" cap="none" normalizeH="0" baseline="0" dirty="0" smtClean="0">
                <a:ln>
                  <a:noFill/>
                </a:ln>
                <a:solidFill>
                  <a:srgbClr val="000080"/>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j -= </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b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b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        </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lst[j+</a:t>
            </a:r>
            <a:r>
              <a:rPr kumimoji="0" lang="zh-CN" altLang="zh-CN" sz="1600" b="0" i="0" u="none" strike="noStrike" cap="none" normalizeH="0" baseline="0" dirty="0" smtClean="0">
                <a:ln>
                  <a:noFill/>
                </a:ln>
                <a:solidFill>
                  <a:srgbClr val="0000FF"/>
                </a:solidFill>
                <a:effectLst/>
                <a:latin typeface="Consolas" pitchFamily="49" charset="0"/>
                <a:ea typeface="宋体" pitchFamily="2" charset="-122"/>
                <a:cs typeface="宋体" pitchFamily="2" charset="-122"/>
              </a:rPr>
              <a:t>1</a:t>
            </a:r>
            <a:r>
              <a:rPr kumimoji="0" lang="zh-CN" altLang="zh-CN" sz="1600" b="0" i="0" u="none" strike="noStrike" cap="none" normalizeH="0" baseline="0" dirty="0" smtClean="0">
                <a:ln>
                  <a:noFill/>
                </a:ln>
                <a:solidFill>
                  <a:srgbClr val="000000"/>
                </a:solidFill>
                <a:effectLst/>
                <a:latin typeface="Consolas" pitchFamily="49" charset="0"/>
                <a:ea typeface="宋体" pitchFamily="2" charset="-122"/>
                <a:cs typeface="宋体" pitchFamily="2" charset="-122"/>
              </a:rPr>
              <a:t>] = current</a:t>
            </a:r>
            <a:endParaRPr kumimoji="0" lang="zh-CN" altLang="zh-CN" sz="2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808240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张玉华汉字的世界任你纵横2019.1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苏州大学计算机学院PPT模板</Template>
  <TotalTime>1693</TotalTime>
  <Words>8215</Words>
  <Application>Microsoft Office PowerPoint</Application>
  <PresentationFormat>全屏显示(16:10)</PresentationFormat>
  <Paragraphs>968</Paragraphs>
  <Slides>137</Slides>
  <Notes>18</Notes>
  <HiddenSlides>0</HiddenSlides>
  <MMClips>0</MMClips>
  <ScaleCrop>false</ScaleCrop>
  <HeadingPairs>
    <vt:vector size="4" baseType="variant">
      <vt:variant>
        <vt:lpstr>主题</vt:lpstr>
      </vt:variant>
      <vt:variant>
        <vt:i4>1</vt:i4>
      </vt:variant>
      <vt:variant>
        <vt:lpstr>幻灯片标题</vt:lpstr>
      </vt:variant>
      <vt:variant>
        <vt:i4>137</vt:i4>
      </vt:variant>
    </vt:vector>
  </HeadingPairs>
  <TitlesOfParts>
    <vt:vector size="138" baseType="lpstr">
      <vt:lpstr>张玉华汉字的世界任你纵横2019.11.7</vt:lpstr>
      <vt:lpstr>PowerPoint 演示文稿</vt:lpstr>
      <vt:lpstr>01周补充（基本概念部分）</vt:lpstr>
      <vt:lpstr>主要学习内容</vt:lpstr>
      <vt:lpstr>数据结构相关概念</vt:lpstr>
      <vt:lpstr>概念1</vt:lpstr>
      <vt:lpstr>Data(数据)</vt:lpstr>
      <vt:lpstr>Data Element(数据元素)</vt:lpstr>
      <vt:lpstr>Data Item(数据项)</vt:lpstr>
      <vt:lpstr>Data Object(数据对象)</vt:lpstr>
      <vt:lpstr>概念2</vt:lpstr>
      <vt:lpstr>Data Structure（数据结构）</vt:lpstr>
      <vt:lpstr>PowerPoint 演示文稿</vt:lpstr>
      <vt:lpstr>PowerPoint 演示文稿</vt:lpstr>
      <vt:lpstr>Logical Structure逻辑结构</vt:lpstr>
      <vt:lpstr>Logical Structure逻辑结构</vt:lpstr>
      <vt:lpstr>Logical Structure逻辑结构</vt:lpstr>
      <vt:lpstr>Logical Structure逻辑结构</vt:lpstr>
      <vt:lpstr>Logical Structure逻辑结构</vt:lpstr>
      <vt:lpstr>Storage structure存储结构</vt:lpstr>
      <vt:lpstr>“数据元素”映象方法</vt:lpstr>
      <vt:lpstr>“数据关系”的映象方法</vt:lpstr>
      <vt:lpstr>1. 顺序存储结构</vt:lpstr>
      <vt:lpstr>1. 顺序存储结构</vt:lpstr>
      <vt:lpstr>2. 链式存储结构Linked implementation</vt:lpstr>
      <vt:lpstr>2. 链式存储结构Linked implementation</vt:lpstr>
      <vt:lpstr>3. 索引存储结构</vt:lpstr>
      <vt:lpstr>3. 索引存储结构</vt:lpstr>
      <vt:lpstr>4 哈希存储结构</vt:lpstr>
      <vt:lpstr>4 哈希（或散列）存储结构</vt:lpstr>
      <vt:lpstr>问题</vt:lpstr>
      <vt:lpstr>数据结构课程介绍的内容</vt:lpstr>
      <vt:lpstr>例：最小代价铺设通讯线路</vt:lpstr>
      <vt:lpstr>PowerPoint 演示文稿</vt:lpstr>
      <vt:lpstr>PowerPoint 演示文稿</vt:lpstr>
      <vt:lpstr>程序设计的实质</vt:lpstr>
      <vt:lpstr>程序设计的主要步骤</vt:lpstr>
      <vt:lpstr>课程内容</vt:lpstr>
      <vt:lpstr>课程学习目标</vt:lpstr>
      <vt:lpstr>01周补充（面向对象部分）</vt:lpstr>
      <vt:lpstr>概念3</vt:lpstr>
      <vt:lpstr>数据类型（Data Type）</vt:lpstr>
      <vt:lpstr>数据类型（Data Type）</vt:lpstr>
      <vt:lpstr>抽象数据类型（Abstract Data Type）</vt:lpstr>
      <vt:lpstr>抽象数据类型（Abstract Data Type）</vt:lpstr>
      <vt:lpstr>抽象数据类型“容器”的定义</vt:lpstr>
      <vt:lpstr>PowerPoint 演示文稿</vt:lpstr>
      <vt:lpstr>抽象数据类型“容器”的实现</vt:lpstr>
      <vt:lpstr>PowerPoint 演示文稿</vt:lpstr>
      <vt:lpstr>ADT与面向对象</vt:lpstr>
      <vt:lpstr>ADT与面向对象</vt:lpstr>
      <vt:lpstr>面向对象：什么是对象？</vt:lpstr>
      <vt:lpstr>面向对象：类的定义与调用</vt:lpstr>
      <vt:lpstr>对象属性和方法的引用</vt:lpstr>
      <vt:lpstr> 类定义中的特殊方法 </vt:lpstr>
      <vt:lpstr>部分特殊方法</vt:lpstr>
      <vt:lpstr>类的继承机制:代码复用</vt:lpstr>
      <vt:lpstr>类继承举例</vt:lpstr>
      <vt:lpstr>子类与父类</vt:lpstr>
      <vt:lpstr>关于self</vt:lpstr>
      <vt:lpstr>自主练习</vt:lpstr>
      <vt:lpstr>异常处理Exception</vt:lpstr>
      <vt:lpstr>Exception Handling</vt:lpstr>
      <vt:lpstr>02周补充（算法分析）</vt:lpstr>
      <vt:lpstr>主要学习内容</vt:lpstr>
      <vt:lpstr>算法及特点</vt:lpstr>
      <vt:lpstr>什么是算法</vt:lpstr>
      <vt:lpstr>PowerPoint 演示文稿</vt:lpstr>
      <vt:lpstr>算法五大特性</vt:lpstr>
      <vt:lpstr>算法的描述方法</vt:lpstr>
      <vt:lpstr>算法和程序</vt:lpstr>
      <vt:lpstr>算法和程序</vt:lpstr>
      <vt:lpstr>算法设计</vt:lpstr>
      <vt:lpstr>算法性能分析</vt:lpstr>
      <vt:lpstr>算法设计的目标</vt:lpstr>
      <vt:lpstr>如何评价一个算法的好坏</vt:lpstr>
      <vt:lpstr>如何评价一个算法的好坏</vt:lpstr>
      <vt:lpstr>如何评价一个算法的好坏</vt:lpstr>
      <vt:lpstr>算法分析的目的</vt:lpstr>
      <vt:lpstr>衡量算法时间效率方法一：事后统计法</vt:lpstr>
      <vt:lpstr>具体方法</vt:lpstr>
      <vt:lpstr>事后统计法的缺点</vt:lpstr>
      <vt:lpstr>程序运行时间相关因素</vt:lpstr>
      <vt:lpstr>衡量算法时间效率方法二：事前分析估算</vt:lpstr>
      <vt:lpstr>例1</vt:lpstr>
      <vt:lpstr>解释</vt:lpstr>
      <vt:lpstr>时间复杂度的数学定义</vt:lpstr>
      <vt:lpstr>例2</vt:lpstr>
      <vt:lpstr>时间复杂度计算方法总结</vt:lpstr>
      <vt:lpstr>PowerPoint 演示文稿</vt:lpstr>
      <vt:lpstr>求解时间复杂度简化方法</vt:lpstr>
      <vt:lpstr>例3</vt:lpstr>
      <vt:lpstr>加法原则</vt:lpstr>
      <vt:lpstr>乘法原则</vt:lpstr>
      <vt:lpstr>举例</vt:lpstr>
      <vt:lpstr>常见的时间复杂度</vt:lpstr>
      <vt:lpstr>算法的时间复杂度比较</vt:lpstr>
      <vt:lpstr>时间复杂度排序</vt:lpstr>
      <vt:lpstr>其它情况</vt:lpstr>
      <vt:lpstr>其它情况</vt:lpstr>
      <vt:lpstr>其它情况</vt:lpstr>
      <vt:lpstr>平均和最坏情况时间复杂度</vt:lpstr>
      <vt:lpstr>问题？</vt:lpstr>
      <vt:lpstr>Python内置类型的性能</vt:lpstr>
      <vt:lpstr>例4</vt:lpstr>
      <vt:lpstr>Python对象常见操作时间复杂度</vt:lpstr>
      <vt:lpstr>Python列表常见操作时间复杂度</vt:lpstr>
      <vt:lpstr>Python字典常见操作时间复杂度</vt:lpstr>
      <vt:lpstr>效率陷阱</vt:lpstr>
      <vt:lpstr>变位词判断算法1:PPT实现</vt:lpstr>
      <vt:lpstr>变位词判断算法2:PPT实现</vt:lpstr>
      <vt:lpstr>变位词判断算法3:PPT实现</vt:lpstr>
      <vt:lpstr>PowerPoint 演示文稿</vt:lpstr>
      <vt:lpstr>变位词判断算法：同学实现</vt:lpstr>
      <vt:lpstr>变位词判断算法：同学实现</vt:lpstr>
      <vt:lpstr>变位词判断算法：同学实现</vt:lpstr>
      <vt:lpstr>生成list的不同方法</vt:lpstr>
      <vt:lpstr>PowerPoint 演示文稿</vt:lpstr>
      <vt:lpstr>判断list中是否有重复元素</vt:lpstr>
      <vt:lpstr>方法一：搜索法</vt:lpstr>
      <vt:lpstr>方法二：排序法</vt:lpstr>
      <vt:lpstr>方法三：集合法</vt:lpstr>
      <vt:lpstr>方法四：字典法</vt:lpstr>
      <vt:lpstr>随机序列表测试结果</vt:lpstr>
      <vt:lpstr>表长100万的5个递增序列表测试数据</vt:lpstr>
      <vt:lpstr>算法的空间复杂度</vt:lpstr>
      <vt:lpstr>算法的空间复杂度</vt:lpstr>
      <vt:lpstr>举例</vt:lpstr>
      <vt:lpstr>时间性能和空间性能的平衡</vt:lpstr>
      <vt:lpstr>练习和答疑</vt:lpstr>
      <vt:lpstr>练习和答疑</vt:lpstr>
      <vt:lpstr>算法设计举例</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zhangyh</cp:lastModifiedBy>
  <cp:revision>79</cp:revision>
  <dcterms:created xsi:type="dcterms:W3CDTF">2020-02-19T13:36:16Z</dcterms:created>
  <dcterms:modified xsi:type="dcterms:W3CDTF">2020-06-10T06:11:52Z</dcterms:modified>
</cp:coreProperties>
</file>